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sldIdLst>
    <p:sldId id="1639" r:id="rId5"/>
    <p:sldId id="1640" r:id="rId6"/>
    <p:sldId id="1649" r:id="rId7"/>
    <p:sldId id="1425" r:id="rId8"/>
    <p:sldId id="290" r:id="rId9"/>
    <p:sldId id="1634" r:id="rId10"/>
    <p:sldId id="1072" r:id="rId11"/>
    <p:sldId id="1073" r:id="rId12"/>
    <p:sldId id="1426" r:id="rId13"/>
    <p:sldId id="1407" r:id="rId14"/>
    <p:sldId id="1427" r:id="rId15"/>
    <p:sldId id="1428" r:id="rId16"/>
    <p:sldId id="1085" r:id="rId17"/>
    <p:sldId id="1429" r:id="rId18"/>
    <p:sldId id="1264" r:id="rId19"/>
    <p:sldId id="1651" r:id="rId20"/>
    <p:sldId id="1430" r:id="rId21"/>
    <p:sldId id="1172" r:id="rId22"/>
    <p:sldId id="1086" r:id="rId23"/>
    <p:sldId id="1132" r:id="rId24"/>
    <p:sldId id="1193" r:id="rId25"/>
    <p:sldId id="1194" r:id="rId26"/>
    <p:sldId id="1274" r:id="rId27"/>
    <p:sldId id="1150" r:id="rId28"/>
    <p:sldId id="1431" r:id="rId29"/>
    <p:sldId id="1266" r:id="rId30"/>
    <p:sldId id="1443" r:id="rId31"/>
    <p:sldId id="1087" r:id="rId32"/>
    <p:sldId id="1107" r:id="rId33"/>
    <p:sldId id="1432" r:id="rId34"/>
    <p:sldId id="1650" r:id="rId35"/>
    <p:sldId id="1197" r:id="rId36"/>
    <p:sldId id="1074"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1576214C-41D1-470E-BD08-6C29F8E0A86E}">
          <p14:sldIdLst>
            <p14:sldId id="1639"/>
            <p14:sldId id="1640"/>
          </p14:sldIdLst>
        </p14:section>
        <p14:section name="Gesamtübersicht" id="{C3D09B10-DFE8-4475-B6D9-648DC3E0422A}">
          <p14:sldIdLst>
            <p14:sldId id="1649"/>
          </p14:sldIdLst>
        </p14:section>
        <p14:section name="Workshop 2" id="{3F55005B-B7F6-4EDF-975D-5F5197616038}">
          <p14:sldIdLst>
            <p14:sldId id="1425"/>
          </p14:sldIdLst>
        </p14:section>
        <p14:section name="Begrüßung, Agenda, Ziele" id="{604D6478-7DF6-4806-8C75-0CAD540EEB5E}">
          <p14:sldIdLst>
            <p14:sldId id="290"/>
            <p14:sldId id="1634"/>
            <p14:sldId id="1072"/>
            <p14:sldId id="1073"/>
          </p14:sldIdLst>
        </p14:section>
        <p14:section name="Ergebnisse" id="{6E28D648-67E4-4EC7-AB48-78FD926B7F55}">
          <p14:sldIdLst>
            <p14:sldId id="1426"/>
            <p14:sldId id="1407"/>
            <p14:sldId id="1427"/>
          </p14:sldIdLst>
        </p14:section>
        <p14:section name="Best Practise" id="{79AC2385-1B30-4B55-A632-8B470E5463A4}">
          <p14:sldIdLst>
            <p14:sldId id="1428"/>
            <p14:sldId id="1085"/>
          </p14:sldIdLst>
        </p14:section>
        <p14:section name="Suchstrategie" id="{EFEEA16D-E1FF-47B5-A254-98359402EC7F}">
          <p14:sldIdLst>
            <p14:sldId id="1429"/>
            <p14:sldId id="1264"/>
            <p14:sldId id="1651"/>
          </p14:sldIdLst>
        </p14:section>
        <p14:section name="Umstellung der Beschaffung" id="{AF275CC6-2196-41DA-B95F-9EBBB599F245}">
          <p14:sldIdLst>
            <p14:sldId id="1430"/>
            <p14:sldId id="1172"/>
            <p14:sldId id="1086"/>
            <p14:sldId id="1132"/>
            <p14:sldId id="1193"/>
            <p14:sldId id="1194"/>
            <p14:sldId id="1274"/>
            <p14:sldId id="1150"/>
          </p14:sldIdLst>
        </p14:section>
        <p14:section name="Anforderungsprofil" id="{5D07A313-708A-40BA-A92E-AF5D28AA3280}">
          <p14:sldIdLst>
            <p14:sldId id="1431"/>
            <p14:sldId id="1266"/>
            <p14:sldId id="1443"/>
          </p14:sldIdLst>
        </p14:section>
        <p14:section name="weiterführende Aufgabe" id="{3F89B429-CA9F-407D-9D14-EB076CEAFDA8}">
          <p14:sldIdLst>
            <p14:sldId id="1087"/>
            <p14:sldId id="1107"/>
          </p14:sldIdLst>
        </p14:section>
        <p14:section name="Abschluss" id="{1643DEF2-7728-46D8-A417-D672EC2F8CE8}">
          <p14:sldIdLst>
            <p14:sldId id="1432"/>
            <p14:sldId id="1650"/>
          </p14:sldIdLst>
        </p14:section>
        <p14:section name="Literatur" id="{29C9714D-1A51-4FFA-B5F3-CEBDA8403A55}">
          <p14:sldIdLst>
            <p14:sldId id="1197"/>
            <p14:sldId id="10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CB81E-42E3-D073-224A-F201ECA602DE}" name="Kirsten Reichardt" initials="KR" userId="S::kr598103@fh-muenster.de::9e69fe96-87f9-42f9-ab0c-8d1180aff9a9" providerId="AD"/>
  <p188:author id="{3A4A877A-7D00-2401-CC39-E3E98725703B}" name="Silke Friedrich" initials="SF" userId="S::sf130882@fh-muenster.de::b37bb9ca-3da9-48f1-831e-6ac37e2f767c" providerId="AD"/>
  <p188:author id="{FC9B3896-D86A-D9E9-DC46-0F4B1E285F77}" name="Sophia Schreiber" initials="SS" userId="S::ss543799@fh-muenster.de::3ca1d8f6-0af0-4e5c-83bf-d402add483e4" providerId="AD"/>
  <p188:author id="{6A1FAFBB-072D-BCAD-0890-931518D9501A}" name="Monique Richert" initials="MR" userId="S::mr894547@fh-muenster.de::73d9a125-6911-4faf-8e0a-b8095600e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a Hennes" initials="" lastIdx="3" clrIdx="0"/>
  <p:cmAuthor id="2" name="Tobias Engelman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E8761B"/>
    <a:srgbClr val="E7E7E7"/>
    <a:srgbClr val="FFD8CC"/>
    <a:srgbClr val="FFEDE7"/>
    <a:srgbClr val="7F7F7F"/>
    <a:srgbClr val="EFF4FA"/>
    <a:srgbClr val="B2B3B2"/>
    <a:srgbClr val="FFC08E"/>
    <a:srgbClr val="F68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B8419-C834-FDD0-78B6-BBC0C432C96E}" v="13" dt="2024-07-31T10:18:34.2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snapToGrid="0" showGuides="1">
      <p:cViewPr varScale="1">
        <p:scale>
          <a:sx n="75" d="100"/>
          <a:sy n="75" d="100"/>
        </p:scale>
        <p:origin x="70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Richert" userId="73d9a125-6911-4faf-8e0a-b8095600e9cd" providerId="ADAL" clId="{200FA1B9-CF3E-466A-AADD-B0E849969DE7}"/>
    <pc:docChg chg="addSld modSld">
      <pc:chgData name="Monique Richert" userId="73d9a125-6911-4faf-8e0a-b8095600e9cd" providerId="ADAL" clId="{200FA1B9-CF3E-466A-AADD-B0E849969DE7}" dt="2024-06-12T12:27:51.031" v="4"/>
      <pc:docMkLst>
        <pc:docMk/>
      </pc:docMkLst>
      <pc:sldChg chg="addSp delSp">
        <pc:chgData name="Monique Richert" userId="73d9a125-6911-4faf-8e0a-b8095600e9cd" providerId="ADAL" clId="{200FA1B9-CF3E-466A-AADD-B0E849969DE7}" dt="2024-06-12T12:27:42.627" v="3"/>
        <pc:sldMkLst>
          <pc:docMk/>
          <pc:sldMk cId="1118098510" sldId="1070"/>
        </pc:sldMkLst>
        <pc:graphicFrameChg chg="add del">
          <ac:chgData name="Monique Richert" userId="73d9a125-6911-4faf-8e0a-b8095600e9cd" providerId="ADAL" clId="{200FA1B9-CF3E-466A-AADD-B0E849969DE7}" dt="2024-06-12T12:27:34.287" v="1"/>
          <ac:graphicFrameMkLst>
            <pc:docMk/>
            <pc:sldMk cId="1118098510" sldId="1070"/>
            <ac:graphicFrameMk id="5" creationId="{6EDA352C-165B-4F5E-9013-99A0C79CDF71}"/>
          </ac:graphicFrameMkLst>
        </pc:graphicFrameChg>
        <pc:graphicFrameChg chg="add del">
          <ac:chgData name="Monique Richert" userId="73d9a125-6911-4faf-8e0a-b8095600e9cd" providerId="ADAL" clId="{200FA1B9-CF3E-466A-AADD-B0E849969DE7}" dt="2024-06-12T12:27:42.627" v="3"/>
          <ac:graphicFrameMkLst>
            <pc:docMk/>
            <pc:sldMk cId="1118098510" sldId="1070"/>
            <ac:graphicFrameMk id="6" creationId="{8F15209C-D006-40E7-A6AF-40549BB7A940}"/>
          </ac:graphicFrameMkLst>
        </pc:graphicFrameChg>
      </pc:sldChg>
      <pc:sldChg chg="add">
        <pc:chgData name="Monique Richert" userId="73d9a125-6911-4faf-8e0a-b8095600e9cd" providerId="ADAL" clId="{200FA1B9-CF3E-466A-AADD-B0E849969DE7}" dt="2024-06-12T12:27:51.031" v="4"/>
        <pc:sldMkLst>
          <pc:docMk/>
          <pc:sldMk cId="671191999" sldId="1575"/>
        </pc:sldMkLst>
      </pc:sldChg>
    </pc:docChg>
  </pc:docChgLst>
  <pc:docChgLst>
    <pc:chgData name="Maria Westkämper" userId="S::mw180030@fh-muenster.de::8866ba1b-7b3d-4e4e-9194-ea3bcb9a3529" providerId="AD" clId="Web-{39C717F1-A64E-7A5E-758C-2BF8D266FAAB}"/>
    <pc:docChg chg="modSld">
      <pc:chgData name="Maria Westkämper" userId="S::mw180030@fh-muenster.de::8866ba1b-7b3d-4e4e-9194-ea3bcb9a3529" providerId="AD" clId="Web-{39C717F1-A64E-7A5E-758C-2BF8D266FAAB}" dt="2024-06-26T10:22:45.666" v="1" actId="20577"/>
      <pc:docMkLst>
        <pc:docMk/>
      </pc:docMkLst>
      <pc:sldChg chg="modSp">
        <pc:chgData name="Maria Westkämper" userId="S::mw180030@fh-muenster.de::8866ba1b-7b3d-4e4e-9194-ea3bcb9a3529" providerId="AD" clId="Web-{39C717F1-A64E-7A5E-758C-2BF8D266FAAB}" dt="2024-06-26T10:22:45.666" v="1" actId="20577"/>
        <pc:sldMkLst>
          <pc:docMk/>
          <pc:sldMk cId="4089336578" sldId="1106"/>
        </pc:sldMkLst>
        <pc:spChg chg="mod">
          <ac:chgData name="Maria Westkämper" userId="S::mw180030@fh-muenster.de::8866ba1b-7b3d-4e4e-9194-ea3bcb9a3529" providerId="AD" clId="Web-{39C717F1-A64E-7A5E-758C-2BF8D266FAAB}" dt="2024-06-26T10:22:45.666" v="1" actId="20577"/>
          <ac:spMkLst>
            <pc:docMk/>
            <pc:sldMk cId="4089336578" sldId="1106"/>
            <ac:spMk id="7" creationId="{CD6C79A0-10F3-2B99-F3F6-0D85AD1F4154}"/>
          </ac:spMkLst>
        </pc:spChg>
      </pc:sldChg>
    </pc:docChg>
  </pc:docChgLst>
  <pc:docChgLst>
    <pc:chgData name="Ricarda ten Eicken" userId="S::rt233511@fh-muenster.de::3ec7ed2d-9967-4fbf-81d6-79f4ada12eb3" providerId="AD" clId="Web-{790B8419-C834-FDD0-78B6-BBC0C432C96E}"/>
    <pc:docChg chg="addSld delSld modSld modSection">
      <pc:chgData name="Ricarda ten Eicken" userId="S::rt233511@fh-muenster.de::3ec7ed2d-9967-4fbf-81d6-79f4ada12eb3" providerId="AD" clId="Web-{790B8419-C834-FDD0-78B6-BBC0C432C96E}" dt="2024-07-31T10:18:34.240" v="10"/>
      <pc:docMkLst>
        <pc:docMk/>
      </pc:docMkLst>
      <pc:sldChg chg="del">
        <pc:chgData name="Ricarda ten Eicken" userId="S::rt233511@fh-muenster.de::3ec7ed2d-9967-4fbf-81d6-79f4ada12eb3" providerId="AD" clId="Web-{790B8419-C834-FDD0-78B6-BBC0C432C96E}" dt="2024-07-31T10:18:34.240" v="10"/>
        <pc:sldMkLst>
          <pc:docMk/>
          <pc:sldMk cId="2296632846" sldId="1207"/>
        </pc:sldMkLst>
      </pc:sldChg>
      <pc:sldChg chg="addSp delSp modSp add replId">
        <pc:chgData name="Ricarda ten Eicken" userId="S::rt233511@fh-muenster.de::3ec7ed2d-9967-4fbf-81d6-79f4ada12eb3" providerId="AD" clId="Web-{790B8419-C834-FDD0-78B6-BBC0C432C96E}" dt="2024-07-31T10:18:16.068" v="9" actId="20577"/>
        <pc:sldMkLst>
          <pc:docMk/>
          <pc:sldMk cId="3059159566" sldId="1633"/>
        </pc:sldMkLst>
        <pc:spChg chg="mod">
          <ac:chgData name="Ricarda ten Eicken" userId="S::rt233511@fh-muenster.de::3ec7ed2d-9967-4fbf-81d6-79f4ada12eb3" providerId="AD" clId="Web-{790B8419-C834-FDD0-78B6-BBC0C432C96E}" dt="2024-07-31T10:17:44.270" v="7" actId="20577"/>
          <ac:spMkLst>
            <pc:docMk/>
            <pc:sldMk cId="3059159566" sldId="1633"/>
            <ac:spMk id="63" creationId="{26594A1A-5DF4-457B-07DA-4B820DDA81E0}"/>
          </ac:spMkLst>
        </pc:spChg>
        <pc:spChg chg="mod">
          <ac:chgData name="Ricarda ten Eicken" userId="S::rt233511@fh-muenster.de::3ec7ed2d-9967-4fbf-81d6-79f4ada12eb3" providerId="AD" clId="Web-{790B8419-C834-FDD0-78B6-BBC0C432C96E}" dt="2024-07-31T10:18:16.068" v="9" actId="20577"/>
          <ac:spMkLst>
            <pc:docMk/>
            <pc:sldMk cId="3059159566" sldId="1633"/>
            <ac:spMk id="69" creationId="{7F1A2531-EFCB-664E-950E-A2782F7CB977}"/>
          </ac:spMkLst>
        </pc:spChg>
        <pc:picChg chg="del">
          <ac:chgData name="Ricarda ten Eicken" userId="S::rt233511@fh-muenster.de::3ec7ed2d-9967-4fbf-81d6-79f4ada12eb3" providerId="AD" clId="Web-{790B8419-C834-FDD0-78B6-BBC0C432C96E}" dt="2024-07-31T10:17:02.144" v="1"/>
          <ac:picMkLst>
            <pc:docMk/>
            <pc:sldMk cId="3059159566" sldId="1633"/>
            <ac:picMk id="2" creationId="{C2F30F90-C175-690E-0FF1-3BCFE37DE099}"/>
          </ac:picMkLst>
        </pc:picChg>
        <pc:picChg chg="add mod">
          <ac:chgData name="Ricarda ten Eicken" userId="S::rt233511@fh-muenster.de::3ec7ed2d-9967-4fbf-81d6-79f4ada12eb3" providerId="AD" clId="Web-{790B8419-C834-FDD0-78B6-BBC0C432C96E}" dt="2024-07-31T10:17:34.176" v="4" actId="1076"/>
          <ac:picMkLst>
            <pc:docMk/>
            <pc:sldMk cId="3059159566" sldId="1633"/>
            <ac:picMk id="4" creationId="{75D8B8C0-3BC4-2CC1-DD95-23CFE9ACC766}"/>
          </ac:picMkLst>
        </pc:picChg>
      </pc:sldChg>
    </pc:docChg>
  </pc:docChgLst>
  <pc:docChgLst>
    <pc:chgData name="Monique Richert" userId="S::mr894547@fh-muenster.de::73d9a125-6911-4faf-8e0a-b8095600e9cd" providerId="AD" clId="Web-{0970E4C5-CB8C-420E-B0C3-EC0997933CB8}"/>
    <pc:docChg chg="modSld">
      <pc:chgData name="Monique Richert" userId="S::mr894547@fh-muenster.de::73d9a125-6911-4faf-8e0a-b8095600e9cd" providerId="AD" clId="Web-{0970E4C5-CB8C-420E-B0C3-EC0997933CB8}" dt="2024-07-04T06:38:20.800" v="6" actId="1076"/>
      <pc:docMkLst>
        <pc:docMk/>
      </pc:docMkLst>
      <pc:sldChg chg="addSp modSp">
        <pc:chgData name="Monique Richert" userId="S::mr894547@fh-muenster.de::73d9a125-6911-4faf-8e0a-b8095600e9cd" providerId="AD" clId="Web-{0970E4C5-CB8C-420E-B0C3-EC0997933CB8}" dt="2024-07-04T06:38:20.800" v="6" actId="1076"/>
        <pc:sldMkLst>
          <pc:docMk/>
          <pc:sldMk cId="0" sldId="1204"/>
        </pc:sldMkLst>
        <pc:spChg chg="add mod">
          <ac:chgData name="Monique Richert" userId="S::mr894547@fh-muenster.de::73d9a125-6911-4faf-8e0a-b8095600e9cd" providerId="AD" clId="Web-{0970E4C5-CB8C-420E-B0C3-EC0997933CB8}" dt="2024-07-04T06:38:20.800" v="6" actId="1076"/>
          <ac:spMkLst>
            <pc:docMk/>
            <pc:sldMk cId="0" sldId="1204"/>
            <ac:spMk id="25" creationId="{5E050AA5-57D7-8971-F1E8-A8ECE76AF1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2F535-BE75-F349-BA70-93505BD57153}" type="datetimeFigureOut">
              <a:rPr lang="de-DE" smtClean="0"/>
              <a:t>12.09.2024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BED8C-25A0-454E-9F9C-04F65E5AD4F7}" type="slidenum">
              <a:rPr lang="de-DE" smtClean="0"/>
              <a:t>‹Nr.›</a:t>
            </a:fld>
            <a:endParaRPr lang="de-DE"/>
          </a:p>
        </p:txBody>
      </p:sp>
    </p:spTree>
    <p:extLst>
      <p:ext uri="{BB962C8B-B14F-4D97-AF65-F5344CB8AC3E}">
        <p14:creationId xmlns:p14="http://schemas.microsoft.com/office/powerpoint/2010/main" val="107285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a:t>
            </a:fld>
            <a:endParaRPr lang="de-DE"/>
          </a:p>
        </p:txBody>
      </p:sp>
    </p:spTree>
    <p:extLst>
      <p:ext uri="{BB962C8B-B14F-4D97-AF65-F5344CB8AC3E}">
        <p14:creationId xmlns:p14="http://schemas.microsoft.com/office/powerpoint/2010/main" val="199197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20</a:t>
            </a:fld>
            <a:endParaRPr lang="de-DE"/>
          </a:p>
        </p:txBody>
      </p:sp>
    </p:spTree>
    <p:extLst>
      <p:ext uri="{BB962C8B-B14F-4D97-AF65-F5344CB8AC3E}">
        <p14:creationId xmlns:p14="http://schemas.microsoft.com/office/powerpoint/2010/main" val="297935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21</a:t>
            </a:fld>
            <a:endParaRPr lang="de-DE"/>
          </a:p>
        </p:txBody>
      </p:sp>
    </p:spTree>
    <p:extLst>
      <p:ext uri="{BB962C8B-B14F-4D97-AF65-F5344CB8AC3E}">
        <p14:creationId xmlns:p14="http://schemas.microsoft.com/office/powerpoint/2010/main" val="105104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22</a:t>
            </a:fld>
            <a:endParaRPr lang="de-DE"/>
          </a:p>
        </p:txBody>
      </p:sp>
    </p:spTree>
    <p:extLst>
      <p:ext uri="{BB962C8B-B14F-4D97-AF65-F5344CB8AC3E}">
        <p14:creationId xmlns:p14="http://schemas.microsoft.com/office/powerpoint/2010/main" val="131019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23</a:t>
            </a:fld>
            <a:endParaRPr lang="de-DE"/>
          </a:p>
        </p:txBody>
      </p:sp>
    </p:spTree>
    <p:extLst>
      <p:ext uri="{BB962C8B-B14F-4D97-AF65-F5344CB8AC3E}">
        <p14:creationId xmlns:p14="http://schemas.microsoft.com/office/powerpoint/2010/main" val="334773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24</a:t>
            </a:fld>
            <a:endParaRPr lang="de-DE"/>
          </a:p>
        </p:txBody>
      </p:sp>
    </p:spTree>
    <p:extLst>
      <p:ext uri="{BB962C8B-B14F-4D97-AF65-F5344CB8AC3E}">
        <p14:creationId xmlns:p14="http://schemas.microsoft.com/office/powerpoint/2010/main" val="2079191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26</a:t>
            </a:fld>
            <a:endParaRPr lang="de-DE"/>
          </a:p>
        </p:txBody>
      </p:sp>
    </p:spTree>
    <p:extLst>
      <p:ext uri="{BB962C8B-B14F-4D97-AF65-F5344CB8AC3E}">
        <p14:creationId xmlns:p14="http://schemas.microsoft.com/office/powerpoint/2010/main" val="54595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29</a:t>
            </a:fld>
            <a:endParaRPr lang="de-DE"/>
          </a:p>
        </p:txBody>
      </p:sp>
    </p:spTree>
    <p:extLst>
      <p:ext uri="{BB962C8B-B14F-4D97-AF65-F5344CB8AC3E}">
        <p14:creationId xmlns:p14="http://schemas.microsoft.com/office/powerpoint/2010/main" val="170771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a:t>
            </a:fld>
            <a:endParaRPr lang="de-DE"/>
          </a:p>
        </p:txBody>
      </p:sp>
    </p:spTree>
    <p:extLst>
      <p:ext uri="{BB962C8B-B14F-4D97-AF65-F5344CB8AC3E}">
        <p14:creationId xmlns:p14="http://schemas.microsoft.com/office/powerpoint/2010/main" val="4458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a:t>
            </a:fld>
            <a:endParaRPr lang="de-DE"/>
          </a:p>
        </p:txBody>
      </p:sp>
    </p:spTree>
    <p:extLst>
      <p:ext uri="{BB962C8B-B14F-4D97-AF65-F5344CB8AC3E}">
        <p14:creationId xmlns:p14="http://schemas.microsoft.com/office/powerpoint/2010/main" val="31628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7</a:t>
            </a:fld>
            <a:endParaRPr lang="de-DE" altLang="de-DE"/>
          </a:p>
        </p:txBody>
      </p:sp>
    </p:spTree>
    <p:extLst>
      <p:ext uri="{BB962C8B-B14F-4D97-AF65-F5344CB8AC3E}">
        <p14:creationId xmlns:p14="http://schemas.microsoft.com/office/powerpoint/2010/main" val="32254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10</a:t>
            </a:fld>
            <a:endParaRPr lang="de-DE"/>
          </a:p>
        </p:txBody>
      </p:sp>
    </p:spTree>
    <p:extLst>
      <p:ext uri="{BB962C8B-B14F-4D97-AF65-F5344CB8AC3E}">
        <p14:creationId xmlns:p14="http://schemas.microsoft.com/office/powerpoint/2010/main" val="107265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15</a:t>
            </a:fld>
            <a:endParaRPr lang="de-DE"/>
          </a:p>
        </p:txBody>
      </p:sp>
    </p:spTree>
    <p:extLst>
      <p:ext uri="{BB962C8B-B14F-4D97-AF65-F5344CB8AC3E}">
        <p14:creationId xmlns:p14="http://schemas.microsoft.com/office/powerpoint/2010/main" val="2456456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16</a:t>
            </a:fld>
            <a:endParaRPr lang="de-DE"/>
          </a:p>
        </p:txBody>
      </p:sp>
    </p:spTree>
    <p:extLst>
      <p:ext uri="{BB962C8B-B14F-4D97-AF65-F5344CB8AC3E}">
        <p14:creationId xmlns:p14="http://schemas.microsoft.com/office/powerpoint/2010/main" val="349162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18</a:t>
            </a:fld>
            <a:endParaRPr lang="de-DE"/>
          </a:p>
        </p:txBody>
      </p:sp>
    </p:spTree>
    <p:extLst>
      <p:ext uri="{BB962C8B-B14F-4D97-AF65-F5344CB8AC3E}">
        <p14:creationId xmlns:p14="http://schemas.microsoft.com/office/powerpoint/2010/main" val="314920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19</a:t>
            </a:fld>
            <a:endParaRPr lang="de-DE"/>
          </a:p>
        </p:txBody>
      </p:sp>
    </p:spTree>
    <p:extLst>
      <p:ext uri="{BB962C8B-B14F-4D97-AF65-F5344CB8AC3E}">
        <p14:creationId xmlns:p14="http://schemas.microsoft.com/office/powerpoint/2010/main" val="116374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1062293"/>
            <a:ext cx="6707509" cy="2027560"/>
          </a:xfrm>
        </p:spPr>
        <p:txBody>
          <a:bodyPr/>
          <a:lstStyle>
            <a:lvl1pPr algn="ctr">
              <a:lnSpc>
                <a:spcPct val="85000"/>
              </a:lnSpc>
              <a:defRPr sz="8000" b="0"/>
            </a:lvl1pPr>
          </a:lstStyle>
          <a:p>
            <a:r>
              <a:rPr lang="de-DE" dirty="0"/>
              <a:t>Titelmasterformat durch Klicken bearbeiten</a:t>
            </a:r>
          </a:p>
        </p:txBody>
      </p:sp>
      <p:sp>
        <p:nvSpPr>
          <p:cNvPr id="3" name="Untertitel 2"/>
          <p:cNvSpPr>
            <a:spLocks noGrp="1"/>
          </p:cNvSpPr>
          <p:nvPr>
            <p:ph type="subTitle" idx="1"/>
          </p:nvPr>
        </p:nvSpPr>
        <p:spPr>
          <a:xfrm>
            <a:off x="2753121" y="4566117"/>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42244" y="5990049"/>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
        <p:nvSpPr>
          <p:cNvPr id="12" name="Textplatzhalter 5"/>
          <p:cNvSpPr>
            <a:spLocks noGrp="1"/>
          </p:cNvSpPr>
          <p:nvPr>
            <p:ph type="body" sz="quarter" idx="12"/>
          </p:nvPr>
        </p:nvSpPr>
        <p:spPr>
          <a:xfrm>
            <a:off x="2742245" y="3178189"/>
            <a:ext cx="6696633" cy="1296144"/>
          </a:xfrm>
        </p:spPr>
        <p:txBody>
          <a:bodyPr/>
          <a:lstStyle>
            <a:lvl1pPr marL="0" indent="0" algn="ctr">
              <a:buNone/>
              <a:defRPr sz="3200"/>
            </a:lvl1pPr>
          </a:lstStyle>
          <a:p>
            <a:pPr lvl="0"/>
            <a:r>
              <a:rPr lang="de-DE"/>
              <a:t>Formatvorlagen des Textmasters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6"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e orange">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840790"/>
            <a:ext cx="6707509" cy="3395712"/>
          </a:xfrm>
        </p:spPr>
        <p:txBody>
          <a:bodyPr/>
          <a:lstStyle>
            <a:lvl1pPr algn="ctr">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2742245" y="4280113"/>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53121" y="5655872"/>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2096852"/>
            <a:ext cx="5591943"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4927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2742245" y="1283692"/>
            <a:ext cx="6707509" cy="659408"/>
          </a:xfrm>
        </p:spPr>
        <p:txBody>
          <a:bodyPr/>
          <a:lstStyle>
            <a:lvl1pPr algn="ctr">
              <a:lnSpc>
                <a:spcPct val="85000"/>
              </a:lnSpc>
              <a:defRPr sz="5400" b="0"/>
            </a:lvl1pPr>
          </a:lstStyle>
          <a:p>
            <a:r>
              <a:rPr lang="de-DE" dirty="0"/>
              <a:t>Titelmasterformat durch Klicken bearbeiten</a:t>
            </a:r>
          </a:p>
        </p:txBody>
      </p:sp>
      <p:sp>
        <p:nvSpPr>
          <p:cNvPr id="3" name="Untertitel 2"/>
          <p:cNvSpPr>
            <a:spLocks noGrp="1"/>
          </p:cNvSpPr>
          <p:nvPr>
            <p:ph type="subTitle" idx="1"/>
          </p:nvPr>
        </p:nvSpPr>
        <p:spPr>
          <a:xfrm>
            <a:off x="2742245" y="3351892"/>
            <a:ext cx="6696633" cy="1332148"/>
          </a:xfrm>
        </p:spPr>
        <p:txBody>
          <a:bodyPr/>
          <a:lstStyle>
            <a:lvl1pPr marL="0" indent="0" algn="ctr">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dirty="0"/>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1692492"/>
            <a:ext cx="5591943" cy="238458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dirty="0"/>
              <a:t>Titelmasterformat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6"/>
          <p:cNvSpPr/>
          <p:nvPr userDrawn="1"/>
        </p:nvSpPr>
        <p:spPr>
          <a:xfrm>
            <a:off x="263528" y="1520827"/>
            <a:ext cx="5724525"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a:xfrm>
            <a:off x="371475" y="1785516"/>
            <a:ext cx="5472000" cy="432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11" name="Textplatzhalter 8"/>
          <p:cNvSpPr>
            <a:spLocks noGrp="1"/>
          </p:cNvSpPr>
          <p:nvPr>
            <p:ph type="body" sz="quarter" idx="15"/>
          </p:nvPr>
        </p:nvSpPr>
        <p:spPr>
          <a:xfrm>
            <a:off x="263530" y="1520827"/>
            <a:ext cx="11664951" cy="4716463"/>
          </a:xfrm>
          <a:solidFill>
            <a:schemeClr val="accent4"/>
          </a:solidFill>
        </p:spPr>
        <p:txBody>
          <a:bodyPr lIns="360000" tIns="828000" rIns="360000" bIns="360000"/>
          <a:lstStyle>
            <a:lvl1pPr marL="0" indent="0" algn="ctr">
              <a:lnSpc>
                <a:spcPct val="90000"/>
              </a:lnSpc>
              <a:buNone/>
              <a:defRPr sz="3600" b="1">
                <a:solidFill>
                  <a:schemeClr val="bg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11" name="Textplatzhalter 8"/>
          <p:cNvSpPr>
            <a:spLocks noGrp="1"/>
          </p:cNvSpPr>
          <p:nvPr>
            <p:ph type="body" sz="quarter" idx="15"/>
          </p:nvPr>
        </p:nvSpPr>
        <p:spPr>
          <a:xfrm>
            <a:off x="263530" y="1520827"/>
            <a:ext cx="11664951" cy="4716463"/>
          </a:xfrm>
          <a:noFill/>
        </p:spPr>
        <p:txBody>
          <a:bodyPr lIns="360000" tIns="828000" rIns="360000" bIns="360000"/>
          <a:lstStyle>
            <a:lvl1pPr marL="0" indent="0" algn="ctr">
              <a:lnSpc>
                <a:spcPct val="90000"/>
              </a:lnSpc>
              <a:buNone/>
              <a:defRPr sz="3600" b="1">
                <a:solidFill>
                  <a:schemeClr val="tx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8"/>
          <p:cNvSpPr>
            <a:spLocks noGrp="1"/>
          </p:cNvSpPr>
          <p:nvPr>
            <p:ph type="body" sz="quarter" idx="15"/>
          </p:nvPr>
        </p:nvSpPr>
        <p:spPr>
          <a:xfrm>
            <a:off x="263528" y="1520827"/>
            <a:ext cx="5724525" cy="4716463"/>
          </a:xfrm>
          <a:solidFill>
            <a:schemeClr val="accent4"/>
          </a:solidFill>
        </p:spPr>
        <p:txBody>
          <a:bodyPr lIns="360000" tIns="720000" rIns="360000" bIns="360000"/>
          <a:lstStyle>
            <a:lvl1pPr marL="0" indent="0" algn="l">
              <a:lnSpc>
                <a:spcPct val="90000"/>
              </a:lnSpc>
              <a:buNone/>
              <a:defRPr sz="3300" b="1">
                <a:solidFill>
                  <a:schemeClr val="bg1"/>
                </a:solidFill>
              </a:defRPr>
            </a:lvl1pPr>
          </a:lstStyle>
          <a:p>
            <a:pPr lvl="0"/>
            <a:r>
              <a:rPr lang="de-DE"/>
              <a:t>Formatvorlagen des Textmasters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371481" y="1785938"/>
            <a:ext cx="88249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12" name="Gerade Verbindung 11"/>
          <p:cNvCxnSpPr/>
          <p:nvPr/>
        </p:nvCxnSpPr>
        <p:spPr>
          <a:xfrm>
            <a:off x="371477" y="6237288"/>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74651" y="6313496"/>
            <a:ext cx="1436688" cy="295275"/>
          </a:xfrm>
          <a:prstGeom prst="rect">
            <a:avLst/>
          </a:prstGeom>
        </p:spPr>
        <p:txBody>
          <a:bodyPr lIns="0" tIns="0" rIns="0" bIns="0" anchor="b"/>
          <a:lstStyle>
            <a:defPPr>
              <a:defRPr lang="de-DE"/>
            </a:defPPr>
            <a:lvl1pPr>
              <a:defRPr sz="800"/>
            </a:lvl1pPr>
          </a:lstStyle>
          <a:p>
            <a:pPr>
              <a:defRPr/>
            </a:pPr>
            <a:fld id="{A01D7407-A3A9-3C49-9F9D-BB8A8CF52D19}" type="slidenum">
              <a:rPr lang="de-DE" sz="800" smtClean="0">
                <a:solidFill>
                  <a:prstClr val="black"/>
                </a:solidFill>
              </a:rPr>
              <a:pPr>
                <a:defRPr/>
              </a:pPr>
              <a:t>‹Nr.›</a:t>
            </a:fld>
            <a:endParaRPr lang="de-DE" sz="800">
              <a:solidFill>
                <a:prstClr val="black"/>
              </a:solidFill>
            </a:endParaRPr>
          </a:p>
        </p:txBody>
      </p:sp>
    </p:spTree>
    <p:extLst>
      <p:ext uri="{BB962C8B-B14F-4D97-AF65-F5344CB8AC3E}">
        <p14:creationId xmlns:p14="http://schemas.microsoft.com/office/powerpoint/2010/main" val="743939425"/>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77" r:id="rId3"/>
    <p:sldLayoutId id="2147483681" r:id="rId4"/>
    <p:sldLayoutId id="2147483684" r:id="rId5"/>
    <p:sldLayoutId id="2147483685" r:id="rId6"/>
    <p:sldLayoutId id="2147483686" r:id="rId7"/>
    <p:sldLayoutId id="2147483687" r:id="rId8"/>
    <p:sldLayoutId id="2147483689" r:id="rId9"/>
    <p:sldLayoutId id="2147483690" r:id="rId10"/>
    <p:sldLayoutId id="2147483692" r:id="rId11"/>
    <p:sldLayoutId id="2147483696" r:id="rId12"/>
    <p:sldLayoutId id="2147483705" r:id="rId13"/>
  </p:sldLayoutIdLst>
  <p:hf sldNum="0" hdr="0" ft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p:titleStyle>
    <p:body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ernaehrung-nachhaltig.d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hyperlink" Target="https://www.oekolandbau.de/verarbeitung/verkauf/kennzeichnung/bio-kennzeichung/das-eu-bio-logo/" TargetMode="External"/><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8" Type="http://schemas.openxmlformats.org/officeDocument/2006/relationships/hyperlink" Target="https://www.muensterland.com/site/assets/files/864115/muensterland_logo_oekomodellregion_08_22.webp" TargetMode="External"/><Relationship Id="rId13" Type="http://schemas.openxmlformats.org/officeDocument/2006/relationships/hyperlink" Target="https://www.muensterland-qualitaet.de/fileadmin/user_upload/Images/Logo.png" TargetMode="External"/><Relationship Id="rId3" Type="http://schemas.openxmlformats.org/officeDocument/2006/relationships/hyperlink" Target="http://web.archive.org/web/20210925061217/https:/www.regionalbewegung.de/" TargetMode="External"/><Relationship Id="rId7" Type="http://schemas.openxmlformats.org/officeDocument/2006/relationships/image" Target="../media/image22.png"/><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oekolandbau.nrw.de/oeko-modellregionen/oeko-modellregion-muensterland" TargetMode="External"/><Relationship Id="rId11" Type="http://schemas.openxmlformats.org/officeDocument/2006/relationships/hyperlink" Target="https://www.muensterland-qualitaet.de/das-siegel/aus-dem-muensterland/" TargetMode="External"/><Relationship Id="rId5" Type="http://schemas.openxmlformats.org/officeDocument/2006/relationships/hyperlink" Target="https://www.muensterland-qualitaet.de/start/" TargetMode="External"/><Relationship Id="rId15" Type="http://schemas.openxmlformats.org/officeDocument/2006/relationships/hyperlink" Target="https://regionalwert-muensterland.de/wp-content/uploads/2021/08/RWAG_Muensterland_Logo_RGB-300x126.png" TargetMode="External"/><Relationship Id="rId10" Type="http://schemas.openxmlformats.org/officeDocument/2006/relationships/image" Target="../media/image23.png"/><Relationship Id="rId4" Type="http://schemas.openxmlformats.org/officeDocument/2006/relationships/hyperlink" Target="https://regionalwert-muensterland.de/" TargetMode="External"/><Relationship Id="rId9" Type="http://schemas.openxmlformats.org/officeDocument/2006/relationships/hyperlink" Target="http://web.archive.org/web/20211017094432im_/https:/www.regionalbewegung.de/fileadmin/_migrated/pics/die-regionalbewegung-bundesverband_01.png" TargetMode="External"/><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ci-romero.de/produkt/praxisleitfaden-lebensmittel/" TargetMode="External"/><Relationship Id="rId2" Type="http://schemas.openxmlformats.org/officeDocument/2006/relationships/hyperlink" Target="https://www.regionalbewegung.de/aktuelles/" TargetMode="External"/><Relationship Id="rId1" Type="http://schemas.openxmlformats.org/officeDocument/2006/relationships/slideLayout" Target="../slideLayouts/slideLayout4.xml"/><Relationship Id="rId6" Type="http://schemas.openxmlformats.org/officeDocument/2006/relationships/hyperlink" Target="https://regionalwert-muensterland.de/" TargetMode="External"/><Relationship Id="rId5" Type="http://schemas.openxmlformats.org/officeDocument/2006/relationships/hyperlink" Target="https://www.muensterland-qualitaet.de/das-siegel/aus-dem-muensterland/" TargetMode="External"/><Relationship Id="rId4" Type="http://schemas.openxmlformats.org/officeDocument/2006/relationships/hyperlink" Target="https://www.muensterland.com/muensterland-e.v/unsere-projekte/projekte-wirtschaft/oeko-modellregion-muensterlan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h-muenster.de/isun/genah.php"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727448"/>
            <a:ext cx="108371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de-DE" altLang="de-DE" sz="14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Workshops 2: </a:t>
            </a:r>
            <a:r>
              <a:rPr lang="de-DE" altLang="de-DE" sz="1400" i="1" dirty="0">
                <a:latin typeface="Arial" panose="020B0604020202020204" pitchFamily="34" charset="0"/>
                <a:ea typeface="Times New Roman" panose="02020603050405020304" pitchFamily="18" charset="0"/>
                <a:cs typeface="Arial" panose="020B0604020202020204" pitchFamily="34" charset="0"/>
              </a:rPr>
              <a:t>Beschaffung</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20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922A4DEE-0780-42C5-B42A-7323ACCAEB0E}"/>
              </a:ext>
            </a:extLst>
          </p:cNvPr>
          <p:cNvSpPr>
            <a:spLocks noGrp="1"/>
          </p:cNvSpPr>
          <p:nvPr>
            <p:ph type="body" sz="quarter" idx="15"/>
          </p:nvPr>
        </p:nvSpPr>
        <p:spPr>
          <a:solidFill>
            <a:schemeClr val="bg2">
              <a:lumMod val="50000"/>
            </a:schemeClr>
          </a:solidFill>
        </p:spPr>
        <p:txBody>
          <a:bodyPr/>
          <a:lstStyle/>
          <a:p>
            <a:r>
              <a:rPr lang="de-DE" dirty="0"/>
              <a:t>Wie haben Sie es beim letzten Mal empfunden?</a:t>
            </a:r>
          </a:p>
          <a:p>
            <a:endParaRPr lang="de-DE" dirty="0"/>
          </a:p>
          <a:p>
            <a:r>
              <a:rPr lang="de-DE" dirty="0"/>
              <a:t>Was hat Ihnen besonders geholfen?</a:t>
            </a:r>
          </a:p>
          <a:p>
            <a:endParaRPr lang="de-DE" dirty="0"/>
          </a:p>
          <a:p>
            <a:r>
              <a:rPr lang="de-DE" dirty="0"/>
              <a:t>Welche Erkenntnisse konnten Sie in den letzten Wochen sammeln? </a:t>
            </a:r>
          </a:p>
        </p:txBody>
      </p:sp>
      <p:sp>
        <p:nvSpPr>
          <p:cNvPr id="2" name="Titel 1">
            <a:extLst>
              <a:ext uri="{FF2B5EF4-FFF2-40B4-BE49-F238E27FC236}">
                <a16:creationId xmlns:a16="http://schemas.microsoft.com/office/drawing/2014/main" id="{30D45C1E-5A9B-004C-1FC1-2D36FF9D5DD3}"/>
              </a:ext>
            </a:extLst>
          </p:cNvPr>
          <p:cNvSpPr>
            <a:spLocks noGrp="1"/>
          </p:cNvSpPr>
          <p:nvPr>
            <p:ph type="title"/>
          </p:nvPr>
        </p:nvSpPr>
        <p:spPr/>
        <p:txBody>
          <a:bodyPr/>
          <a:lstStyle/>
          <a:p>
            <a:r>
              <a:rPr lang="de-DE" dirty="0"/>
              <a:t>Rückblick Workshop 1</a:t>
            </a:r>
          </a:p>
        </p:txBody>
      </p:sp>
      <p:sp>
        <p:nvSpPr>
          <p:cNvPr id="6" name="Textplatzhalter 5">
            <a:extLst>
              <a:ext uri="{FF2B5EF4-FFF2-40B4-BE49-F238E27FC236}">
                <a16:creationId xmlns:a16="http://schemas.microsoft.com/office/drawing/2014/main" id="{37863BD1-AC84-4945-A97E-7000337D8D7B}"/>
              </a:ext>
            </a:extLst>
          </p:cNvPr>
          <p:cNvSpPr>
            <a:spLocks noGrp="1"/>
          </p:cNvSpPr>
          <p:nvPr>
            <p:ph type="body" sz="quarter" idx="13"/>
          </p:nvPr>
        </p:nvSpPr>
        <p:spPr/>
        <p:txBody>
          <a:bodyPr/>
          <a:lstStyle/>
          <a:p>
            <a:r>
              <a:rPr lang="de-DE" dirty="0"/>
              <a:t>Erinnerung</a:t>
            </a:r>
          </a:p>
        </p:txBody>
      </p:sp>
    </p:spTree>
    <p:extLst>
      <p:ext uri="{BB962C8B-B14F-4D97-AF65-F5344CB8AC3E}">
        <p14:creationId xmlns:p14="http://schemas.microsoft.com/office/powerpoint/2010/main" val="2448628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dirty="0"/>
              <a:t>Ergebnisübersicht Workshop 1.</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Ihr IST-Zustand</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351568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Best </a:t>
            </a:r>
            <a:r>
              <a:rPr lang="de-DE" dirty="0" err="1"/>
              <a:t>Practise</a:t>
            </a: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sz="2000" dirty="0">
                <a:latin typeface="Arial" panose="020B0604020202020204" pitchFamily="34" charset="0"/>
                <a:cs typeface="Arial" panose="020B0604020202020204" pitchFamily="34" charset="0"/>
              </a:rPr>
              <a:t>Der</a:t>
            </a:r>
            <a:r>
              <a:rPr lang="de-DE" dirty="0"/>
              <a:t>/Die Dozent*in leitet von dem Rückblick über zu den Herausforderungen die Beschaffung umzustellen. </a:t>
            </a:r>
          </a:p>
          <a:p>
            <a:pPr marL="0" indent="0">
              <a:buNone/>
            </a:pPr>
            <a:r>
              <a:rPr lang="de-DE" sz="2000" dirty="0">
                <a:latin typeface="Arial" panose="020B0604020202020204" pitchFamily="34" charset="0"/>
                <a:cs typeface="Arial" panose="020B0604020202020204" pitchFamily="34" charset="0"/>
              </a:rPr>
              <a:t>Um den Teilnehmenden zu zeigen, dass eine Umstellung möglich ist, wird passen</a:t>
            </a:r>
            <a:r>
              <a:rPr lang="de-DE" dirty="0"/>
              <a:t>d zur Teilnehmergruppe ein Best-</a:t>
            </a:r>
            <a:r>
              <a:rPr lang="de-DE" dirty="0" err="1"/>
              <a:t>Practise</a:t>
            </a:r>
            <a:r>
              <a:rPr lang="de-DE" dirty="0"/>
              <a:t>-Beispiel dazugeschaltet. Dieses erzählt sein Vorgehen und beantwortet mögliche Fragen der Teilnehmenden.</a:t>
            </a:r>
            <a:endParaRPr lang="de-DE" sz="2000" dirty="0">
              <a:latin typeface="Arial" panose="020B0604020202020204" pitchFamily="34" charset="0"/>
              <a:cs typeface="Arial" panose="020B0604020202020204" pitchFamily="34" charset="0"/>
            </a:endParaRPr>
          </a:p>
          <a:p>
            <a:pPr marL="0" indent="0">
              <a:buNone/>
            </a:pPr>
            <a:endParaRPr lang="de-DE" dirty="0"/>
          </a:p>
          <a:p>
            <a:pPr marL="0" indent="0">
              <a:buNone/>
            </a:pPr>
            <a:r>
              <a:rPr lang="de-DE" b="1" dirty="0"/>
              <a:t>Material:</a:t>
            </a:r>
            <a:r>
              <a:rPr lang="de-DE" dirty="0"/>
              <a:t> evtl. Präsentation</a:t>
            </a:r>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00262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2B80-0F36-B540-28D3-8CEC22D10DB7}"/>
              </a:ext>
            </a:extLst>
          </p:cNvPr>
          <p:cNvSpPr>
            <a:spLocks noGrp="1"/>
          </p:cNvSpPr>
          <p:nvPr>
            <p:ph type="ctrTitle"/>
          </p:nvPr>
        </p:nvSpPr>
        <p:spPr>
          <a:xfrm>
            <a:off x="2742245" y="1678997"/>
            <a:ext cx="6707509" cy="2419665"/>
          </a:xfrm>
        </p:spPr>
        <p:txBody>
          <a:bodyPr/>
          <a:lstStyle/>
          <a:p>
            <a:r>
              <a:rPr lang="de-DE" sz="8000" b="1" dirty="0"/>
              <a:t>Best </a:t>
            </a:r>
            <a:r>
              <a:rPr lang="de-DE" sz="8000" b="1" dirty="0" err="1"/>
              <a:t>Practise</a:t>
            </a:r>
            <a:r>
              <a:rPr lang="de-DE" sz="8000" b="1" dirty="0"/>
              <a:t> Beispiel</a:t>
            </a:r>
          </a:p>
        </p:txBody>
      </p:sp>
    </p:spTree>
    <p:extLst>
      <p:ext uri="{BB962C8B-B14F-4D97-AF65-F5344CB8AC3E}">
        <p14:creationId xmlns:p14="http://schemas.microsoft.com/office/powerpoint/2010/main" val="62630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t>
            </a:r>
            <a:r>
              <a:rPr lang="de-DE" dirty="0">
                <a:latin typeface="Arial" panose="020B0604020202020204" pitchFamily="34" charset="0"/>
                <a:cs typeface="Arial" panose="020B0604020202020204" pitchFamily="34" charset="0"/>
              </a:rPr>
              <a:t>Think, Pair &amp; Share</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sz="2000" dirty="0">
                <a:latin typeface="Arial" panose="020B0604020202020204" pitchFamily="34" charset="0"/>
                <a:cs typeface="Arial" panose="020B0604020202020204" pitchFamily="34" charset="0"/>
              </a:rPr>
              <a:t>Die Teilnehmenden werden in Kleingruppen eingeteilt und bekommen einen Arbeitsauftrag, welchen sie zunächst in Einzelarbeit erschließen sollen.</a:t>
            </a:r>
          </a:p>
          <a:p>
            <a:pPr marL="0" indent="0">
              <a:buNone/>
            </a:pPr>
            <a:r>
              <a:rPr lang="de-DE" sz="2000" dirty="0">
                <a:latin typeface="Arial" panose="020B0604020202020204" pitchFamily="34" charset="0"/>
                <a:cs typeface="Arial" panose="020B0604020202020204" pitchFamily="34" charset="0"/>
              </a:rPr>
              <a:t>Darauf folgt ein Austausch zu zweit oder in der Kleingruppe. Das erlangte Wissen soll gemeinsam auf einer Flipchart in Form eines gemeinsamen Leitfaden für eine Suchstrategie </a:t>
            </a:r>
            <a:r>
              <a:rPr lang="de-DE" dirty="0"/>
              <a:t>verdeutlicht werden</a:t>
            </a:r>
            <a:r>
              <a:rPr lang="de-DE" sz="2000" dirty="0">
                <a:latin typeface="Arial" panose="020B0604020202020204" pitchFamily="34" charset="0"/>
                <a:cs typeface="Arial" panose="020B0604020202020204" pitchFamily="34" charset="0"/>
              </a:rPr>
              <a:t>.</a:t>
            </a:r>
          </a:p>
          <a:p>
            <a:pPr marL="0" indent="0">
              <a:buNone/>
            </a:pPr>
            <a:r>
              <a:rPr lang="de-DE" sz="2000" dirty="0">
                <a:latin typeface="Arial" panose="020B0604020202020204" pitchFamily="34" charset="0"/>
                <a:cs typeface="Arial" panose="020B0604020202020204" pitchFamily="34" charset="0"/>
              </a:rPr>
              <a:t>Schließlich findet am Schluss der Austausch im Plenum statt, indem die Gruppen kurz und prägnant ihre Ergebnisse vorstellen – aus allen Ergebnissen soll zusammen eine Suchstrategie festgehalten werden. </a:t>
            </a:r>
          </a:p>
          <a:p>
            <a:pPr marL="0" indent="0">
              <a:buNone/>
            </a:pPr>
            <a:r>
              <a:rPr lang="de-DE" sz="2000" dirty="0">
                <a:latin typeface="Arial" panose="020B0604020202020204" pitchFamily="34" charset="0"/>
                <a:cs typeface="Arial" panose="020B0604020202020204" pitchFamily="34" charset="0"/>
              </a:rPr>
              <a:t>Anschließend kann der Leitfaden vorgestellt und ebenfalls zur Verfügung gestellt werden.</a:t>
            </a:r>
          </a:p>
          <a:p>
            <a:pPr marL="0" indent="0">
              <a:buNone/>
            </a:pPr>
            <a:endParaRPr lang="de-DE" dirty="0"/>
          </a:p>
          <a:p>
            <a:pPr marL="0" indent="0">
              <a:buNone/>
            </a:pPr>
            <a:r>
              <a:rPr lang="de-DE" b="1" dirty="0"/>
              <a:t>Material:</a:t>
            </a:r>
            <a:r>
              <a:rPr lang="de-DE" dirty="0"/>
              <a:t> </a:t>
            </a:r>
            <a:r>
              <a:rPr lang="de-DE" dirty="0" err="1"/>
              <a:t>Flipchartblätter</a:t>
            </a:r>
            <a:r>
              <a:rPr lang="de-DE" dirty="0"/>
              <a:t>, Stifte, Stellwände, Stecknadeln, Leitfaden – regionale Beschaffung (digital)</a:t>
            </a:r>
          </a:p>
          <a:p>
            <a:pPr marL="0" indent="0">
              <a:buNone/>
            </a:pPr>
            <a:endParaRPr lang="de-DE" dirty="0"/>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8229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FB940E9-E931-4DA4-98E6-1914995E00EC}"/>
              </a:ext>
            </a:extLst>
          </p:cNvPr>
          <p:cNvSpPr>
            <a:spLocks noGrp="1"/>
          </p:cNvSpPr>
          <p:nvPr>
            <p:ph type="body" sz="quarter" idx="15"/>
          </p:nvPr>
        </p:nvSpPr>
        <p:spPr>
          <a:solidFill>
            <a:schemeClr val="bg2">
              <a:lumMod val="50000"/>
            </a:schemeClr>
          </a:solidFill>
        </p:spPr>
        <p:txBody>
          <a:bodyPr/>
          <a:lstStyle/>
          <a:p>
            <a:endParaRPr lang="de-DE" sz="4800" dirty="0"/>
          </a:p>
          <a:p>
            <a:r>
              <a:rPr lang="de-DE" sz="4800" dirty="0"/>
              <a:t>Welche Suchstrategien für regionale Beschaffung gibt es?</a:t>
            </a:r>
          </a:p>
        </p:txBody>
      </p:sp>
      <p:sp>
        <p:nvSpPr>
          <p:cNvPr id="2" name="Titel 1">
            <a:extLst>
              <a:ext uri="{FF2B5EF4-FFF2-40B4-BE49-F238E27FC236}">
                <a16:creationId xmlns:a16="http://schemas.microsoft.com/office/drawing/2014/main" id="{380E955A-11D4-4E32-A7FC-872A6B2EEF42}"/>
              </a:ext>
            </a:extLst>
          </p:cNvPr>
          <p:cNvSpPr>
            <a:spLocks noGrp="1"/>
          </p:cNvSpPr>
          <p:nvPr>
            <p:ph type="title"/>
          </p:nvPr>
        </p:nvSpPr>
        <p:spPr/>
        <p:txBody>
          <a:bodyPr/>
          <a:lstStyle/>
          <a:p>
            <a:r>
              <a:rPr lang="de-DE" dirty="0"/>
              <a:t>Arbeitsauftrag</a:t>
            </a:r>
          </a:p>
        </p:txBody>
      </p:sp>
      <p:sp>
        <p:nvSpPr>
          <p:cNvPr id="3" name="Textplatzhalter 2">
            <a:extLst>
              <a:ext uri="{FF2B5EF4-FFF2-40B4-BE49-F238E27FC236}">
                <a16:creationId xmlns:a16="http://schemas.microsoft.com/office/drawing/2014/main" id="{B5E88231-5B2D-44A6-A4AB-A27C8F8B478D}"/>
              </a:ext>
            </a:extLst>
          </p:cNvPr>
          <p:cNvSpPr>
            <a:spLocks noGrp="1"/>
          </p:cNvSpPr>
          <p:nvPr>
            <p:ph type="body" sz="quarter" idx="13"/>
          </p:nvPr>
        </p:nvSpPr>
        <p:spPr/>
        <p:txBody>
          <a:bodyPr/>
          <a:lstStyle/>
          <a:p>
            <a:r>
              <a:rPr lang="de-DE" dirty="0"/>
              <a:t>Think, Pair, Share</a:t>
            </a:r>
          </a:p>
        </p:txBody>
      </p:sp>
    </p:spTree>
    <p:extLst>
      <p:ext uri="{BB962C8B-B14F-4D97-AF65-F5344CB8AC3E}">
        <p14:creationId xmlns:p14="http://schemas.microsoft.com/office/powerpoint/2010/main" val="252272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AE2AFE-59E4-40D2-A47D-C7AEAC7E48D2}"/>
              </a:ext>
            </a:extLst>
          </p:cNvPr>
          <p:cNvSpPr>
            <a:spLocks noGrp="1"/>
          </p:cNvSpPr>
          <p:nvPr>
            <p:ph type="pic" sz="quarter" idx="4294967295"/>
          </p:nvPr>
        </p:nvSpPr>
        <p:spPr>
          <a:xfrm>
            <a:off x="0" y="1052736"/>
            <a:ext cx="12192000" cy="5805264"/>
          </a:xfrm>
        </p:spPr>
      </p:sp>
      <p:sp>
        <p:nvSpPr>
          <p:cNvPr id="9" name="Rechteck 8">
            <a:extLst>
              <a:ext uri="{FF2B5EF4-FFF2-40B4-BE49-F238E27FC236}">
                <a16:creationId xmlns:a16="http://schemas.microsoft.com/office/drawing/2014/main" id="{262340BE-0FC1-47B6-AD76-392250845F91}"/>
              </a:ext>
            </a:extLst>
          </p:cNvPr>
          <p:cNvSpPr/>
          <p:nvPr/>
        </p:nvSpPr>
        <p:spPr>
          <a:xfrm>
            <a:off x="0" y="1052736"/>
            <a:ext cx="12192000" cy="583200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itel 5">
            <a:extLst>
              <a:ext uri="{FF2B5EF4-FFF2-40B4-BE49-F238E27FC236}">
                <a16:creationId xmlns:a16="http://schemas.microsoft.com/office/drawing/2014/main" id="{6FFF65AD-7AF3-70CC-D4AB-58159D32EB8E}"/>
              </a:ext>
            </a:extLst>
          </p:cNvPr>
          <p:cNvSpPr>
            <a:spLocks noGrp="1"/>
          </p:cNvSpPr>
          <p:nvPr>
            <p:ph type="ctrTitle"/>
          </p:nvPr>
        </p:nvSpPr>
        <p:spPr>
          <a:xfrm>
            <a:off x="3738658" y="2379241"/>
            <a:ext cx="8456414" cy="1980220"/>
          </a:xfrm>
        </p:spPr>
        <p:txBody>
          <a:bodyPr/>
          <a:lstStyle/>
          <a:p>
            <a:r>
              <a:rPr lang="de-DE" sz="8800" b="1" dirty="0"/>
              <a:t>PAUSE</a:t>
            </a:r>
          </a:p>
        </p:txBody>
      </p:sp>
    </p:spTree>
    <p:extLst>
      <p:ext uri="{BB962C8B-B14F-4D97-AF65-F5344CB8AC3E}">
        <p14:creationId xmlns:p14="http://schemas.microsoft.com/office/powerpoint/2010/main" val="378364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Schrittweise Umstellung der Beschaffung</a:t>
            </a:r>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sz="2000" dirty="0">
                <a:latin typeface="Arial" panose="020B0604020202020204" pitchFamily="34" charset="0"/>
                <a:cs typeface="Arial" panose="020B0604020202020204" pitchFamily="34" charset="0"/>
              </a:rPr>
              <a:t>Der/Die Dozent*in wiederholt in einem Vortrag kurz nochmal das Potenzial von regionalen, ökologischen, artgerechten und faireren Produkten (Wiederholung Termin 1). </a:t>
            </a:r>
          </a:p>
          <a:p>
            <a:pPr marL="0" indent="0">
              <a:buNone/>
            </a:pPr>
            <a:r>
              <a:rPr lang="de-DE" sz="2000" dirty="0">
                <a:latin typeface="Arial" panose="020B0604020202020204" pitchFamily="34" charset="0"/>
                <a:cs typeface="Arial" panose="020B0604020202020204" pitchFamily="34" charset="0"/>
              </a:rPr>
              <a:t>Anschließend wird beschrieben, welche Wege es gibt Produkte umzustellen.</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sz="2000" dirty="0">
                <a:latin typeface="Arial" panose="020B0604020202020204" pitchFamily="34" charset="0"/>
                <a:cs typeface="Arial" panose="020B0604020202020204" pitchFamily="34" charset="0"/>
              </a:rPr>
              <a:t>Dies geschieht am Beispiel „Umstellung auf regionale Anbieter“. Dafür müssen Sie die letzte Folie des Blockes entsprechend auf Ihre Region anpassen. </a:t>
            </a:r>
          </a:p>
          <a:p>
            <a:pPr marL="0" indent="0">
              <a:buNone/>
            </a:pPr>
            <a:endParaRPr lang="de-DE" dirty="0"/>
          </a:p>
          <a:p>
            <a:pPr marL="0" indent="0">
              <a:buNone/>
            </a:pPr>
            <a:r>
              <a:rPr lang="de-DE" b="1" dirty="0"/>
              <a:t>Material:</a:t>
            </a:r>
            <a:r>
              <a:rPr lang="de-DE" dirty="0"/>
              <a:t> Präsentation</a:t>
            </a:r>
          </a:p>
        </p:txBody>
      </p:sp>
    </p:spTree>
    <p:extLst>
      <p:ext uri="{BB962C8B-B14F-4D97-AF65-F5344CB8AC3E}">
        <p14:creationId xmlns:p14="http://schemas.microsoft.com/office/powerpoint/2010/main" val="126055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0DA53-F150-4678-94D3-FF48C4DCAD91}"/>
              </a:ext>
            </a:extLst>
          </p:cNvPr>
          <p:cNvSpPr>
            <a:spLocks noGrp="1"/>
          </p:cNvSpPr>
          <p:nvPr>
            <p:ph type="title"/>
          </p:nvPr>
        </p:nvSpPr>
        <p:spPr/>
        <p:txBody>
          <a:bodyPr/>
          <a:lstStyle/>
          <a:p>
            <a:r>
              <a:rPr lang="de-DE"/>
              <a:t>Beschaffung und Nachhaltigkeit</a:t>
            </a:r>
          </a:p>
        </p:txBody>
      </p:sp>
      <p:sp>
        <p:nvSpPr>
          <p:cNvPr id="4" name="Textplatzhalter 3">
            <a:extLst>
              <a:ext uri="{FF2B5EF4-FFF2-40B4-BE49-F238E27FC236}">
                <a16:creationId xmlns:a16="http://schemas.microsoft.com/office/drawing/2014/main" id="{CEB4F725-AC6D-4FC7-9E1E-606227C8D824}"/>
              </a:ext>
            </a:extLst>
          </p:cNvPr>
          <p:cNvSpPr>
            <a:spLocks noGrp="1"/>
          </p:cNvSpPr>
          <p:nvPr>
            <p:ph type="body" sz="quarter" idx="13"/>
          </p:nvPr>
        </p:nvSpPr>
        <p:spPr/>
        <p:txBody>
          <a:bodyPr/>
          <a:lstStyle/>
          <a:p>
            <a:r>
              <a:rPr lang="de-DE"/>
              <a:t>Nahrungsmittel auswählen, die …</a:t>
            </a:r>
          </a:p>
        </p:txBody>
      </p:sp>
      <p:sp>
        <p:nvSpPr>
          <p:cNvPr id="10" name="Google Shape;158;g16c168f0ca1_0_12">
            <a:extLst>
              <a:ext uri="{FF2B5EF4-FFF2-40B4-BE49-F238E27FC236}">
                <a16:creationId xmlns:a16="http://schemas.microsoft.com/office/drawing/2014/main" id="{7427F6B5-201D-4002-A166-2992D9B05B9A}"/>
              </a:ext>
            </a:extLst>
          </p:cNvPr>
          <p:cNvSpPr txBox="1"/>
          <p:nvPr/>
        </p:nvSpPr>
        <p:spPr>
          <a:xfrm>
            <a:off x="689516" y="3635818"/>
            <a:ext cx="3099567" cy="1708130"/>
          </a:xfrm>
          <a:prstGeom prst="rect">
            <a:avLst/>
          </a:prstGeom>
          <a:noFill/>
          <a:ln>
            <a:noFill/>
          </a:ln>
        </p:spPr>
        <p:txBody>
          <a:bodyPr spcFirstLastPara="1" wrap="square" lIns="91425" tIns="91425" rIns="91425" bIns="91425" anchor="t" anchorCtr="0">
            <a:spAutoFit/>
          </a:bodyPr>
          <a:lstStyle/>
          <a:p>
            <a:pPr>
              <a:lnSpc>
                <a:spcPct val="110000"/>
              </a:lnSpc>
              <a:buClr>
                <a:schemeClr val="dk1"/>
              </a:buClr>
              <a:buSzPts val="1440"/>
            </a:pPr>
            <a:r>
              <a:rPr lang="de-DE" sz="1500" b="1" dirty="0">
                <a:solidFill>
                  <a:schemeClr val="dk1"/>
                </a:solidFill>
                <a:ea typeface="Tahoma"/>
                <a:cs typeface="Tahoma"/>
                <a:sym typeface="Tahoma"/>
              </a:rPr>
              <a:t>…möglichst geringe Auswirkungen auf die Umwelt haben. </a:t>
            </a:r>
            <a:endParaRPr lang="de-DE" sz="1500" b="1">
              <a:solidFill>
                <a:schemeClr val="dk1"/>
              </a:solidFill>
              <a:ea typeface="Tahoma"/>
              <a:cs typeface="Tahoma"/>
              <a:sym typeface="Tahoma"/>
            </a:endParaRPr>
          </a:p>
          <a:p>
            <a:pPr lvl="0">
              <a:lnSpc>
                <a:spcPct val="110000"/>
              </a:lnSpc>
              <a:buClr>
                <a:schemeClr val="dk1"/>
              </a:buClr>
              <a:buSzPts val="1440"/>
            </a:pPr>
            <a:r>
              <a:rPr lang="de-DE" sz="1500" dirty="0">
                <a:solidFill>
                  <a:schemeClr val="dk1"/>
                </a:solidFill>
                <a:ea typeface="Tahoma"/>
                <a:cs typeface="Tahoma"/>
                <a:sym typeface="Tahoma"/>
              </a:rPr>
              <a:t>(</a:t>
            </a:r>
            <a:r>
              <a:rPr lang="de-DE" sz="1500" b="0" i="0" u="none" strike="noStrike" cap="none" dirty="0">
                <a:solidFill>
                  <a:schemeClr val="dk1"/>
                </a:solidFill>
                <a:ea typeface="Tahoma"/>
                <a:cs typeface="Tahoma"/>
                <a:sym typeface="Tahoma"/>
              </a:rPr>
              <a:t>z.B. Treibhausgasemissionen, Verminderung der Biodiversität, Belastung des Grundwassers, …)</a:t>
            </a:r>
            <a:endParaRPr sz="1500" b="0" i="0" u="none" strike="noStrike" cap="none" dirty="0">
              <a:solidFill>
                <a:schemeClr val="dk1"/>
              </a:solidFill>
              <a:ea typeface="Tahoma"/>
              <a:cs typeface="Tahoma"/>
              <a:sym typeface="Tahoma"/>
            </a:endParaRPr>
          </a:p>
        </p:txBody>
      </p:sp>
      <p:pic>
        <p:nvPicPr>
          <p:cNvPr id="12" name="Google Shape;160;g16c168f0ca1_0_12">
            <a:extLst>
              <a:ext uri="{FF2B5EF4-FFF2-40B4-BE49-F238E27FC236}">
                <a16:creationId xmlns:a16="http://schemas.microsoft.com/office/drawing/2014/main" id="{712DC0D9-6A8D-4503-85D6-C16E59FE1DB5}"/>
              </a:ext>
            </a:extLst>
          </p:cNvPr>
          <p:cNvPicPr preferRelativeResize="0"/>
          <p:nvPr/>
        </p:nvPicPr>
        <p:blipFill rotWithShape="1">
          <a:blip r:embed="rId3">
            <a:alphaModFix/>
          </a:blip>
          <a:srcRect/>
          <a:stretch/>
        </p:blipFill>
        <p:spPr>
          <a:xfrm>
            <a:off x="1234978" y="2323813"/>
            <a:ext cx="1013550" cy="1013550"/>
          </a:xfrm>
          <a:prstGeom prst="rect">
            <a:avLst/>
          </a:prstGeom>
          <a:noFill/>
          <a:ln>
            <a:noFill/>
          </a:ln>
        </p:spPr>
      </p:pic>
      <p:grpSp>
        <p:nvGrpSpPr>
          <p:cNvPr id="13" name="Google Shape;161;g16c168f0ca1_0_12">
            <a:extLst>
              <a:ext uri="{FF2B5EF4-FFF2-40B4-BE49-F238E27FC236}">
                <a16:creationId xmlns:a16="http://schemas.microsoft.com/office/drawing/2014/main" id="{49EEE0E9-3C20-4EF3-8B12-94A80AB6A0C0}"/>
              </a:ext>
            </a:extLst>
          </p:cNvPr>
          <p:cNvGrpSpPr/>
          <p:nvPr/>
        </p:nvGrpSpPr>
        <p:grpSpPr>
          <a:xfrm>
            <a:off x="8104045" y="2345568"/>
            <a:ext cx="2894881" cy="2910356"/>
            <a:chOff x="6860500" y="-1400300"/>
            <a:chExt cx="2894881" cy="2910356"/>
          </a:xfrm>
        </p:grpSpPr>
        <p:sp>
          <p:nvSpPr>
            <p:cNvPr id="14" name="Google Shape;162;g16c168f0ca1_0_12">
              <a:extLst>
                <a:ext uri="{FF2B5EF4-FFF2-40B4-BE49-F238E27FC236}">
                  <a16:creationId xmlns:a16="http://schemas.microsoft.com/office/drawing/2014/main" id="{915D4E7D-C022-40DB-84CA-5A0ED2D0CC3D}"/>
                </a:ext>
              </a:extLst>
            </p:cNvPr>
            <p:cNvSpPr txBox="1"/>
            <p:nvPr/>
          </p:nvSpPr>
          <p:spPr>
            <a:xfrm>
              <a:off x="6860500" y="-59574"/>
              <a:ext cx="2894881"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de-DE" sz="1500" b="1" i="0" u="none" strike="noStrike" cap="none" dirty="0">
                  <a:solidFill>
                    <a:srgbClr val="000000"/>
                  </a:solidFill>
                  <a:ea typeface="Tahoma"/>
                  <a:cs typeface="Tahoma"/>
                  <a:sym typeface="Tahoma"/>
                </a:rPr>
                <a:t>… euch eure Marktmacht für Veränderungen nutzen lassen</a:t>
              </a:r>
            </a:p>
            <a:p>
              <a:pPr marL="0" marR="0" lvl="0" indent="0" algn="l" rtl="0">
                <a:lnSpc>
                  <a:spcPct val="100000"/>
                </a:lnSpc>
                <a:spcBef>
                  <a:spcPts val="0"/>
                </a:spcBef>
                <a:spcAft>
                  <a:spcPts val="0"/>
                </a:spcAft>
                <a:buClr>
                  <a:srgbClr val="000000"/>
                </a:buClr>
                <a:buSzPts val="1500"/>
                <a:buFont typeface="Arial"/>
                <a:buNone/>
              </a:pPr>
              <a:r>
                <a:rPr lang="de-DE" sz="1500" i="0" u="none" strike="noStrike" cap="none" dirty="0">
                  <a:solidFill>
                    <a:srgbClr val="000000"/>
                  </a:solidFill>
                  <a:ea typeface="Tahoma"/>
                  <a:cs typeface="Tahoma"/>
                  <a:sym typeface="Tahoma"/>
                </a:rPr>
                <a:t>Auswirkungen auf Angebot und Nachfrage, Preise und Kosten (z.B. Betriebsgröße, wahre Kosten, faire Löhne, …)</a:t>
              </a:r>
              <a:endParaRPr sz="1500" i="0" u="none" strike="noStrike" cap="none" dirty="0">
                <a:solidFill>
                  <a:srgbClr val="000000"/>
                </a:solidFill>
                <a:ea typeface="Tahoma"/>
                <a:cs typeface="Tahoma"/>
                <a:sym typeface="Tahoma"/>
              </a:endParaRPr>
            </a:p>
          </p:txBody>
        </p:sp>
        <p:pic>
          <p:nvPicPr>
            <p:cNvPr id="15" name="Google Shape;163;g16c168f0ca1_0_12">
              <a:extLst>
                <a:ext uri="{FF2B5EF4-FFF2-40B4-BE49-F238E27FC236}">
                  <a16:creationId xmlns:a16="http://schemas.microsoft.com/office/drawing/2014/main" id="{979AAFF6-2785-4765-BAA9-3BA41897B914}"/>
                </a:ext>
              </a:extLst>
            </p:cNvPr>
            <p:cNvPicPr preferRelativeResize="0"/>
            <p:nvPr/>
          </p:nvPicPr>
          <p:blipFill rotWithShape="1">
            <a:blip r:embed="rId4">
              <a:alphaModFix/>
            </a:blip>
            <a:srcRect/>
            <a:stretch/>
          </p:blipFill>
          <p:spPr>
            <a:xfrm>
              <a:off x="7630016" y="-1400300"/>
              <a:ext cx="1013550" cy="1013550"/>
            </a:xfrm>
            <a:prstGeom prst="rect">
              <a:avLst/>
            </a:prstGeom>
            <a:noFill/>
            <a:ln>
              <a:noFill/>
            </a:ln>
          </p:spPr>
        </p:pic>
      </p:grpSp>
      <p:grpSp>
        <p:nvGrpSpPr>
          <p:cNvPr id="16" name="Google Shape;164;g16c168f0ca1_0_12">
            <a:extLst>
              <a:ext uri="{FF2B5EF4-FFF2-40B4-BE49-F238E27FC236}">
                <a16:creationId xmlns:a16="http://schemas.microsoft.com/office/drawing/2014/main" id="{A7A0EA74-3F60-4D85-B044-E858A1C1CB7B}"/>
              </a:ext>
            </a:extLst>
          </p:cNvPr>
          <p:cNvGrpSpPr/>
          <p:nvPr/>
        </p:nvGrpSpPr>
        <p:grpSpPr>
          <a:xfrm>
            <a:off x="4546216" y="2345568"/>
            <a:ext cx="3099567" cy="2904670"/>
            <a:chOff x="9388156" y="2333488"/>
            <a:chExt cx="3099567" cy="2904670"/>
          </a:xfrm>
        </p:grpSpPr>
        <p:sp>
          <p:nvSpPr>
            <p:cNvPr id="17" name="Google Shape;165;g16c168f0ca1_0_12">
              <a:extLst>
                <a:ext uri="{FF2B5EF4-FFF2-40B4-BE49-F238E27FC236}">
                  <a16:creationId xmlns:a16="http://schemas.microsoft.com/office/drawing/2014/main" id="{6AA048B4-FC34-4874-9D58-F5A92F0472FE}"/>
                </a:ext>
              </a:extLst>
            </p:cNvPr>
            <p:cNvSpPr txBox="1"/>
            <p:nvPr/>
          </p:nvSpPr>
          <p:spPr>
            <a:xfrm>
              <a:off x="9388156" y="3668528"/>
              <a:ext cx="3099567" cy="1569630"/>
            </a:xfrm>
            <a:prstGeom prst="rect">
              <a:avLst/>
            </a:prstGeom>
            <a:noFill/>
            <a:ln>
              <a:noFill/>
            </a:ln>
          </p:spPr>
          <p:txBody>
            <a:bodyPr spcFirstLastPara="1" wrap="square" lIns="91425" tIns="91425" rIns="91425" bIns="91425" anchor="t" anchorCtr="0">
              <a:spAutoFit/>
            </a:bodyPr>
            <a:lstStyle/>
            <a:p>
              <a:pPr lvl="0">
                <a:buClr>
                  <a:srgbClr val="000000"/>
                </a:buClr>
                <a:buSzPts val="1500"/>
              </a:pPr>
              <a:r>
                <a:rPr lang="de-DE" sz="1500" b="1">
                  <a:solidFill>
                    <a:schemeClr val="dk1"/>
                  </a:solidFill>
                  <a:ea typeface="Tahoma"/>
                  <a:cs typeface="Tahoma"/>
                  <a:sym typeface="Tahoma"/>
                </a:rPr>
                <a:t>…faire Arbeitsbedingungen entlang der gesamten Wertschöpfungskette bieten</a:t>
              </a:r>
            </a:p>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rgbClr val="000000"/>
                  </a:solidFill>
                  <a:ea typeface="Tahoma"/>
                  <a:cs typeface="Tahoma"/>
                  <a:sym typeface="Tahoma"/>
                </a:rPr>
                <a:t>(z.B. Nahrungssicherheit, </a:t>
              </a:r>
              <a:r>
                <a:rPr lang="de-DE" sz="1500" b="0" i="0" u="none" strike="noStrike" cap="none">
                  <a:solidFill>
                    <a:schemeClr val="dk1"/>
                  </a:solidFill>
                  <a:ea typeface="Tahoma"/>
                  <a:cs typeface="Tahoma"/>
                  <a:sym typeface="Tahoma"/>
                </a:rPr>
                <a:t>Arbeitsbedingungen, Tierwohl, faire Löhne, …</a:t>
              </a:r>
              <a:r>
                <a:rPr lang="de-DE" sz="1500" b="0" i="0" u="none" strike="noStrike" cap="none">
                  <a:solidFill>
                    <a:srgbClr val="000000"/>
                  </a:solidFill>
                  <a:ea typeface="Tahoma"/>
                  <a:cs typeface="Tahoma"/>
                  <a:sym typeface="Tahoma"/>
                </a:rPr>
                <a:t>)</a:t>
              </a:r>
              <a:endParaRPr sz="1500" b="0" i="0" u="none" strike="noStrike" cap="none">
                <a:solidFill>
                  <a:srgbClr val="000000"/>
                </a:solidFill>
                <a:ea typeface="Tahoma"/>
                <a:cs typeface="Tahoma"/>
                <a:sym typeface="Tahoma"/>
              </a:endParaRPr>
            </a:p>
          </p:txBody>
        </p:sp>
        <p:pic>
          <p:nvPicPr>
            <p:cNvPr id="18" name="Google Shape;166;g16c168f0ca1_0_12">
              <a:extLst>
                <a:ext uri="{FF2B5EF4-FFF2-40B4-BE49-F238E27FC236}">
                  <a16:creationId xmlns:a16="http://schemas.microsoft.com/office/drawing/2014/main" id="{20131407-46BC-4343-A6B1-10274B3FD776}"/>
                </a:ext>
              </a:extLst>
            </p:cNvPr>
            <p:cNvPicPr preferRelativeResize="0"/>
            <p:nvPr/>
          </p:nvPicPr>
          <p:blipFill rotWithShape="1">
            <a:blip r:embed="rId5">
              <a:alphaModFix/>
            </a:blip>
            <a:srcRect/>
            <a:stretch/>
          </p:blipFill>
          <p:spPr>
            <a:xfrm>
              <a:off x="10041778" y="2333488"/>
              <a:ext cx="1013550" cy="1013550"/>
            </a:xfrm>
            <a:prstGeom prst="rect">
              <a:avLst/>
            </a:prstGeom>
            <a:noFill/>
            <a:ln>
              <a:noFill/>
            </a:ln>
          </p:spPr>
        </p:pic>
      </p:grpSp>
      <p:sp>
        <p:nvSpPr>
          <p:cNvPr id="20" name="Google Shape;169;g16c168f0ca1_0_12">
            <a:extLst>
              <a:ext uri="{FF2B5EF4-FFF2-40B4-BE49-F238E27FC236}">
                <a16:creationId xmlns:a16="http://schemas.microsoft.com/office/drawing/2014/main" id="{8C1C6F93-CFE6-450F-BFDA-62617BF6C555}"/>
              </a:ext>
            </a:extLst>
          </p:cNvPr>
          <p:cNvSpPr txBox="1">
            <a:spLocks/>
          </p:cNvSpPr>
          <p:nvPr/>
        </p:nvSpPr>
        <p:spPr>
          <a:xfrm>
            <a:off x="859940" y="1446150"/>
            <a:ext cx="1953600" cy="1473801"/>
          </a:xfrm>
          <a:prstGeom prst="rect">
            <a:avLst/>
          </a:prstGeom>
          <a:noFill/>
          <a:ln>
            <a:noFill/>
          </a:ln>
        </p:spPr>
        <p:txBody>
          <a:bodyPr spcFirstLastPara="1" wrap="square" lIns="0" tIns="288000" rIns="0" bIns="216000" anchor="t" anchorCtr="0">
            <a:spAutoFit/>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0"/>
              </a:spcAft>
              <a:buClr>
                <a:schemeClr val="accent3"/>
              </a:buClr>
              <a:buSzPts val="1440"/>
              <a:buFont typeface="Arial"/>
              <a:buNone/>
            </a:pPr>
            <a:r>
              <a:rPr lang="de-DE" b="1">
                <a:solidFill>
                  <a:schemeClr val="accent4">
                    <a:lumMod val="75000"/>
                  </a:schemeClr>
                </a:solidFill>
              </a:rPr>
              <a:t>Umwelt					</a:t>
            </a:r>
          </a:p>
        </p:txBody>
      </p:sp>
      <p:sp>
        <p:nvSpPr>
          <p:cNvPr id="21" name="Google Shape;170;g16c168f0ca1_0_12">
            <a:extLst>
              <a:ext uri="{FF2B5EF4-FFF2-40B4-BE49-F238E27FC236}">
                <a16:creationId xmlns:a16="http://schemas.microsoft.com/office/drawing/2014/main" id="{1ABE2A7C-BA1B-4A3E-8CA4-24EBA47E236A}"/>
              </a:ext>
            </a:extLst>
          </p:cNvPr>
          <p:cNvSpPr txBox="1">
            <a:spLocks/>
          </p:cNvSpPr>
          <p:nvPr/>
        </p:nvSpPr>
        <p:spPr>
          <a:xfrm>
            <a:off x="4564869" y="1467905"/>
            <a:ext cx="1953600" cy="1473801"/>
          </a:xfrm>
          <a:prstGeom prst="rect">
            <a:avLst/>
          </a:prstGeom>
          <a:noFill/>
          <a:ln>
            <a:noFill/>
          </a:ln>
        </p:spPr>
        <p:txBody>
          <a:bodyPr spcFirstLastPara="1" wrap="square" lIns="0" tIns="288000" rIns="0" bIns="216000" anchor="t" anchorCtr="0">
            <a:spAutoFit/>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0"/>
              </a:spcAft>
              <a:buClr>
                <a:schemeClr val="accent3"/>
              </a:buClr>
              <a:buSzPts val="1440"/>
              <a:buFont typeface="Arial"/>
              <a:buNone/>
            </a:pPr>
            <a:r>
              <a:rPr lang="de-DE" b="1">
                <a:solidFill>
                  <a:schemeClr val="accent4">
                    <a:lumMod val="75000"/>
                  </a:schemeClr>
                </a:solidFill>
              </a:rPr>
              <a:t>Gesellschaft				</a:t>
            </a:r>
          </a:p>
        </p:txBody>
      </p:sp>
      <p:sp>
        <p:nvSpPr>
          <p:cNvPr id="22" name="Google Shape;171;g16c168f0ca1_0_12">
            <a:extLst>
              <a:ext uri="{FF2B5EF4-FFF2-40B4-BE49-F238E27FC236}">
                <a16:creationId xmlns:a16="http://schemas.microsoft.com/office/drawing/2014/main" id="{5C70A422-9116-481E-A381-069C5ED3368A}"/>
              </a:ext>
            </a:extLst>
          </p:cNvPr>
          <p:cNvSpPr txBox="1">
            <a:spLocks/>
          </p:cNvSpPr>
          <p:nvPr/>
        </p:nvSpPr>
        <p:spPr>
          <a:xfrm>
            <a:off x="8403536" y="1458218"/>
            <a:ext cx="1953600" cy="1473801"/>
          </a:xfrm>
          <a:prstGeom prst="rect">
            <a:avLst/>
          </a:prstGeom>
          <a:noFill/>
          <a:ln>
            <a:noFill/>
          </a:ln>
        </p:spPr>
        <p:txBody>
          <a:bodyPr spcFirstLastPara="1" wrap="square" lIns="0" tIns="288000" rIns="0" bIns="216000" anchor="t" anchorCtr="0">
            <a:spAutoFit/>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0"/>
              </a:spcAft>
              <a:buClr>
                <a:schemeClr val="accent3"/>
              </a:buClr>
              <a:buSzPts val="1440"/>
              <a:buFont typeface="Arial"/>
              <a:buNone/>
            </a:pPr>
            <a:r>
              <a:rPr lang="de-DE" b="1">
                <a:solidFill>
                  <a:schemeClr val="accent4">
                    <a:lumMod val="75000"/>
                  </a:schemeClr>
                </a:solidFill>
              </a:rPr>
              <a:t>Wirtschaft	</a:t>
            </a:r>
            <a:r>
              <a:rPr lang="de-DE">
                <a:solidFill>
                  <a:schemeClr val="accent4">
                    <a:lumMod val="75000"/>
                  </a:schemeClr>
                </a:solidFill>
              </a:rPr>
              <a:t>				</a:t>
            </a:r>
          </a:p>
        </p:txBody>
      </p:sp>
      <p:sp>
        <p:nvSpPr>
          <p:cNvPr id="3" name="Rechteck 2">
            <a:extLst>
              <a:ext uri="{FF2B5EF4-FFF2-40B4-BE49-F238E27FC236}">
                <a16:creationId xmlns:a16="http://schemas.microsoft.com/office/drawing/2014/main" id="{0EAE1A7E-68AA-4CA9-8D6E-E0EDB105AC8B}"/>
              </a:ext>
            </a:extLst>
          </p:cNvPr>
          <p:cNvSpPr/>
          <p:nvPr/>
        </p:nvSpPr>
        <p:spPr>
          <a:xfrm>
            <a:off x="10779393" y="6010199"/>
            <a:ext cx="1203601" cy="230832"/>
          </a:xfrm>
          <a:prstGeom prst="rect">
            <a:avLst/>
          </a:prstGeom>
        </p:spPr>
        <p:txBody>
          <a:bodyPr wrap="square">
            <a:spAutoFit/>
          </a:bodyPr>
          <a:lstStyle/>
          <a:p>
            <a:r>
              <a:rPr lang="de-DE" sz="900" dirty="0">
                <a:solidFill>
                  <a:schemeClr val="bg1">
                    <a:lumMod val="65000"/>
                  </a:schemeClr>
                </a:solidFill>
                <a:ea typeface="Arial"/>
                <a:cs typeface="Arial"/>
                <a:sym typeface="Arial"/>
              </a:rPr>
              <a:t>Von Koerber 2014</a:t>
            </a:r>
            <a:endParaRPr lang="de-DE" sz="900" dirty="0">
              <a:solidFill>
                <a:schemeClr val="bg1">
                  <a:lumMod val="65000"/>
                </a:schemeClr>
              </a:solidFill>
            </a:endParaRPr>
          </a:p>
        </p:txBody>
      </p:sp>
    </p:spTree>
    <p:extLst>
      <p:ext uri="{BB962C8B-B14F-4D97-AF65-F5344CB8AC3E}">
        <p14:creationId xmlns:p14="http://schemas.microsoft.com/office/powerpoint/2010/main" val="424731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5A01ADD-F3D6-873E-8010-D943B08DA818}"/>
              </a:ext>
            </a:extLst>
          </p:cNvPr>
          <p:cNvSpPr>
            <a:spLocks noGrp="1"/>
          </p:cNvSpPr>
          <p:nvPr>
            <p:ph type="title"/>
          </p:nvPr>
        </p:nvSpPr>
        <p:spPr/>
        <p:txBody>
          <a:bodyPr/>
          <a:lstStyle/>
          <a:p>
            <a:r>
              <a:rPr lang="de-DE"/>
              <a:t>Schrittweise Umstellung auf regional, </a:t>
            </a:r>
            <a:r>
              <a:rPr lang="de-DE" err="1"/>
              <a:t>bio</a:t>
            </a:r>
            <a:r>
              <a:rPr lang="de-DE"/>
              <a:t>, artgerecht, fair</a:t>
            </a:r>
          </a:p>
        </p:txBody>
      </p:sp>
      <p:pic>
        <p:nvPicPr>
          <p:cNvPr id="10" name="Google Shape;265;g17c58385aa2_1_47">
            <a:extLst>
              <a:ext uri="{FF2B5EF4-FFF2-40B4-BE49-F238E27FC236}">
                <a16:creationId xmlns:a16="http://schemas.microsoft.com/office/drawing/2014/main" id="{FB316159-BF94-45BF-9F22-187C9571AD98}"/>
              </a:ext>
            </a:extLst>
          </p:cNvPr>
          <p:cNvPicPr preferRelativeResize="0"/>
          <p:nvPr/>
        </p:nvPicPr>
        <p:blipFill rotWithShape="1">
          <a:blip r:embed="rId3">
            <a:alphaModFix/>
            <a:duotone>
              <a:schemeClr val="bg2">
                <a:shade val="45000"/>
                <a:satMod val="135000"/>
              </a:schemeClr>
              <a:prstClr val="white"/>
            </a:duotone>
          </a:blip>
          <a:srcRect/>
          <a:stretch/>
        </p:blipFill>
        <p:spPr>
          <a:xfrm>
            <a:off x="371481" y="1806496"/>
            <a:ext cx="2309320" cy="2281410"/>
          </a:xfrm>
          <a:prstGeom prst="rect">
            <a:avLst/>
          </a:prstGeom>
          <a:noFill/>
          <a:ln>
            <a:noFill/>
          </a:ln>
        </p:spPr>
      </p:pic>
      <p:pic>
        <p:nvPicPr>
          <p:cNvPr id="5" name="Grafik 4">
            <a:extLst>
              <a:ext uri="{FF2B5EF4-FFF2-40B4-BE49-F238E27FC236}">
                <a16:creationId xmlns:a16="http://schemas.microsoft.com/office/drawing/2014/main" id="{678D097F-E86A-4DF9-BFEF-EE460CBCF143}"/>
              </a:ext>
            </a:extLst>
          </p:cNvPr>
          <p:cNvPicPr>
            <a:picLocks noChangeAspect="1"/>
          </p:cNvPicPr>
          <p:nvPr/>
        </p:nvPicPr>
        <p:blipFill>
          <a:blip r:embed="rId4"/>
          <a:stretch>
            <a:fillRect/>
          </a:stretch>
        </p:blipFill>
        <p:spPr>
          <a:xfrm>
            <a:off x="3213846" y="3962176"/>
            <a:ext cx="2703464" cy="1811320"/>
          </a:xfrm>
          <a:prstGeom prst="rect">
            <a:avLst/>
          </a:prstGeom>
        </p:spPr>
      </p:pic>
      <p:sp>
        <p:nvSpPr>
          <p:cNvPr id="11" name="Rechteck 10">
            <a:extLst>
              <a:ext uri="{FF2B5EF4-FFF2-40B4-BE49-F238E27FC236}">
                <a16:creationId xmlns:a16="http://schemas.microsoft.com/office/drawing/2014/main" id="{9EF7B7CF-93A6-4366-AFE6-3AE23D9C6240}"/>
              </a:ext>
            </a:extLst>
          </p:cNvPr>
          <p:cNvSpPr/>
          <p:nvPr/>
        </p:nvSpPr>
        <p:spPr>
          <a:xfrm>
            <a:off x="3135142" y="5773496"/>
            <a:ext cx="2782168" cy="507831"/>
          </a:xfrm>
          <a:prstGeom prst="rect">
            <a:avLst/>
          </a:prstGeom>
        </p:spPr>
        <p:txBody>
          <a:bodyPr wrap="square">
            <a:spAutoFit/>
          </a:bodyPr>
          <a:lstStyle/>
          <a:p>
            <a:r>
              <a:rPr lang="de-DE" sz="900" dirty="0">
                <a:solidFill>
                  <a:schemeClr val="bg1">
                    <a:lumMod val="65000"/>
                  </a:schemeClr>
                </a:solidFill>
              </a:rPr>
              <a:t>Bildquelle: </a:t>
            </a:r>
            <a:r>
              <a:rPr lang="de-DE" sz="900" dirty="0">
                <a:solidFill>
                  <a:schemeClr val="bg1">
                    <a:lumMod val="65000"/>
                  </a:schemeClr>
                </a:solidFill>
                <a:hlinkClick r:id="rId5">
                  <a:extLst>
                    <a:ext uri="{A12FA001-AC4F-418D-AE19-62706E023703}">
                      <ahyp:hlinkClr xmlns:ahyp="http://schemas.microsoft.com/office/drawing/2018/hyperlinkcolor" val="tx"/>
                    </a:ext>
                  </a:extLst>
                </a:hlinkClick>
              </a:rPr>
              <a:t>https://www.oekolandbau.de/verarbeitung/verkauf/kennzeichnung/bio-kennzeichung/das-eu-bio-logo/</a:t>
            </a:r>
            <a:r>
              <a:rPr lang="de-DE" sz="900" dirty="0">
                <a:solidFill>
                  <a:schemeClr val="bg1">
                    <a:lumMod val="65000"/>
                  </a:schemeClr>
                </a:solidFill>
              </a:rPr>
              <a:t> </a:t>
            </a:r>
          </a:p>
        </p:txBody>
      </p:sp>
      <p:sp>
        <p:nvSpPr>
          <p:cNvPr id="12" name="Google Shape;312;g2023b86b06f_0_0">
            <a:extLst>
              <a:ext uri="{FF2B5EF4-FFF2-40B4-BE49-F238E27FC236}">
                <a16:creationId xmlns:a16="http://schemas.microsoft.com/office/drawing/2014/main" id="{D1315423-928C-42B9-B1BF-09DC93070653}"/>
              </a:ext>
            </a:extLst>
          </p:cNvPr>
          <p:cNvSpPr txBox="1"/>
          <p:nvPr/>
        </p:nvSpPr>
        <p:spPr>
          <a:xfrm>
            <a:off x="11204939" y="5450361"/>
            <a:ext cx="1151664" cy="323135"/>
          </a:xfrm>
          <a:prstGeom prst="rect">
            <a:avLst/>
          </a:prstGeom>
          <a:noFill/>
          <a:ln>
            <a:noFill/>
          </a:ln>
        </p:spPr>
        <p:txBody>
          <a:bodyPr spcFirstLastPara="1" wrap="square" lIns="91425" tIns="91425" rIns="91425" bIns="91425" anchor="t" anchorCtr="0">
            <a:spAutoFit/>
          </a:bodyPr>
          <a:lstStyle/>
          <a:p>
            <a:pPr lvl="0"/>
            <a:r>
              <a:rPr lang="de-DE" sz="900" dirty="0">
                <a:solidFill>
                  <a:schemeClr val="bg1">
                    <a:lumMod val="65000"/>
                  </a:schemeClr>
                </a:solidFill>
              </a:rPr>
              <a:t>CIR 2021</a:t>
            </a:r>
          </a:p>
        </p:txBody>
      </p:sp>
      <p:sp>
        <p:nvSpPr>
          <p:cNvPr id="3" name="Rechteck: abgerundete Ecken 2">
            <a:extLst>
              <a:ext uri="{FF2B5EF4-FFF2-40B4-BE49-F238E27FC236}">
                <a16:creationId xmlns:a16="http://schemas.microsoft.com/office/drawing/2014/main" id="{5898B2D2-F11C-4971-44DE-9F6706AABAFE}"/>
              </a:ext>
            </a:extLst>
          </p:cNvPr>
          <p:cNvSpPr/>
          <p:nvPr/>
        </p:nvSpPr>
        <p:spPr>
          <a:xfrm>
            <a:off x="9420225" y="4781550"/>
            <a:ext cx="952500" cy="10001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pic>
        <p:nvPicPr>
          <p:cNvPr id="13" name="Grafik 12">
            <a:extLst>
              <a:ext uri="{FF2B5EF4-FFF2-40B4-BE49-F238E27FC236}">
                <a16:creationId xmlns:a16="http://schemas.microsoft.com/office/drawing/2014/main" id="{E5413B1B-B38C-4071-A19F-C01B2D5F0AFC}"/>
              </a:ext>
            </a:extLst>
          </p:cNvPr>
          <p:cNvPicPr>
            <a:picLocks noChangeAspect="1"/>
          </p:cNvPicPr>
          <p:nvPr/>
        </p:nvPicPr>
        <p:blipFill>
          <a:blip r:embed="rId6"/>
          <a:stretch>
            <a:fillRect/>
          </a:stretch>
        </p:blipFill>
        <p:spPr>
          <a:xfrm>
            <a:off x="6362842" y="1531342"/>
            <a:ext cx="1609483" cy="1572904"/>
          </a:xfrm>
          <a:prstGeom prst="rect">
            <a:avLst/>
          </a:prstGeom>
        </p:spPr>
      </p:pic>
      <p:sp>
        <p:nvSpPr>
          <p:cNvPr id="14" name="Rechteck 13">
            <a:extLst>
              <a:ext uri="{FF2B5EF4-FFF2-40B4-BE49-F238E27FC236}">
                <a16:creationId xmlns:a16="http://schemas.microsoft.com/office/drawing/2014/main" id="{6ED825BF-A0B0-49DC-B341-F27A92137AA2}"/>
              </a:ext>
            </a:extLst>
          </p:cNvPr>
          <p:cNvSpPr/>
          <p:nvPr/>
        </p:nvSpPr>
        <p:spPr>
          <a:xfrm>
            <a:off x="3135142" y="3691017"/>
            <a:ext cx="2145781" cy="253916"/>
          </a:xfrm>
          <a:prstGeom prst="rect">
            <a:avLst/>
          </a:prstGeom>
        </p:spPr>
        <p:txBody>
          <a:bodyPr wrap="square">
            <a:spAutoFit/>
          </a:bodyPr>
          <a:lstStyle/>
          <a:p>
            <a:pPr algn="ctr"/>
            <a:r>
              <a:rPr lang="de-DE" sz="1050" dirty="0">
                <a:solidFill>
                  <a:srgbClr val="FF0000"/>
                </a:solidFill>
                <a:ea typeface="Calibri" panose="020F0502020204030204" pitchFamily="34" charset="0"/>
                <a:cs typeface="Times New Roman" panose="02020603050405020304" pitchFamily="18" charset="0"/>
              </a:rPr>
              <a:t>Logo ist nicht unter freier Lizenz.</a:t>
            </a:r>
            <a:endParaRPr lang="de-DE" sz="1050" dirty="0">
              <a:solidFill>
                <a:srgbClr val="FF0000"/>
              </a:solidFill>
            </a:endParaRPr>
          </a:p>
        </p:txBody>
      </p:sp>
      <p:pic>
        <p:nvPicPr>
          <p:cNvPr id="15" name="Grafik 14" descr="Ein Bild, das Text, Grafiken, Logo, Symbol enthält.&#10;&#10;Beschreibung automatisch generiert.">
            <a:extLst>
              <a:ext uri="{FF2B5EF4-FFF2-40B4-BE49-F238E27FC236}">
                <a16:creationId xmlns:a16="http://schemas.microsoft.com/office/drawing/2014/main" id="{3F0BBB62-FA4F-4D3F-A50F-1EF3833F95F3}"/>
              </a:ext>
            </a:extLst>
          </p:cNvPr>
          <p:cNvPicPr>
            <a:picLocks noChangeAspect="1"/>
          </p:cNvPicPr>
          <p:nvPr/>
        </p:nvPicPr>
        <p:blipFill>
          <a:blip r:embed="rId7"/>
          <a:stretch>
            <a:fillRect/>
          </a:stretch>
        </p:blipFill>
        <p:spPr>
          <a:xfrm>
            <a:off x="9915379" y="4584486"/>
            <a:ext cx="1108705" cy="1119110"/>
          </a:xfrm>
          <a:prstGeom prst="rect">
            <a:avLst/>
          </a:prstGeom>
        </p:spPr>
      </p:pic>
      <p:pic>
        <p:nvPicPr>
          <p:cNvPr id="16" name="Grafik 15">
            <a:extLst>
              <a:ext uri="{FF2B5EF4-FFF2-40B4-BE49-F238E27FC236}">
                <a16:creationId xmlns:a16="http://schemas.microsoft.com/office/drawing/2014/main" id="{41DBD276-A4BF-4572-BC1B-14941BAC5D99}"/>
              </a:ext>
            </a:extLst>
          </p:cNvPr>
          <p:cNvPicPr>
            <a:picLocks noChangeAspect="1"/>
          </p:cNvPicPr>
          <p:nvPr/>
        </p:nvPicPr>
        <p:blipFill>
          <a:blip r:embed="rId8"/>
          <a:stretch>
            <a:fillRect/>
          </a:stretch>
        </p:blipFill>
        <p:spPr>
          <a:xfrm>
            <a:off x="7013158" y="3928140"/>
            <a:ext cx="977740" cy="977740"/>
          </a:xfrm>
          <a:prstGeom prst="rect">
            <a:avLst/>
          </a:prstGeom>
        </p:spPr>
      </p:pic>
      <p:sp>
        <p:nvSpPr>
          <p:cNvPr id="17" name="Rechteck 16">
            <a:extLst>
              <a:ext uri="{FF2B5EF4-FFF2-40B4-BE49-F238E27FC236}">
                <a16:creationId xmlns:a16="http://schemas.microsoft.com/office/drawing/2014/main" id="{278FDA0B-F76C-4795-B51F-743EC6A16179}"/>
              </a:ext>
            </a:extLst>
          </p:cNvPr>
          <p:cNvSpPr/>
          <p:nvPr/>
        </p:nvSpPr>
        <p:spPr>
          <a:xfrm>
            <a:off x="6944957" y="4904042"/>
            <a:ext cx="1079080" cy="553998"/>
          </a:xfrm>
          <a:prstGeom prst="rect">
            <a:avLst/>
          </a:prstGeom>
        </p:spPr>
        <p:txBody>
          <a:bodyPr wrap="square">
            <a:spAutoFit/>
          </a:bodyPr>
          <a:lstStyle/>
          <a:p>
            <a:pPr algn="ctr"/>
            <a:r>
              <a:rPr lang="de-DE" sz="1000" dirty="0">
                <a:solidFill>
                  <a:srgbClr val="FF0000"/>
                </a:solidFill>
                <a:ea typeface="Calibri" panose="020F0502020204030204" pitchFamily="34" charset="0"/>
                <a:cs typeface="Times New Roman" panose="02020603050405020304" pitchFamily="18" charset="0"/>
              </a:rPr>
              <a:t>Logo ist nicht unter freier Lizenz.</a:t>
            </a:r>
            <a:endParaRPr lang="de-DE" sz="1000" dirty="0">
              <a:solidFill>
                <a:srgbClr val="FF0000"/>
              </a:solidFill>
            </a:endParaRPr>
          </a:p>
        </p:txBody>
      </p:sp>
      <p:pic>
        <p:nvPicPr>
          <p:cNvPr id="18" name="Grafik 17">
            <a:extLst>
              <a:ext uri="{FF2B5EF4-FFF2-40B4-BE49-F238E27FC236}">
                <a16:creationId xmlns:a16="http://schemas.microsoft.com/office/drawing/2014/main" id="{03913078-488E-49B9-BFE7-9491866919C7}"/>
              </a:ext>
            </a:extLst>
          </p:cNvPr>
          <p:cNvPicPr>
            <a:picLocks noChangeAspect="1"/>
          </p:cNvPicPr>
          <p:nvPr/>
        </p:nvPicPr>
        <p:blipFill>
          <a:blip r:embed="rId9"/>
          <a:stretch>
            <a:fillRect/>
          </a:stretch>
        </p:blipFill>
        <p:spPr>
          <a:xfrm>
            <a:off x="8271614" y="4509890"/>
            <a:ext cx="801615" cy="1030302"/>
          </a:xfrm>
          <a:prstGeom prst="rect">
            <a:avLst/>
          </a:prstGeom>
        </p:spPr>
      </p:pic>
      <p:pic>
        <p:nvPicPr>
          <p:cNvPr id="19" name="Grafik 18">
            <a:extLst>
              <a:ext uri="{FF2B5EF4-FFF2-40B4-BE49-F238E27FC236}">
                <a16:creationId xmlns:a16="http://schemas.microsoft.com/office/drawing/2014/main" id="{25475487-088F-464F-90E3-8D568BFBCE7D}"/>
              </a:ext>
            </a:extLst>
          </p:cNvPr>
          <p:cNvPicPr>
            <a:picLocks noChangeAspect="1"/>
          </p:cNvPicPr>
          <p:nvPr/>
        </p:nvPicPr>
        <p:blipFill rotWithShape="1">
          <a:blip r:embed="rId10"/>
          <a:srcRect r="70310"/>
          <a:stretch/>
        </p:blipFill>
        <p:spPr>
          <a:xfrm>
            <a:off x="10821171" y="3422715"/>
            <a:ext cx="1011912" cy="856538"/>
          </a:xfrm>
          <a:prstGeom prst="rect">
            <a:avLst/>
          </a:prstGeom>
        </p:spPr>
      </p:pic>
      <p:pic>
        <p:nvPicPr>
          <p:cNvPr id="20" name="Grafik 19">
            <a:extLst>
              <a:ext uri="{FF2B5EF4-FFF2-40B4-BE49-F238E27FC236}">
                <a16:creationId xmlns:a16="http://schemas.microsoft.com/office/drawing/2014/main" id="{C036CCB9-B140-4190-AFA0-73A300E75743}"/>
              </a:ext>
            </a:extLst>
          </p:cNvPr>
          <p:cNvPicPr>
            <a:picLocks noChangeAspect="1"/>
          </p:cNvPicPr>
          <p:nvPr/>
        </p:nvPicPr>
        <p:blipFill rotWithShape="1">
          <a:blip r:embed="rId11"/>
          <a:srcRect l="35291" t="7039" r="34531" b="7810"/>
          <a:stretch/>
        </p:blipFill>
        <p:spPr>
          <a:xfrm>
            <a:off x="9230628" y="3422715"/>
            <a:ext cx="599568" cy="1224184"/>
          </a:xfrm>
          <a:prstGeom prst="rect">
            <a:avLst/>
          </a:prstGeom>
        </p:spPr>
      </p:pic>
      <p:sp>
        <p:nvSpPr>
          <p:cNvPr id="21" name="Rechteck 20">
            <a:extLst>
              <a:ext uri="{FF2B5EF4-FFF2-40B4-BE49-F238E27FC236}">
                <a16:creationId xmlns:a16="http://schemas.microsoft.com/office/drawing/2014/main" id="{DA630E47-ADFB-4AC2-883C-1730F1832A2E}"/>
              </a:ext>
            </a:extLst>
          </p:cNvPr>
          <p:cNvSpPr/>
          <p:nvPr/>
        </p:nvSpPr>
        <p:spPr>
          <a:xfrm>
            <a:off x="9065843" y="2734914"/>
            <a:ext cx="830632" cy="738664"/>
          </a:xfrm>
          <a:prstGeom prst="rect">
            <a:avLst/>
          </a:prstGeom>
        </p:spPr>
        <p:txBody>
          <a:bodyPr wrap="square">
            <a:spAutoFit/>
          </a:bodyPr>
          <a:lstStyle/>
          <a:p>
            <a:pPr algn="ctr"/>
            <a:r>
              <a:rPr lang="de-DE" sz="1050" dirty="0">
                <a:solidFill>
                  <a:srgbClr val="FF0000"/>
                </a:solidFill>
                <a:ea typeface="Calibri" panose="020F0502020204030204" pitchFamily="34" charset="0"/>
                <a:cs typeface="Times New Roman" panose="02020603050405020304" pitchFamily="18" charset="0"/>
              </a:rPr>
              <a:t>Logo ist nicht unter freier Lizenz.</a:t>
            </a:r>
            <a:endParaRPr lang="de-DE" sz="1050" dirty="0">
              <a:solidFill>
                <a:srgbClr val="FF0000"/>
              </a:solidFill>
            </a:endParaRPr>
          </a:p>
        </p:txBody>
      </p:sp>
      <p:sp>
        <p:nvSpPr>
          <p:cNvPr id="22" name="Rechteck 21">
            <a:extLst>
              <a:ext uri="{FF2B5EF4-FFF2-40B4-BE49-F238E27FC236}">
                <a16:creationId xmlns:a16="http://schemas.microsoft.com/office/drawing/2014/main" id="{55462ABA-3ADD-4753-93C2-1C4C02499A5F}"/>
              </a:ext>
            </a:extLst>
          </p:cNvPr>
          <p:cNvSpPr/>
          <p:nvPr/>
        </p:nvSpPr>
        <p:spPr>
          <a:xfrm>
            <a:off x="10473270" y="2947201"/>
            <a:ext cx="1562362" cy="415498"/>
          </a:xfrm>
          <a:prstGeom prst="rect">
            <a:avLst/>
          </a:prstGeom>
        </p:spPr>
        <p:txBody>
          <a:bodyPr wrap="square">
            <a:spAutoFit/>
          </a:bodyPr>
          <a:lstStyle/>
          <a:p>
            <a:pPr algn="ctr"/>
            <a:r>
              <a:rPr lang="de-DE" sz="1050" dirty="0">
                <a:solidFill>
                  <a:srgbClr val="FF0000"/>
                </a:solidFill>
                <a:ea typeface="Calibri" panose="020F0502020204030204" pitchFamily="34" charset="0"/>
                <a:cs typeface="Times New Roman" panose="02020603050405020304" pitchFamily="18" charset="0"/>
              </a:rPr>
              <a:t>Logo ist nicht unter freier Lizenz.</a:t>
            </a:r>
            <a:endParaRPr lang="de-DE" sz="1050" dirty="0">
              <a:solidFill>
                <a:srgbClr val="FF0000"/>
              </a:solidFill>
            </a:endParaRPr>
          </a:p>
        </p:txBody>
      </p:sp>
    </p:spTree>
    <p:extLst>
      <p:ext uri="{BB962C8B-B14F-4D97-AF65-F5344CB8AC3E}">
        <p14:creationId xmlns:p14="http://schemas.microsoft.com/office/powerpoint/2010/main" val="10852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CC2EB-0385-4577-BC9D-D9E9D26A267C}"/>
              </a:ext>
            </a:extLst>
          </p:cNvPr>
          <p:cNvSpPr>
            <a:spLocks noGrp="1"/>
          </p:cNvSpPr>
          <p:nvPr>
            <p:ph type="title"/>
          </p:nvPr>
        </p:nvSpPr>
        <p:spPr/>
        <p:txBody>
          <a:bodyPr/>
          <a:lstStyle/>
          <a:p>
            <a:r>
              <a:rPr lang="de-DE" dirty="0"/>
              <a:t>Umstellung</a:t>
            </a:r>
          </a:p>
        </p:txBody>
      </p:sp>
      <p:sp>
        <p:nvSpPr>
          <p:cNvPr id="7" name="Inhaltsplatzhalter 6">
            <a:extLst>
              <a:ext uri="{FF2B5EF4-FFF2-40B4-BE49-F238E27FC236}">
                <a16:creationId xmlns:a16="http://schemas.microsoft.com/office/drawing/2014/main" id="{4E00CD02-1E5A-40B7-B81D-197E1FC22936}"/>
              </a:ext>
            </a:extLst>
          </p:cNvPr>
          <p:cNvSpPr>
            <a:spLocks noGrp="1"/>
          </p:cNvSpPr>
          <p:nvPr>
            <p:ph idx="1"/>
          </p:nvPr>
        </p:nvSpPr>
        <p:spPr>
          <a:xfrm>
            <a:off x="376239" y="2803469"/>
            <a:ext cx="11439519" cy="2083329"/>
          </a:xfrm>
        </p:spPr>
        <p:txBody>
          <a:bodyPr/>
          <a:lstStyle/>
          <a:p>
            <a:pPr marL="0" indent="0">
              <a:buNone/>
            </a:pPr>
            <a:r>
              <a:rPr lang="de-DE" sz="2400" b="1" dirty="0"/>
              <a:t>Bedarfsanalyse</a:t>
            </a:r>
            <a:endParaRPr lang="de-DE" b="1" dirty="0"/>
          </a:p>
          <a:p>
            <a:pPr marL="0" indent="0">
              <a:buNone/>
            </a:pPr>
            <a:endParaRPr lang="de-DE" dirty="0"/>
          </a:p>
          <a:p>
            <a:pPr marL="0" indent="0">
              <a:buNone/>
            </a:pPr>
            <a:r>
              <a:rPr lang="de-DE" dirty="0"/>
              <a:t>Was wird gebraucht? Analysieren Sie:</a:t>
            </a:r>
          </a:p>
          <a:p>
            <a:pPr>
              <a:buFontTx/>
              <a:buChar char="-"/>
            </a:pPr>
            <a:r>
              <a:rPr lang="de-DE" dirty="0"/>
              <a:t>Was derzeit gekauft wird und wie viele Produkte verbraucht werden;</a:t>
            </a:r>
          </a:p>
          <a:p>
            <a:pPr>
              <a:buFontTx/>
              <a:buChar char="-"/>
            </a:pPr>
            <a:r>
              <a:rPr lang="de-DE" dirty="0"/>
              <a:t>Wie häufig Lieferungen pro Woche/Monat für Ihr Verpflegungsangebot benötigt werden;</a:t>
            </a:r>
          </a:p>
          <a:p>
            <a:pPr>
              <a:buFontTx/>
              <a:buChar char="-"/>
            </a:pPr>
            <a:r>
              <a:rPr lang="de-DE" dirty="0"/>
              <a:t>Nach welchen Kriterien die Produkte ausgewählt werden sollen.</a:t>
            </a:r>
          </a:p>
        </p:txBody>
      </p:sp>
      <p:sp>
        <p:nvSpPr>
          <p:cNvPr id="4" name="Textplatzhalter 3">
            <a:extLst>
              <a:ext uri="{FF2B5EF4-FFF2-40B4-BE49-F238E27FC236}">
                <a16:creationId xmlns:a16="http://schemas.microsoft.com/office/drawing/2014/main" id="{78D3A7E7-777F-451C-8461-B97D80C78899}"/>
              </a:ext>
            </a:extLst>
          </p:cNvPr>
          <p:cNvSpPr>
            <a:spLocks noGrp="1"/>
          </p:cNvSpPr>
          <p:nvPr>
            <p:ph type="body" sz="quarter" idx="13"/>
          </p:nvPr>
        </p:nvSpPr>
        <p:spPr/>
        <p:txBody>
          <a:bodyPr/>
          <a:lstStyle/>
          <a:p>
            <a:r>
              <a:rPr lang="de-DE"/>
              <a:t>Beispiel Regionalität</a:t>
            </a:r>
          </a:p>
          <a:p>
            <a:endParaRPr lang="de-DE"/>
          </a:p>
        </p:txBody>
      </p:sp>
      <p:pic>
        <p:nvPicPr>
          <p:cNvPr id="9" name="Grafik 8" descr="Lupe">
            <a:extLst>
              <a:ext uri="{FF2B5EF4-FFF2-40B4-BE49-F238E27FC236}">
                <a16:creationId xmlns:a16="http://schemas.microsoft.com/office/drawing/2014/main" id="{698CC931-AC5B-4C96-9B8E-3C2D43B24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6699" y="1874346"/>
            <a:ext cx="1553135" cy="1553135"/>
          </a:xfrm>
          <a:prstGeom prst="rect">
            <a:avLst/>
          </a:prstGeom>
        </p:spPr>
      </p:pic>
      <p:sp>
        <p:nvSpPr>
          <p:cNvPr id="6" name="Rectangle 1">
            <a:extLst>
              <a:ext uri="{FF2B5EF4-FFF2-40B4-BE49-F238E27FC236}">
                <a16:creationId xmlns:a16="http://schemas.microsoft.com/office/drawing/2014/main" id="{ADF51A1F-C0EE-4262-982C-26843981633A}"/>
              </a:ext>
            </a:extLst>
          </p:cNvPr>
          <p:cNvSpPr>
            <a:spLocks noChangeArrowheads="1"/>
          </p:cNvSpPr>
          <p:nvPr/>
        </p:nvSpPr>
        <p:spPr bwMode="auto">
          <a:xfrm>
            <a:off x="371357" y="5840730"/>
            <a:ext cx="99822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bg1">
                    <a:lumMod val="65000"/>
                  </a:schemeClr>
                </a:solidFill>
                <a:effectLst/>
                <a:latin typeface="Arial" panose="020B0604020202020204" pitchFamily="34" charset="0"/>
              </a:rPr>
              <a:t>Ergebnisse aus einem studentischen Projekt aus dem Sommersemester 2022 aus dem Bachelor Betriebswirtschaft an der FH Münster zum Thema „Regionale Beschaffung“</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bg1">
                    <a:lumMod val="65000"/>
                  </a:schemeClr>
                </a:solidFill>
                <a:effectLst/>
                <a:latin typeface="Arial" panose="020B0604020202020204" pitchFamily="34" charset="0"/>
              </a:rPr>
              <a:t>+ Erkenntnisse aus dem Projekt </a:t>
            </a:r>
            <a:r>
              <a:rPr kumimoji="0" lang="de-DE" altLang="de-DE" sz="1000" b="0" i="0" u="none" strike="noStrike" cap="none" normalizeH="0" baseline="0" dirty="0" err="1">
                <a:ln>
                  <a:noFill/>
                </a:ln>
                <a:solidFill>
                  <a:schemeClr val="bg1">
                    <a:lumMod val="65000"/>
                  </a:schemeClr>
                </a:solidFill>
                <a:effectLst/>
                <a:latin typeface="Arial" panose="020B0604020202020204" pitchFamily="34" charset="0"/>
              </a:rPr>
              <a:t>GeNAH</a:t>
            </a:r>
            <a:r>
              <a:rPr kumimoji="0" lang="de-DE" altLang="de-DE" sz="1000" b="0" i="0" u="none" strike="noStrike" cap="none" normalizeH="0" baseline="0" dirty="0">
                <a:ln>
                  <a:noFill/>
                </a:ln>
                <a:solidFill>
                  <a:schemeClr val="bg1">
                    <a:lumMod val="65000"/>
                  </a:schemeClr>
                </a:solidFill>
                <a:effectLst/>
                <a:latin typeface="Arial" panose="020B0604020202020204" pitchFamily="34" charset="0"/>
              </a:rPr>
              <a:t> mit Praxispartnern zum Thema Beschaffung</a:t>
            </a:r>
          </a:p>
        </p:txBody>
      </p:sp>
    </p:spTree>
    <p:extLst>
      <p:ext uri="{BB962C8B-B14F-4D97-AF65-F5344CB8AC3E}">
        <p14:creationId xmlns:p14="http://schemas.microsoft.com/office/powerpoint/2010/main" val="3632006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CC2EB-0385-4577-BC9D-D9E9D26A267C}"/>
              </a:ext>
            </a:extLst>
          </p:cNvPr>
          <p:cNvSpPr>
            <a:spLocks noGrp="1"/>
          </p:cNvSpPr>
          <p:nvPr>
            <p:ph type="title"/>
          </p:nvPr>
        </p:nvSpPr>
        <p:spPr/>
        <p:txBody>
          <a:bodyPr/>
          <a:lstStyle/>
          <a:p>
            <a:r>
              <a:rPr lang="de-DE" dirty="0"/>
              <a:t>Umstellung</a:t>
            </a:r>
          </a:p>
        </p:txBody>
      </p:sp>
      <p:sp>
        <p:nvSpPr>
          <p:cNvPr id="3" name="Inhaltsplatzhalter 2">
            <a:extLst>
              <a:ext uri="{FF2B5EF4-FFF2-40B4-BE49-F238E27FC236}">
                <a16:creationId xmlns:a16="http://schemas.microsoft.com/office/drawing/2014/main" id="{843AA367-2EE0-4785-98D0-4ECC8DA2479A}"/>
              </a:ext>
            </a:extLst>
          </p:cNvPr>
          <p:cNvSpPr>
            <a:spLocks noGrp="1"/>
          </p:cNvSpPr>
          <p:nvPr>
            <p:ph idx="1"/>
          </p:nvPr>
        </p:nvSpPr>
        <p:spPr>
          <a:xfrm>
            <a:off x="371357" y="2803469"/>
            <a:ext cx="11422586" cy="2235729"/>
          </a:xfrm>
        </p:spPr>
        <p:txBody>
          <a:bodyPr/>
          <a:lstStyle/>
          <a:p>
            <a:pPr marL="0" indent="0">
              <a:buNone/>
            </a:pPr>
            <a:r>
              <a:rPr lang="de-DE" sz="2400" b="1" dirty="0"/>
              <a:t>Ausgabenanalyse / Budget</a:t>
            </a:r>
          </a:p>
          <a:p>
            <a:pPr marL="0" indent="0">
              <a:buNone/>
            </a:pPr>
            <a:endParaRPr lang="de-DE" dirty="0"/>
          </a:p>
          <a:p>
            <a:pPr>
              <a:buFontTx/>
              <a:buChar char="-"/>
            </a:pPr>
            <a:r>
              <a:rPr lang="de-DE" dirty="0"/>
              <a:t>Regionale Produkte z. T. mit höheren Kosten verbunden;</a:t>
            </a:r>
          </a:p>
          <a:p>
            <a:pPr>
              <a:buFontTx/>
              <a:buChar char="-"/>
            </a:pPr>
            <a:r>
              <a:rPr lang="de-DE" dirty="0"/>
              <a:t>Überprüfen Sie ihre Ausgaben und legen Sie ein Budget fest;</a:t>
            </a:r>
          </a:p>
          <a:p>
            <a:pPr>
              <a:buFontTx/>
              <a:buChar char="-"/>
            </a:pPr>
            <a:r>
              <a:rPr lang="de-DE" dirty="0"/>
              <a:t>Gerade saisonale Produkte können Preisvorteile mit sich bringen;</a:t>
            </a:r>
          </a:p>
          <a:p>
            <a:pPr>
              <a:buFontTx/>
              <a:buChar char="-"/>
            </a:pPr>
            <a:r>
              <a:rPr lang="de-DE" dirty="0"/>
              <a:t>Die Preise sollten sowohl für Sie als Abnehmer, als auch für die Anbieter fair sein.</a:t>
            </a:r>
          </a:p>
          <a:p>
            <a:pPr marL="0" indent="0">
              <a:buNone/>
            </a:pPr>
            <a:endParaRPr lang="de-DE" dirty="0"/>
          </a:p>
        </p:txBody>
      </p:sp>
      <p:sp>
        <p:nvSpPr>
          <p:cNvPr id="4" name="Textplatzhalter 3">
            <a:extLst>
              <a:ext uri="{FF2B5EF4-FFF2-40B4-BE49-F238E27FC236}">
                <a16:creationId xmlns:a16="http://schemas.microsoft.com/office/drawing/2014/main" id="{78D3A7E7-777F-451C-8461-B97D80C78899}"/>
              </a:ext>
            </a:extLst>
          </p:cNvPr>
          <p:cNvSpPr>
            <a:spLocks noGrp="1"/>
          </p:cNvSpPr>
          <p:nvPr>
            <p:ph type="body" sz="quarter" idx="13"/>
          </p:nvPr>
        </p:nvSpPr>
        <p:spPr/>
        <p:txBody>
          <a:bodyPr/>
          <a:lstStyle/>
          <a:p>
            <a:r>
              <a:rPr lang="de-DE" dirty="0"/>
              <a:t>Beispiel Regionalität</a:t>
            </a:r>
          </a:p>
          <a:p>
            <a:endParaRPr lang="de-DE" dirty="0"/>
          </a:p>
        </p:txBody>
      </p:sp>
      <p:pic>
        <p:nvPicPr>
          <p:cNvPr id="8" name="Grafik 7" descr="Bleistift">
            <a:extLst>
              <a:ext uri="{FF2B5EF4-FFF2-40B4-BE49-F238E27FC236}">
                <a16:creationId xmlns:a16="http://schemas.microsoft.com/office/drawing/2014/main" id="{79F4E71D-14A0-4474-A7FD-E0E7089231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6065" y="2093260"/>
            <a:ext cx="914400" cy="914400"/>
          </a:xfrm>
          <a:prstGeom prst="rect">
            <a:avLst/>
          </a:prstGeom>
        </p:spPr>
      </p:pic>
      <p:sp>
        <p:nvSpPr>
          <p:cNvPr id="6" name="Rectangle 1">
            <a:extLst>
              <a:ext uri="{FF2B5EF4-FFF2-40B4-BE49-F238E27FC236}">
                <a16:creationId xmlns:a16="http://schemas.microsoft.com/office/drawing/2014/main" id="{8D7B12A6-E68A-43FC-9FC8-36EFB8139E60}"/>
              </a:ext>
            </a:extLst>
          </p:cNvPr>
          <p:cNvSpPr>
            <a:spLocks noChangeArrowheads="1"/>
          </p:cNvSpPr>
          <p:nvPr/>
        </p:nvSpPr>
        <p:spPr bwMode="auto">
          <a:xfrm>
            <a:off x="371357" y="5840730"/>
            <a:ext cx="99822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bg1">
                    <a:lumMod val="65000"/>
                  </a:schemeClr>
                </a:solidFill>
                <a:effectLst/>
                <a:latin typeface="Arial" panose="020B0604020202020204" pitchFamily="34" charset="0"/>
              </a:rPr>
              <a:t>Ergebnisse aus einem studentischen Projekt aus dem Sommersemester 2022 aus dem Bachelor Betriebswirtschaft an der FH Münster zum Thema „Regionale Beschaffung“</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bg1">
                    <a:lumMod val="65000"/>
                  </a:schemeClr>
                </a:solidFill>
                <a:effectLst/>
                <a:latin typeface="Arial" panose="020B0604020202020204" pitchFamily="34" charset="0"/>
              </a:rPr>
              <a:t>+ Erkenntnisse aus dem Projekt </a:t>
            </a:r>
            <a:r>
              <a:rPr kumimoji="0" lang="de-DE" altLang="de-DE" sz="1000" b="0" i="0" u="none" strike="noStrike" cap="none" normalizeH="0" baseline="0" dirty="0" err="1">
                <a:ln>
                  <a:noFill/>
                </a:ln>
                <a:solidFill>
                  <a:schemeClr val="bg1">
                    <a:lumMod val="65000"/>
                  </a:schemeClr>
                </a:solidFill>
                <a:effectLst/>
                <a:latin typeface="Arial" panose="020B0604020202020204" pitchFamily="34" charset="0"/>
              </a:rPr>
              <a:t>GeNAH</a:t>
            </a:r>
            <a:r>
              <a:rPr kumimoji="0" lang="de-DE" altLang="de-DE" sz="1000" b="0" i="0" u="none" strike="noStrike" cap="none" normalizeH="0" baseline="0" dirty="0">
                <a:ln>
                  <a:noFill/>
                </a:ln>
                <a:solidFill>
                  <a:schemeClr val="bg1">
                    <a:lumMod val="65000"/>
                  </a:schemeClr>
                </a:solidFill>
                <a:effectLst/>
                <a:latin typeface="Arial" panose="020B0604020202020204" pitchFamily="34" charset="0"/>
              </a:rPr>
              <a:t> mit Praxispartnern zum Thema Beschaffung</a:t>
            </a:r>
          </a:p>
        </p:txBody>
      </p:sp>
    </p:spTree>
    <p:extLst>
      <p:ext uri="{BB962C8B-B14F-4D97-AF65-F5344CB8AC3E}">
        <p14:creationId xmlns:p14="http://schemas.microsoft.com/office/powerpoint/2010/main" val="88548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CC2EB-0385-4577-BC9D-D9E9D26A267C}"/>
              </a:ext>
            </a:extLst>
          </p:cNvPr>
          <p:cNvSpPr>
            <a:spLocks noGrp="1"/>
          </p:cNvSpPr>
          <p:nvPr>
            <p:ph type="title"/>
          </p:nvPr>
        </p:nvSpPr>
        <p:spPr/>
        <p:txBody>
          <a:bodyPr/>
          <a:lstStyle/>
          <a:p>
            <a:r>
              <a:rPr lang="de-DE" dirty="0"/>
              <a:t>Umstellung</a:t>
            </a:r>
          </a:p>
        </p:txBody>
      </p:sp>
      <p:sp>
        <p:nvSpPr>
          <p:cNvPr id="4" name="Textplatzhalter 3">
            <a:extLst>
              <a:ext uri="{FF2B5EF4-FFF2-40B4-BE49-F238E27FC236}">
                <a16:creationId xmlns:a16="http://schemas.microsoft.com/office/drawing/2014/main" id="{78D3A7E7-777F-451C-8461-B97D80C78899}"/>
              </a:ext>
            </a:extLst>
          </p:cNvPr>
          <p:cNvSpPr>
            <a:spLocks noGrp="1"/>
          </p:cNvSpPr>
          <p:nvPr>
            <p:ph type="body" sz="quarter" idx="13"/>
          </p:nvPr>
        </p:nvSpPr>
        <p:spPr/>
        <p:txBody>
          <a:bodyPr/>
          <a:lstStyle/>
          <a:p>
            <a:r>
              <a:rPr lang="de-DE"/>
              <a:t>Beispiel Regionalität</a:t>
            </a:r>
          </a:p>
          <a:p>
            <a:endParaRPr lang="de-DE"/>
          </a:p>
        </p:txBody>
      </p:sp>
      <p:sp>
        <p:nvSpPr>
          <p:cNvPr id="8" name="Inhaltsplatzhalter 6">
            <a:extLst>
              <a:ext uri="{FF2B5EF4-FFF2-40B4-BE49-F238E27FC236}">
                <a16:creationId xmlns:a16="http://schemas.microsoft.com/office/drawing/2014/main" id="{B2A28ED6-8F12-4ACD-AC09-B8419E3DA495}"/>
              </a:ext>
            </a:extLst>
          </p:cNvPr>
          <p:cNvSpPr>
            <a:spLocks noGrp="1"/>
          </p:cNvSpPr>
          <p:nvPr>
            <p:ph idx="1"/>
          </p:nvPr>
        </p:nvSpPr>
        <p:spPr>
          <a:xfrm>
            <a:off x="376239" y="2803469"/>
            <a:ext cx="11439519" cy="2083329"/>
          </a:xfrm>
        </p:spPr>
        <p:txBody>
          <a:bodyPr/>
          <a:lstStyle/>
          <a:p>
            <a:pPr marL="0" indent="0">
              <a:buNone/>
            </a:pPr>
            <a:r>
              <a:rPr lang="de-DE" sz="2400" b="1" dirty="0"/>
              <a:t>Suche regionaler Landwirte</a:t>
            </a:r>
            <a:endParaRPr lang="de-DE" b="1" dirty="0"/>
          </a:p>
          <a:p>
            <a:pPr marL="0" indent="0">
              <a:buNone/>
            </a:pPr>
            <a:endParaRPr lang="de-DE" dirty="0"/>
          </a:p>
          <a:p>
            <a:pPr>
              <a:buFontTx/>
              <a:buChar char="-"/>
            </a:pPr>
            <a:r>
              <a:rPr lang="de-DE" dirty="0"/>
              <a:t>Überlegen Sie, was die Stärken Ihrer Region sind;</a:t>
            </a:r>
          </a:p>
          <a:p>
            <a:pPr>
              <a:buFontTx/>
              <a:buChar char="-"/>
            </a:pPr>
            <a:r>
              <a:rPr lang="de-DE" dirty="0"/>
              <a:t>Achten Sie bei der Beschaffung von Obst und Gemüse auf die Saison;</a:t>
            </a:r>
          </a:p>
          <a:p>
            <a:pPr>
              <a:buFontTx/>
              <a:buChar char="-"/>
            </a:pPr>
            <a:r>
              <a:rPr lang="de-DE" dirty="0"/>
              <a:t>Informieren Sie sich über landwirtschaftliche Erzeuger in Ihrer Nähe, greifen Sie dabei auf vorhandene Informationen und Netzwerke zurück;</a:t>
            </a:r>
          </a:p>
          <a:p>
            <a:pPr>
              <a:buFontTx/>
              <a:buChar char="-"/>
            </a:pPr>
            <a:r>
              <a:rPr lang="de-DE" dirty="0"/>
              <a:t>Hilfe bieten hier Anbauverbände (z. B. Bioland), Landwirtschaftskammer, Regionalbewegung;</a:t>
            </a:r>
          </a:p>
          <a:p>
            <a:pPr>
              <a:buFontTx/>
              <a:buChar char="-"/>
            </a:pPr>
            <a:r>
              <a:rPr lang="de-DE" dirty="0"/>
              <a:t>Nach der Suche kann die bestmögliche Auswahl getroffen werden.</a:t>
            </a:r>
          </a:p>
        </p:txBody>
      </p:sp>
      <p:pic>
        <p:nvPicPr>
          <p:cNvPr id="9" name="Google Shape;265;g17c58385aa2_1_47">
            <a:extLst>
              <a:ext uri="{FF2B5EF4-FFF2-40B4-BE49-F238E27FC236}">
                <a16:creationId xmlns:a16="http://schemas.microsoft.com/office/drawing/2014/main" id="{5D7CAB40-8BC4-4654-B8A8-7CAEBE473185}"/>
              </a:ext>
            </a:extLst>
          </p:cNvPr>
          <p:cNvPicPr preferRelativeResize="0"/>
          <p:nvPr/>
        </p:nvPicPr>
        <p:blipFill rotWithShape="1">
          <a:blip r:embed="rId3">
            <a:alphaModFix/>
            <a:duotone>
              <a:schemeClr val="accent5">
                <a:shade val="45000"/>
                <a:satMod val="135000"/>
              </a:schemeClr>
              <a:prstClr val="white"/>
            </a:duotone>
          </a:blip>
          <a:srcRect/>
          <a:stretch/>
        </p:blipFill>
        <p:spPr>
          <a:xfrm>
            <a:off x="4918644" y="1564249"/>
            <a:ext cx="1602014" cy="1614037"/>
          </a:xfrm>
          <a:prstGeom prst="rect">
            <a:avLst/>
          </a:prstGeom>
          <a:noFill/>
          <a:ln>
            <a:noFill/>
          </a:ln>
        </p:spPr>
      </p:pic>
      <p:sp>
        <p:nvSpPr>
          <p:cNvPr id="6" name="Rectangle 1">
            <a:extLst>
              <a:ext uri="{FF2B5EF4-FFF2-40B4-BE49-F238E27FC236}">
                <a16:creationId xmlns:a16="http://schemas.microsoft.com/office/drawing/2014/main" id="{2ED4EEFE-E486-4D17-95A2-C10938EED7C2}"/>
              </a:ext>
            </a:extLst>
          </p:cNvPr>
          <p:cNvSpPr>
            <a:spLocks noChangeArrowheads="1"/>
          </p:cNvSpPr>
          <p:nvPr/>
        </p:nvSpPr>
        <p:spPr bwMode="auto">
          <a:xfrm>
            <a:off x="371357" y="5840730"/>
            <a:ext cx="99822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bg1">
                    <a:lumMod val="65000"/>
                  </a:schemeClr>
                </a:solidFill>
                <a:effectLst/>
                <a:latin typeface="Arial" panose="020B0604020202020204" pitchFamily="34" charset="0"/>
              </a:rPr>
              <a:t>Ergebnisse aus einem studentischen Projekt aus dem Sommersemester 2022 aus dem Bachelor Betriebswirtschaft an der FH Münster zum Thema „Regionale Beschaffung“</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bg1">
                    <a:lumMod val="65000"/>
                  </a:schemeClr>
                </a:solidFill>
                <a:effectLst/>
                <a:latin typeface="Arial" panose="020B0604020202020204" pitchFamily="34" charset="0"/>
              </a:rPr>
              <a:t>+ Erkenntnisse aus dem Projekt </a:t>
            </a:r>
            <a:r>
              <a:rPr kumimoji="0" lang="de-DE" altLang="de-DE" sz="1000" b="0" i="0" u="none" strike="noStrike" cap="none" normalizeH="0" baseline="0" dirty="0" err="1">
                <a:ln>
                  <a:noFill/>
                </a:ln>
                <a:solidFill>
                  <a:schemeClr val="bg1">
                    <a:lumMod val="65000"/>
                  </a:schemeClr>
                </a:solidFill>
                <a:effectLst/>
                <a:latin typeface="Arial" panose="020B0604020202020204" pitchFamily="34" charset="0"/>
              </a:rPr>
              <a:t>GeNAH</a:t>
            </a:r>
            <a:r>
              <a:rPr kumimoji="0" lang="de-DE" altLang="de-DE" sz="1000" b="0" i="0" u="none" strike="noStrike" cap="none" normalizeH="0" baseline="0" dirty="0">
                <a:ln>
                  <a:noFill/>
                </a:ln>
                <a:solidFill>
                  <a:schemeClr val="bg1">
                    <a:lumMod val="65000"/>
                  </a:schemeClr>
                </a:solidFill>
                <a:effectLst/>
                <a:latin typeface="Arial" panose="020B0604020202020204" pitchFamily="34" charset="0"/>
              </a:rPr>
              <a:t> mit Praxispartnern zum Thema Beschaffung</a:t>
            </a:r>
          </a:p>
        </p:txBody>
      </p:sp>
    </p:spTree>
    <p:extLst>
      <p:ext uri="{BB962C8B-B14F-4D97-AF65-F5344CB8AC3E}">
        <p14:creationId xmlns:p14="http://schemas.microsoft.com/office/powerpoint/2010/main" val="13474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CC2EB-0385-4577-BC9D-D9E9D26A267C}"/>
              </a:ext>
            </a:extLst>
          </p:cNvPr>
          <p:cNvSpPr>
            <a:spLocks noGrp="1"/>
          </p:cNvSpPr>
          <p:nvPr>
            <p:ph type="title"/>
          </p:nvPr>
        </p:nvSpPr>
        <p:spPr/>
        <p:txBody>
          <a:bodyPr/>
          <a:lstStyle/>
          <a:p>
            <a:r>
              <a:rPr lang="de-DE" dirty="0"/>
              <a:t>Umstellung</a:t>
            </a:r>
          </a:p>
        </p:txBody>
      </p:sp>
      <p:sp>
        <p:nvSpPr>
          <p:cNvPr id="4" name="Textplatzhalter 3">
            <a:extLst>
              <a:ext uri="{FF2B5EF4-FFF2-40B4-BE49-F238E27FC236}">
                <a16:creationId xmlns:a16="http://schemas.microsoft.com/office/drawing/2014/main" id="{78D3A7E7-777F-451C-8461-B97D80C78899}"/>
              </a:ext>
            </a:extLst>
          </p:cNvPr>
          <p:cNvSpPr>
            <a:spLocks noGrp="1"/>
          </p:cNvSpPr>
          <p:nvPr>
            <p:ph type="body" sz="quarter" idx="13"/>
          </p:nvPr>
        </p:nvSpPr>
        <p:spPr/>
        <p:txBody>
          <a:bodyPr/>
          <a:lstStyle/>
          <a:p>
            <a:r>
              <a:rPr lang="de-DE"/>
              <a:t>Beispiel Regionalität</a:t>
            </a:r>
          </a:p>
          <a:p>
            <a:endParaRPr lang="de-DE"/>
          </a:p>
        </p:txBody>
      </p:sp>
      <p:sp>
        <p:nvSpPr>
          <p:cNvPr id="8" name="Inhaltsplatzhalter 6">
            <a:extLst>
              <a:ext uri="{FF2B5EF4-FFF2-40B4-BE49-F238E27FC236}">
                <a16:creationId xmlns:a16="http://schemas.microsoft.com/office/drawing/2014/main" id="{B2A28ED6-8F12-4ACD-AC09-B8419E3DA495}"/>
              </a:ext>
            </a:extLst>
          </p:cNvPr>
          <p:cNvSpPr>
            <a:spLocks noGrp="1"/>
          </p:cNvSpPr>
          <p:nvPr>
            <p:ph idx="1"/>
          </p:nvPr>
        </p:nvSpPr>
        <p:spPr>
          <a:xfrm>
            <a:off x="376239" y="2803469"/>
            <a:ext cx="11439519" cy="3383575"/>
          </a:xfrm>
        </p:spPr>
        <p:txBody>
          <a:bodyPr/>
          <a:lstStyle/>
          <a:p>
            <a:pPr marL="0" indent="0">
              <a:buNone/>
            </a:pPr>
            <a:r>
              <a:rPr lang="de-DE" sz="2400" b="1" dirty="0"/>
              <a:t>Anforderungsprofil für Lieferanten</a:t>
            </a:r>
            <a:endParaRPr lang="de-DE" b="1" dirty="0"/>
          </a:p>
          <a:p>
            <a:pPr marL="0" indent="0">
              <a:buNone/>
            </a:pPr>
            <a:endParaRPr lang="de-DE" dirty="0"/>
          </a:p>
          <a:p>
            <a:pPr marL="0" indent="0">
              <a:buNone/>
            </a:pPr>
            <a:r>
              <a:rPr lang="de-DE" dirty="0"/>
              <a:t>Überlegen Sie vor den Gesprächen mit möglichen Lieferanten, welche Anforderungen Sie stellen. Dies können Sie in muss- und kann-Kriterien unterteilen:</a:t>
            </a:r>
          </a:p>
          <a:p>
            <a:pPr>
              <a:buFontTx/>
              <a:buChar char="-"/>
            </a:pPr>
            <a:r>
              <a:rPr lang="de-DE" dirty="0"/>
              <a:t>Wie muss das Produkt vorbereitet sein? (gewaschen, geschält, geschnitten, vorgegart)</a:t>
            </a:r>
          </a:p>
          <a:p>
            <a:pPr>
              <a:buFontTx/>
              <a:buChar char="-"/>
            </a:pPr>
            <a:r>
              <a:rPr lang="de-DE" dirty="0"/>
              <a:t>Welche </a:t>
            </a:r>
            <a:r>
              <a:rPr lang="de-DE" dirty="0" err="1"/>
              <a:t>Gebindegrößen</a:t>
            </a:r>
            <a:r>
              <a:rPr lang="de-DE" dirty="0"/>
              <a:t> brauchen Sie?</a:t>
            </a:r>
          </a:p>
          <a:p>
            <a:pPr>
              <a:buFontTx/>
              <a:buChar char="-"/>
            </a:pPr>
            <a:r>
              <a:rPr lang="de-DE" dirty="0"/>
              <a:t>Wie soll die Bestellung ablaufen? (per Mail, per Telefon, aus einem System heraus)</a:t>
            </a:r>
          </a:p>
          <a:p>
            <a:pPr>
              <a:buFontTx/>
              <a:buChar char="-"/>
            </a:pPr>
            <a:r>
              <a:rPr lang="de-DE" dirty="0"/>
              <a:t>Wie kann die Anlieferung laufen? (Häufigkeit, Mehrwegkisten möglich)</a:t>
            </a:r>
          </a:p>
          <a:p>
            <a:pPr>
              <a:buFontTx/>
              <a:buChar char="-"/>
            </a:pPr>
            <a:r>
              <a:rPr lang="de-DE" dirty="0"/>
              <a:t>Welche Zahlungsmodalitäten?</a:t>
            </a:r>
          </a:p>
          <a:p>
            <a:pPr>
              <a:buFontTx/>
              <a:buChar char="-"/>
            </a:pPr>
            <a:r>
              <a:rPr lang="de-DE" dirty="0"/>
              <a:t>Erreichbarkeit bei Fragen / Problemen, Hof- oder Betriebsbesichtigung</a:t>
            </a:r>
          </a:p>
          <a:p>
            <a:pPr>
              <a:buFontTx/>
              <a:buChar char="-"/>
            </a:pPr>
            <a:endParaRPr lang="de-DE" dirty="0"/>
          </a:p>
          <a:p>
            <a:pPr>
              <a:buFontTx/>
              <a:buChar char="-"/>
            </a:pPr>
            <a:endParaRPr lang="de-DE" dirty="0"/>
          </a:p>
        </p:txBody>
      </p:sp>
      <p:pic>
        <p:nvPicPr>
          <p:cNvPr id="9" name="Google Shape;265;g17c58385aa2_1_47" descr="Checkliste RNL">
            <a:extLst>
              <a:ext uri="{FF2B5EF4-FFF2-40B4-BE49-F238E27FC236}">
                <a16:creationId xmlns:a16="http://schemas.microsoft.com/office/drawing/2014/main" id="{5D7CAB40-8BC4-4654-B8A8-7CAEBE473185}"/>
              </a:ext>
            </a:extLst>
          </p:cNvPr>
          <p:cNvPicPr preferRelativeResize="0"/>
          <p:nvPr/>
        </p:nvPicPr>
        <p:blipFill>
          <a:blip r:embed="rId3">
            <a:extLst>
              <a:ext uri="{96DAC541-7B7A-43D3-8B79-37D633B846F1}">
                <asvg:svgBlip xmlns:asvg="http://schemas.microsoft.com/office/drawing/2016/SVG/main" r:embed="rId4"/>
              </a:ext>
            </a:extLst>
          </a:blip>
          <a:stretch>
            <a:fillRect/>
          </a:stretch>
        </p:blipFill>
        <p:spPr>
          <a:xfrm>
            <a:off x="6260556" y="1448156"/>
            <a:ext cx="1602014" cy="1602014"/>
          </a:xfrm>
          <a:prstGeom prst="rect">
            <a:avLst/>
          </a:prstGeom>
          <a:noFill/>
          <a:ln>
            <a:noFill/>
          </a:ln>
        </p:spPr>
      </p:pic>
    </p:spTree>
    <p:extLst>
      <p:ext uri="{BB962C8B-B14F-4D97-AF65-F5344CB8AC3E}">
        <p14:creationId xmlns:p14="http://schemas.microsoft.com/office/powerpoint/2010/main" val="123245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E63763-8AC1-4FD4-9524-F954EA37A3DB}"/>
              </a:ext>
            </a:extLst>
          </p:cNvPr>
          <p:cNvSpPr>
            <a:spLocks noGrp="1"/>
          </p:cNvSpPr>
          <p:nvPr>
            <p:ph type="title"/>
          </p:nvPr>
        </p:nvSpPr>
        <p:spPr/>
        <p:txBody>
          <a:bodyPr/>
          <a:lstStyle/>
          <a:p>
            <a:r>
              <a:rPr lang="de-DE"/>
              <a:t>Umstellung</a:t>
            </a:r>
          </a:p>
        </p:txBody>
      </p:sp>
      <p:sp>
        <p:nvSpPr>
          <p:cNvPr id="3" name="Inhaltsplatzhalter 2">
            <a:extLst>
              <a:ext uri="{FF2B5EF4-FFF2-40B4-BE49-F238E27FC236}">
                <a16:creationId xmlns:a16="http://schemas.microsoft.com/office/drawing/2014/main" id="{DAFB7E9B-67E7-4840-A564-F4F9A07DCCD1}"/>
              </a:ext>
            </a:extLst>
          </p:cNvPr>
          <p:cNvSpPr>
            <a:spLocks noGrp="1"/>
          </p:cNvSpPr>
          <p:nvPr>
            <p:ph idx="1"/>
          </p:nvPr>
        </p:nvSpPr>
        <p:spPr>
          <a:xfrm>
            <a:off x="371482" y="1785938"/>
            <a:ext cx="6789077" cy="4019550"/>
          </a:xfrm>
        </p:spPr>
        <p:txBody>
          <a:bodyPr/>
          <a:lstStyle/>
          <a:p>
            <a:pPr marL="0" indent="0">
              <a:buNone/>
            </a:pPr>
            <a:r>
              <a:rPr lang="de-DE" b="1" dirty="0">
                <a:highlight>
                  <a:srgbClr val="FA9A6D"/>
                </a:highlight>
              </a:rPr>
              <a:t>Suche nach Lieferanten:</a:t>
            </a:r>
          </a:p>
          <a:p>
            <a:pPr marL="0" indent="0">
              <a:buNone/>
            </a:pPr>
            <a:endParaRPr lang="de-DE" dirty="0"/>
          </a:p>
          <a:p>
            <a:pPr marL="0" indent="0">
              <a:buNone/>
            </a:pPr>
            <a:endParaRPr lang="de-DE" dirty="0"/>
          </a:p>
          <a:p>
            <a:r>
              <a:rPr lang="de-DE" dirty="0"/>
              <a:t>Webseiten wie „</a:t>
            </a:r>
            <a:r>
              <a:rPr lang="de-DE" dirty="0">
                <a:hlinkClick r:id="rId3"/>
              </a:rPr>
              <a:t>Regio-Portal</a:t>
            </a:r>
            <a:r>
              <a:rPr lang="de-DE" dirty="0"/>
              <a:t>“, „</a:t>
            </a:r>
            <a:r>
              <a:rPr lang="de-DE" dirty="0">
                <a:hlinkClick r:id="rId4"/>
              </a:rPr>
              <a:t>Regionalwert AG</a:t>
            </a:r>
            <a:r>
              <a:rPr lang="de-DE" dirty="0"/>
              <a:t>“ oder das „</a:t>
            </a:r>
            <a:r>
              <a:rPr lang="de-DE" dirty="0">
                <a:hlinkClick r:id="rId5"/>
              </a:rPr>
              <a:t>Münsterland-Siegel</a:t>
            </a:r>
            <a:r>
              <a:rPr lang="de-DE" dirty="0"/>
              <a:t>“</a:t>
            </a:r>
          </a:p>
          <a:p>
            <a:endParaRPr lang="de-DE" dirty="0"/>
          </a:p>
          <a:p>
            <a:r>
              <a:rPr lang="de-DE" dirty="0"/>
              <a:t>Orientierung an </a:t>
            </a:r>
            <a:r>
              <a:rPr lang="de-DE" dirty="0">
                <a:hlinkClick r:id="rId6"/>
              </a:rPr>
              <a:t>Öko-Modellregionen</a:t>
            </a:r>
            <a:endParaRPr lang="de-DE" dirty="0"/>
          </a:p>
          <a:p>
            <a:pPr lvl="1"/>
            <a:r>
              <a:rPr lang="de-DE" dirty="0"/>
              <a:t>haben sich zur Aufgabe gemacht  die Verfügbarkeit bio-regionaler Lebensmittel zu fördern.</a:t>
            </a:r>
          </a:p>
          <a:p>
            <a:endParaRPr lang="de-DE" dirty="0"/>
          </a:p>
        </p:txBody>
      </p:sp>
      <p:sp>
        <p:nvSpPr>
          <p:cNvPr id="4" name="Textplatzhalter 3">
            <a:extLst>
              <a:ext uri="{FF2B5EF4-FFF2-40B4-BE49-F238E27FC236}">
                <a16:creationId xmlns:a16="http://schemas.microsoft.com/office/drawing/2014/main" id="{47E61964-A9D7-4501-8335-5DDC4F85102D}"/>
              </a:ext>
            </a:extLst>
          </p:cNvPr>
          <p:cNvSpPr>
            <a:spLocks noGrp="1"/>
          </p:cNvSpPr>
          <p:nvPr>
            <p:ph type="body" sz="quarter" idx="13"/>
          </p:nvPr>
        </p:nvSpPr>
        <p:spPr>
          <a:xfrm>
            <a:off x="371357" y="872232"/>
            <a:ext cx="8820993" cy="504540"/>
          </a:xfrm>
        </p:spPr>
        <p:txBody>
          <a:bodyPr/>
          <a:lstStyle/>
          <a:p>
            <a:r>
              <a:rPr lang="de-DE"/>
              <a:t>Beispiel Regionalität</a:t>
            </a:r>
          </a:p>
        </p:txBody>
      </p:sp>
      <p:pic>
        <p:nvPicPr>
          <p:cNvPr id="9" name="Grafik 8">
            <a:extLst>
              <a:ext uri="{FF2B5EF4-FFF2-40B4-BE49-F238E27FC236}">
                <a16:creationId xmlns:a16="http://schemas.microsoft.com/office/drawing/2014/main" id="{3B43228D-7573-4D75-AE87-0CEA0F13AE10}"/>
              </a:ext>
            </a:extLst>
          </p:cNvPr>
          <p:cNvPicPr>
            <a:picLocks noChangeAspect="1"/>
          </p:cNvPicPr>
          <p:nvPr/>
        </p:nvPicPr>
        <p:blipFill>
          <a:blip r:embed="rId7"/>
          <a:stretch>
            <a:fillRect/>
          </a:stretch>
        </p:blipFill>
        <p:spPr>
          <a:xfrm>
            <a:off x="2515847" y="4773106"/>
            <a:ext cx="3184711" cy="1412573"/>
          </a:xfrm>
          <a:prstGeom prst="rect">
            <a:avLst/>
          </a:prstGeom>
        </p:spPr>
      </p:pic>
      <p:sp>
        <p:nvSpPr>
          <p:cNvPr id="6" name="Rechteck 5">
            <a:extLst>
              <a:ext uri="{FF2B5EF4-FFF2-40B4-BE49-F238E27FC236}">
                <a16:creationId xmlns:a16="http://schemas.microsoft.com/office/drawing/2014/main" id="{82368859-A5BD-4862-9FF3-E73583698F64}"/>
              </a:ext>
            </a:extLst>
          </p:cNvPr>
          <p:cNvSpPr/>
          <p:nvPr/>
        </p:nvSpPr>
        <p:spPr>
          <a:xfrm>
            <a:off x="800100" y="6025940"/>
            <a:ext cx="6446520" cy="230832"/>
          </a:xfrm>
          <a:prstGeom prst="rect">
            <a:avLst/>
          </a:prstGeom>
        </p:spPr>
        <p:txBody>
          <a:bodyPr wrap="square">
            <a:spAutoFit/>
          </a:bodyPr>
          <a:lstStyle/>
          <a:p>
            <a:r>
              <a:rPr lang="de-DE" sz="900" dirty="0">
                <a:solidFill>
                  <a:schemeClr val="bg1">
                    <a:lumMod val="65000"/>
                  </a:schemeClr>
                </a:solidFill>
              </a:rPr>
              <a:t>Bildquelle: </a:t>
            </a:r>
            <a:r>
              <a:rPr lang="de-DE" sz="900" dirty="0">
                <a:solidFill>
                  <a:schemeClr val="bg1">
                    <a:lumMod val="65000"/>
                  </a:schemeClr>
                </a:solidFill>
                <a:hlinkClick r:id="rId8">
                  <a:extLst>
                    <a:ext uri="{A12FA001-AC4F-418D-AE19-62706E023703}">
                      <ahyp:hlinkClr xmlns:ahyp="http://schemas.microsoft.com/office/drawing/2018/hyperlinkcolor" val="tx"/>
                    </a:ext>
                  </a:extLst>
                </a:hlinkClick>
              </a:rPr>
              <a:t>https://www.muensterland.com/site/assets/files/864115/muensterland_logo_oekomodellregion_08_22.webp</a:t>
            </a:r>
            <a:r>
              <a:rPr lang="de-DE" sz="900" dirty="0">
                <a:solidFill>
                  <a:schemeClr val="bg1">
                    <a:lumMod val="65000"/>
                  </a:schemeClr>
                </a:solidFill>
              </a:rPr>
              <a:t> </a:t>
            </a:r>
          </a:p>
        </p:txBody>
      </p:sp>
      <p:pic>
        <p:nvPicPr>
          <p:cNvPr id="11" name="Grafik 10">
            <a:hlinkClick r:id="rId9"/>
            <a:extLst>
              <a:ext uri="{FF2B5EF4-FFF2-40B4-BE49-F238E27FC236}">
                <a16:creationId xmlns:a16="http://schemas.microsoft.com/office/drawing/2014/main" id="{E4FC2936-B7D4-4DDE-AB50-BC76504094EE}"/>
              </a:ext>
            </a:extLst>
          </p:cNvPr>
          <p:cNvPicPr>
            <a:picLocks noChangeAspect="1"/>
          </p:cNvPicPr>
          <p:nvPr/>
        </p:nvPicPr>
        <p:blipFill>
          <a:blip r:embed="rId10"/>
          <a:stretch>
            <a:fillRect/>
          </a:stretch>
        </p:blipFill>
        <p:spPr>
          <a:xfrm>
            <a:off x="7096850" y="1604963"/>
            <a:ext cx="2095500" cy="2190750"/>
          </a:xfrm>
          <a:prstGeom prst="rect">
            <a:avLst/>
          </a:prstGeom>
        </p:spPr>
      </p:pic>
      <p:sp>
        <p:nvSpPr>
          <p:cNvPr id="12" name="Rechteck 11">
            <a:extLst>
              <a:ext uri="{FF2B5EF4-FFF2-40B4-BE49-F238E27FC236}">
                <a16:creationId xmlns:a16="http://schemas.microsoft.com/office/drawing/2014/main" id="{769B5D16-2851-431C-BA04-D5D8DDEE7E5C}"/>
              </a:ext>
            </a:extLst>
          </p:cNvPr>
          <p:cNvSpPr/>
          <p:nvPr/>
        </p:nvSpPr>
        <p:spPr>
          <a:xfrm>
            <a:off x="6420065" y="3694500"/>
            <a:ext cx="3316602" cy="646331"/>
          </a:xfrm>
          <a:prstGeom prst="rect">
            <a:avLst/>
          </a:prstGeom>
        </p:spPr>
        <p:txBody>
          <a:bodyPr wrap="square">
            <a:spAutoFit/>
          </a:bodyPr>
          <a:lstStyle/>
          <a:p>
            <a:r>
              <a:rPr lang="de-DE" sz="900" dirty="0">
                <a:solidFill>
                  <a:schemeClr val="bg1">
                    <a:lumMod val="65000"/>
                  </a:schemeClr>
                </a:solidFill>
              </a:rPr>
              <a:t>Bildquelle: </a:t>
            </a:r>
            <a:r>
              <a:rPr lang="de-DE" sz="900" dirty="0">
                <a:solidFill>
                  <a:schemeClr val="bg1">
                    <a:lumMod val="65000"/>
                  </a:schemeClr>
                </a:solidFill>
                <a:hlinkClick r:id="rId9">
                  <a:extLst>
                    <a:ext uri="{A12FA001-AC4F-418D-AE19-62706E023703}">
                      <ahyp:hlinkClr xmlns:ahyp="http://schemas.microsoft.com/office/drawing/2018/hyperlinkcolor" val="tx"/>
                    </a:ext>
                  </a:extLst>
                </a:hlinkClick>
              </a:rPr>
              <a:t>http://web.archive.org/web/20211017094432im_/https://www.regionalbewegung.de/fileadmin/_migrated/pics/die-regionalbewegung-bundesverband_01.png</a:t>
            </a:r>
            <a:r>
              <a:rPr lang="de-DE" sz="900" dirty="0">
                <a:solidFill>
                  <a:schemeClr val="bg1">
                    <a:lumMod val="65000"/>
                  </a:schemeClr>
                </a:solidFill>
              </a:rPr>
              <a:t> </a:t>
            </a:r>
          </a:p>
        </p:txBody>
      </p:sp>
      <p:pic>
        <p:nvPicPr>
          <p:cNvPr id="14" name="Grafik 13">
            <a:hlinkClick r:id="rId11"/>
            <a:extLst>
              <a:ext uri="{FF2B5EF4-FFF2-40B4-BE49-F238E27FC236}">
                <a16:creationId xmlns:a16="http://schemas.microsoft.com/office/drawing/2014/main" id="{50B79F61-07DD-478A-9E8D-8E9D5B38E582}"/>
              </a:ext>
            </a:extLst>
          </p:cNvPr>
          <p:cNvPicPr>
            <a:picLocks noChangeAspect="1"/>
          </p:cNvPicPr>
          <p:nvPr/>
        </p:nvPicPr>
        <p:blipFill>
          <a:blip r:embed="rId12"/>
          <a:stretch>
            <a:fillRect/>
          </a:stretch>
        </p:blipFill>
        <p:spPr>
          <a:xfrm>
            <a:off x="9315452" y="967307"/>
            <a:ext cx="1889125" cy="1648793"/>
          </a:xfrm>
          <a:prstGeom prst="rect">
            <a:avLst/>
          </a:prstGeom>
        </p:spPr>
      </p:pic>
      <p:sp>
        <p:nvSpPr>
          <p:cNvPr id="15" name="Rechteck 14">
            <a:extLst>
              <a:ext uri="{FF2B5EF4-FFF2-40B4-BE49-F238E27FC236}">
                <a16:creationId xmlns:a16="http://schemas.microsoft.com/office/drawing/2014/main" id="{C93ECAD1-8EB1-4F17-B72E-2D73E0D48F97}"/>
              </a:ext>
            </a:extLst>
          </p:cNvPr>
          <p:cNvSpPr/>
          <p:nvPr/>
        </p:nvSpPr>
        <p:spPr>
          <a:xfrm>
            <a:off x="9192350" y="2539049"/>
            <a:ext cx="2964966" cy="369332"/>
          </a:xfrm>
          <a:prstGeom prst="rect">
            <a:avLst/>
          </a:prstGeom>
        </p:spPr>
        <p:txBody>
          <a:bodyPr wrap="square">
            <a:spAutoFit/>
          </a:bodyPr>
          <a:lstStyle/>
          <a:p>
            <a:r>
              <a:rPr lang="de-DE" sz="900" dirty="0">
                <a:solidFill>
                  <a:schemeClr val="bg1">
                    <a:lumMod val="65000"/>
                  </a:schemeClr>
                </a:solidFill>
              </a:rPr>
              <a:t>Bildquelle: </a:t>
            </a:r>
            <a:r>
              <a:rPr lang="de-DE" sz="900" dirty="0">
                <a:solidFill>
                  <a:schemeClr val="bg1">
                    <a:lumMod val="65000"/>
                  </a:schemeClr>
                </a:solidFill>
                <a:hlinkClick r:id="rId13">
                  <a:extLst>
                    <a:ext uri="{A12FA001-AC4F-418D-AE19-62706E023703}">
                      <ahyp:hlinkClr xmlns:ahyp="http://schemas.microsoft.com/office/drawing/2018/hyperlinkcolor" val="tx"/>
                    </a:ext>
                  </a:extLst>
                </a:hlinkClick>
              </a:rPr>
              <a:t>https://www.muensterland-qualitaet.de/fileadmin/user_upload/Images/Logo.png</a:t>
            </a:r>
            <a:r>
              <a:rPr lang="de-DE" sz="900" dirty="0">
                <a:solidFill>
                  <a:schemeClr val="bg1">
                    <a:lumMod val="65000"/>
                  </a:schemeClr>
                </a:solidFill>
              </a:rPr>
              <a:t> </a:t>
            </a:r>
          </a:p>
        </p:txBody>
      </p:sp>
      <p:pic>
        <p:nvPicPr>
          <p:cNvPr id="17" name="Grafik 16">
            <a:hlinkClick r:id="rId4"/>
            <a:extLst>
              <a:ext uri="{FF2B5EF4-FFF2-40B4-BE49-F238E27FC236}">
                <a16:creationId xmlns:a16="http://schemas.microsoft.com/office/drawing/2014/main" id="{AFEB885C-60C6-4B0C-BF36-8CC4AD741CB1}"/>
              </a:ext>
            </a:extLst>
          </p:cNvPr>
          <p:cNvPicPr>
            <a:picLocks noChangeAspect="1"/>
          </p:cNvPicPr>
          <p:nvPr/>
        </p:nvPicPr>
        <p:blipFill>
          <a:blip r:embed="rId14"/>
          <a:stretch>
            <a:fillRect/>
          </a:stretch>
        </p:blipFill>
        <p:spPr>
          <a:xfrm>
            <a:off x="8963018" y="4105562"/>
            <a:ext cx="2857500" cy="1200150"/>
          </a:xfrm>
          <a:prstGeom prst="rect">
            <a:avLst/>
          </a:prstGeom>
        </p:spPr>
      </p:pic>
      <p:sp>
        <p:nvSpPr>
          <p:cNvPr id="18" name="Rechteck 17">
            <a:extLst>
              <a:ext uri="{FF2B5EF4-FFF2-40B4-BE49-F238E27FC236}">
                <a16:creationId xmlns:a16="http://schemas.microsoft.com/office/drawing/2014/main" id="{1E1B96C1-6A57-4D6E-974A-F98A0EB605AD}"/>
              </a:ext>
            </a:extLst>
          </p:cNvPr>
          <p:cNvSpPr/>
          <p:nvPr/>
        </p:nvSpPr>
        <p:spPr>
          <a:xfrm>
            <a:off x="8280259" y="5294726"/>
            <a:ext cx="3959509" cy="369332"/>
          </a:xfrm>
          <a:prstGeom prst="rect">
            <a:avLst/>
          </a:prstGeom>
        </p:spPr>
        <p:txBody>
          <a:bodyPr wrap="square">
            <a:spAutoFit/>
          </a:bodyPr>
          <a:lstStyle/>
          <a:p>
            <a:r>
              <a:rPr lang="de-DE" sz="900" dirty="0">
                <a:solidFill>
                  <a:schemeClr val="bg1">
                    <a:lumMod val="65000"/>
                  </a:schemeClr>
                </a:solidFill>
              </a:rPr>
              <a:t>Bildquelle: </a:t>
            </a:r>
            <a:r>
              <a:rPr lang="de-DE" sz="900" dirty="0">
                <a:solidFill>
                  <a:schemeClr val="bg1">
                    <a:lumMod val="65000"/>
                  </a:schemeClr>
                </a:solidFill>
                <a:hlinkClick r:id="rId15">
                  <a:extLst>
                    <a:ext uri="{A12FA001-AC4F-418D-AE19-62706E023703}">
                      <ahyp:hlinkClr xmlns:ahyp="http://schemas.microsoft.com/office/drawing/2018/hyperlinkcolor" val="tx"/>
                    </a:ext>
                  </a:extLst>
                </a:hlinkClick>
              </a:rPr>
              <a:t>https://regionalwert-muensterland.de/wp-content/uploads/2021/08/RWAG_Muensterland_Logo_RGB-300x126.png</a:t>
            </a:r>
            <a:r>
              <a:rPr lang="de-DE" sz="900" dirty="0">
                <a:solidFill>
                  <a:schemeClr val="bg1">
                    <a:lumMod val="65000"/>
                  </a:schemeClr>
                </a:solidFill>
              </a:rPr>
              <a:t> </a:t>
            </a:r>
          </a:p>
        </p:txBody>
      </p:sp>
      <p:sp>
        <p:nvSpPr>
          <p:cNvPr id="16" name="Rechteck 15">
            <a:extLst>
              <a:ext uri="{FF2B5EF4-FFF2-40B4-BE49-F238E27FC236}">
                <a16:creationId xmlns:a16="http://schemas.microsoft.com/office/drawing/2014/main" id="{32ED8730-1E25-4647-A16D-E87802730255}"/>
              </a:ext>
            </a:extLst>
          </p:cNvPr>
          <p:cNvSpPr/>
          <p:nvPr/>
        </p:nvSpPr>
        <p:spPr>
          <a:xfrm>
            <a:off x="9107747" y="6014398"/>
            <a:ext cx="2824888" cy="253916"/>
          </a:xfrm>
          <a:prstGeom prst="rect">
            <a:avLst/>
          </a:prstGeom>
        </p:spPr>
        <p:txBody>
          <a:bodyPr wrap="square">
            <a:spAutoFit/>
          </a:bodyPr>
          <a:lstStyle/>
          <a:p>
            <a:pPr algn="ctr"/>
            <a:r>
              <a:rPr lang="de-DE" sz="1050" dirty="0">
                <a:solidFill>
                  <a:srgbClr val="FF0000"/>
                </a:solidFill>
                <a:ea typeface="Calibri" panose="020F0502020204030204" pitchFamily="34" charset="0"/>
                <a:cs typeface="Times New Roman" panose="02020603050405020304" pitchFamily="18" charset="0"/>
              </a:rPr>
              <a:t>Alle Logos stehen nicht unter freier Lizenz.</a:t>
            </a:r>
            <a:endParaRPr lang="de-DE" sz="1050" dirty="0">
              <a:solidFill>
                <a:srgbClr val="FF0000"/>
              </a:solidFill>
            </a:endParaRPr>
          </a:p>
        </p:txBody>
      </p:sp>
      <p:sp>
        <p:nvSpPr>
          <p:cNvPr id="8" name="Rechteck 7">
            <a:extLst>
              <a:ext uri="{FF2B5EF4-FFF2-40B4-BE49-F238E27FC236}">
                <a16:creationId xmlns:a16="http://schemas.microsoft.com/office/drawing/2014/main" id="{7D621608-B936-410C-ACC4-C3C063CF79DD}"/>
              </a:ext>
            </a:extLst>
          </p:cNvPr>
          <p:cNvSpPr/>
          <p:nvPr/>
        </p:nvSpPr>
        <p:spPr>
          <a:xfrm>
            <a:off x="4328614" y="243488"/>
            <a:ext cx="2362746" cy="1176339"/>
          </a:xfrm>
          <a:prstGeom prst="rect">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10000"/>
              </a:lnSpc>
            </a:pPr>
            <a:endParaRPr lang="de-DE" sz="2000" dirty="0">
              <a:solidFill>
                <a:schemeClr val="tx1"/>
              </a:solidFill>
            </a:endParaRPr>
          </a:p>
          <a:p>
            <a:pPr algn="ctr">
              <a:lnSpc>
                <a:spcPct val="110000"/>
              </a:lnSpc>
            </a:pPr>
            <a:r>
              <a:rPr lang="de-DE" sz="2000" dirty="0">
                <a:solidFill>
                  <a:schemeClr val="tx1"/>
                </a:solidFill>
              </a:rPr>
              <a:t>!!!Anpassung an die entsprechende Region!!!</a:t>
            </a:r>
          </a:p>
          <a:p>
            <a:pPr algn="ctr">
              <a:lnSpc>
                <a:spcPct val="110000"/>
              </a:lnSpc>
            </a:pPr>
            <a:endParaRPr lang="de-DE" sz="1900" dirty="0">
              <a:solidFill>
                <a:schemeClr val="tx1"/>
              </a:solidFill>
            </a:endParaRPr>
          </a:p>
        </p:txBody>
      </p:sp>
    </p:spTree>
    <p:extLst>
      <p:ext uri="{BB962C8B-B14F-4D97-AF65-F5344CB8AC3E}">
        <p14:creationId xmlns:p14="http://schemas.microsoft.com/office/powerpoint/2010/main" val="2301406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Anforderungsprofile für Lieferanten</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Die Teilnehmenden sollen in Kleingruppen gemeinsam ein Anforderungsprofil zu einem ausgewähltem Produkt ausfüllen. Der Arbeitsauftrag wird zunächst erklärt und Kleingruppen gebildet. Danach wird noch besprochen in welcher Form die Teilnehmenden ihre Ergebnisse festhalten sollen und wie viel Zeit ihnen für die Bearbeitung zur Verfügung steht. Anschließend wird das Material verteilt und die Gruppenarbeit kann beginnen.</a:t>
            </a:r>
          </a:p>
          <a:p>
            <a:pPr marL="0" indent="0">
              <a:buNone/>
            </a:pPr>
            <a:r>
              <a:rPr lang="de-DE" dirty="0"/>
              <a:t>Alle Gruppen präsentieren ihre Ergebnisse. Daraufhin folgt eine kritische Diskussion und Vergleich der verschiedenen Ergebnisse.</a:t>
            </a:r>
          </a:p>
          <a:p>
            <a:pPr marL="0" indent="0">
              <a:buNone/>
            </a:pPr>
            <a:endParaRPr lang="de-DE" dirty="0"/>
          </a:p>
          <a:p>
            <a:pPr marL="0" indent="0">
              <a:buNone/>
            </a:pPr>
            <a:r>
              <a:rPr lang="de-DE" b="1" dirty="0"/>
              <a:t>Material:</a:t>
            </a:r>
            <a:r>
              <a:rPr lang="de-DE" dirty="0"/>
              <a:t> Präsentation, </a:t>
            </a:r>
            <a:r>
              <a:rPr lang="de-DE" dirty="0" err="1"/>
              <a:t>Flipchartblätter</a:t>
            </a:r>
            <a:r>
              <a:rPr lang="de-DE" dirty="0"/>
              <a:t> mit Anforderungsprofil drauf oder </a:t>
            </a:r>
            <a:r>
              <a:rPr lang="de-DE" dirty="0" err="1"/>
              <a:t>Arbeistblätter</a:t>
            </a:r>
            <a:r>
              <a:rPr lang="de-DE" dirty="0"/>
              <a:t>, Stifte, Stellwände, Stecknadeln</a:t>
            </a:r>
          </a:p>
        </p:txBody>
      </p:sp>
    </p:spTree>
    <p:extLst>
      <p:ext uri="{BB962C8B-B14F-4D97-AF65-F5344CB8AC3E}">
        <p14:creationId xmlns:p14="http://schemas.microsoft.com/office/powerpoint/2010/main" val="3975393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56FE0-6CDF-437A-A376-95CD9C79EFDC}"/>
              </a:ext>
            </a:extLst>
          </p:cNvPr>
          <p:cNvSpPr>
            <a:spLocks noGrp="1"/>
          </p:cNvSpPr>
          <p:nvPr>
            <p:ph type="ctrTitle"/>
          </p:nvPr>
        </p:nvSpPr>
        <p:spPr>
          <a:xfrm>
            <a:off x="2742245" y="2140942"/>
            <a:ext cx="6707509" cy="1332508"/>
          </a:xfrm>
        </p:spPr>
        <p:txBody>
          <a:bodyPr/>
          <a:lstStyle/>
          <a:p>
            <a:r>
              <a:rPr lang="de-DE" dirty="0"/>
              <a:t>Anforderungsprofile Lieferanten</a:t>
            </a:r>
          </a:p>
        </p:txBody>
      </p:sp>
    </p:spTree>
    <p:extLst>
      <p:ext uri="{BB962C8B-B14F-4D97-AF65-F5344CB8AC3E}">
        <p14:creationId xmlns:p14="http://schemas.microsoft.com/office/powerpoint/2010/main" val="183130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FCC646-0F26-408F-871D-8B94E8310369}"/>
              </a:ext>
            </a:extLst>
          </p:cNvPr>
          <p:cNvSpPr>
            <a:spLocks noGrp="1"/>
          </p:cNvSpPr>
          <p:nvPr>
            <p:ph type="title"/>
          </p:nvPr>
        </p:nvSpPr>
        <p:spPr/>
        <p:txBody>
          <a:bodyPr/>
          <a:lstStyle/>
          <a:p>
            <a:r>
              <a:rPr lang="de-DE" dirty="0"/>
              <a:t>Anforderungsprofil - Lieferanten</a:t>
            </a:r>
          </a:p>
        </p:txBody>
      </p:sp>
      <p:sp>
        <p:nvSpPr>
          <p:cNvPr id="6" name="Textplatzhalter 5">
            <a:extLst>
              <a:ext uri="{FF2B5EF4-FFF2-40B4-BE49-F238E27FC236}">
                <a16:creationId xmlns:a16="http://schemas.microsoft.com/office/drawing/2014/main" id="{9AE3F048-EBFE-42F1-B5B9-14C92DF9841B}"/>
              </a:ext>
            </a:extLst>
          </p:cNvPr>
          <p:cNvSpPr>
            <a:spLocks noGrp="1"/>
          </p:cNvSpPr>
          <p:nvPr>
            <p:ph idx="1"/>
          </p:nvPr>
        </p:nvSpPr>
        <p:spPr>
          <a:xfrm>
            <a:off x="371481" y="1785938"/>
            <a:ext cx="11536984" cy="4019550"/>
          </a:xfrm>
        </p:spPr>
        <p:txBody>
          <a:bodyPr/>
          <a:lstStyle/>
          <a:p>
            <a:pPr marL="0" indent="0">
              <a:buNone/>
            </a:pPr>
            <a:r>
              <a:rPr lang="de-DE" dirty="0"/>
              <a:t>Füllen Sie gemeinsam mit einem/einer Partner*in das Anforderungsprofil für ein ausgesuchtes Produkt aus.</a:t>
            </a:r>
          </a:p>
        </p:txBody>
      </p:sp>
      <p:sp>
        <p:nvSpPr>
          <p:cNvPr id="5" name="Textplatzhalter 4">
            <a:extLst>
              <a:ext uri="{FF2B5EF4-FFF2-40B4-BE49-F238E27FC236}">
                <a16:creationId xmlns:a16="http://schemas.microsoft.com/office/drawing/2014/main" id="{7F67E438-E8BB-44DC-A454-C71956262674}"/>
              </a:ext>
            </a:extLst>
          </p:cNvPr>
          <p:cNvSpPr>
            <a:spLocks noGrp="1"/>
          </p:cNvSpPr>
          <p:nvPr>
            <p:ph type="body" sz="quarter" idx="13"/>
          </p:nvPr>
        </p:nvSpPr>
        <p:spPr/>
        <p:txBody>
          <a:bodyPr/>
          <a:lstStyle/>
          <a:p>
            <a:r>
              <a:rPr lang="de-DE" dirty="0"/>
              <a:t>Arbeitsauftrag</a:t>
            </a:r>
          </a:p>
        </p:txBody>
      </p:sp>
      <p:pic>
        <p:nvPicPr>
          <p:cNvPr id="2" name="Grafik 1">
            <a:extLst>
              <a:ext uri="{FF2B5EF4-FFF2-40B4-BE49-F238E27FC236}">
                <a16:creationId xmlns:a16="http://schemas.microsoft.com/office/drawing/2014/main" id="{5ECFAC77-F07A-4CF0-9AEA-968F303E0004}"/>
              </a:ext>
            </a:extLst>
          </p:cNvPr>
          <p:cNvPicPr>
            <a:picLocks noChangeAspect="1"/>
          </p:cNvPicPr>
          <p:nvPr/>
        </p:nvPicPr>
        <p:blipFill rotWithShape="1">
          <a:blip r:embed="rId2"/>
          <a:srcRect t="12629"/>
          <a:stretch/>
        </p:blipFill>
        <p:spPr>
          <a:xfrm>
            <a:off x="644875" y="2501153"/>
            <a:ext cx="10902249" cy="3238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7724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1E999-4F54-379A-6530-E51B67312402}"/>
              </a:ext>
            </a:extLst>
          </p:cNvPr>
          <p:cNvSpPr>
            <a:spLocks noGrp="1"/>
          </p:cNvSpPr>
          <p:nvPr>
            <p:ph type="title"/>
          </p:nvPr>
        </p:nvSpPr>
        <p:spPr/>
        <p:txBody>
          <a:bodyPr/>
          <a:lstStyle/>
          <a:p>
            <a:r>
              <a:rPr lang="de-DE"/>
              <a:t>Weiterführende Aufgabe</a:t>
            </a:r>
          </a:p>
        </p:txBody>
      </p:sp>
      <p:sp>
        <p:nvSpPr>
          <p:cNvPr id="3" name="Inhaltsplatzhalter 2">
            <a:extLst>
              <a:ext uri="{FF2B5EF4-FFF2-40B4-BE49-F238E27FC236}">
                <a16:creationId xmlns:a16="http://schemas.microsoft.com/office/drawing/2014/main" id="{20C41A21-ABDA-F848-B755-0BABA36309DF}"/>
              </a:ext>
            </a:extLst>
          </p:cNvPr>
          <p:cNvSpPr>
            <a:spLocks noGrp="1"/>
          </p:cNvSpPr>
          <p:nvPr>
            <p:ph idx="1"/>
          </p:nvPr>
        </p:nvSpPr>
        <p:spPr>
          <a:xfrm>
            <a:off x="371481" y="1785938"/>
            <a:ext cx="11332839" cy="4019550"/>
          </a:xfrm>
        </p:spPr>
        <p:txBody>
          <a:bodyPr/>
          <a:lstStyle/>
          <a:p>
            <a:pPr marL="457200" indent="-457200">
              <a:buFont typeface="+mj-lt"/>
              <a:buAutoNum type="arabicPeriod"/>
            </a:pPr>
            <a:r>
              <a:rPr lang="de-DE" sz="2000" dirty="0"/>
              <a:t>Bestimmen Sie mindestens </a:t>
            </a:r>
            <a:r>
              <a:rPr lang="de-DE" sz="2000" b="1" dirty="0"/>
              <a:t>drei Zutaten</a:t>
            </a:r>
            <a:r>
              <a:rPr lang="de-DE" sz="2000" dirty="0"/>
              <a:t>, die Sie zukünftig nach den Kriterien </a:t>
            </a:r>
            <a:r>
              <a:rPr lang="de-DE" sz="2000" dirty="0" err="1"/>
              <a:t>bio</a:t>
            </a:r>
            <a:r>
              <a:rPr lang="de-DE" sz="2000" dirty="0"/>
              <a:t>, fair und  artgerecht beschaffen wollen. Recherchieren Sie nach geeigneten Anbietern für diese drei Zutaten.</a:t>
            </a:r>
          </a:p>
          <a:p>
            <a:pPr marL="457200" indent="-457200">
              <a:buFont typeface="+mj-lt"/>
              <a:buAutoNum type="arabicPeriod"/>
            </a:pPr>
            <a:endParaRPr lang="de-DE" sz="2000" dirty="0"/>
          </a:p>
          <a:p>
            <a:pPr marL="457200" indent="-457200">
              <a:buFont typeface="+mj-lt"/>
              <a:buAutoNum type="arabicPeriod"/>
            </a:pPr>
            <a:r>
              <a:rPr lang="de-DE" sz="2000" dirty="0"/>
              <a:t>Recherchieren Sie für </a:t>
            </a:r>
            <a:r>
              <a:rPr lang="de-DE" sz="2000" b="1" dirty="0"/>
              <a:t>eine Produktgruppe </a:t>
            </a:r>
            <a:r>
              <a:rPr lang="de-DE" sz="2000" dirty="0"/>
              <a:t>selbst regionale Erzeuger und sprechen Sie diese an.</a:t>
            </a:r>
          </a:p>
          <a:p>
            <a:pPr marL="457200" indent="-457200">
              <a:buFont typeface="+mj-lt"/>
              <a:buAutoNum type="arabicPeriod"/>
            </a:pPr>
            <a:endParaRPr lang="de-DE" sz="2000" dirty="0"/>
          </a:p>
          <a:p>
            <a:pPr marL="0" indent="0">
              <a:buNone/>
            </a:pPr>
            <a:r>
              <a:rPr lang="de-DE" sz="2000" dirty="0"/>
              <a:t>Dokumentieren Sie Ihre Ergebnisse. Wir besprechen diese im nächsten Workshop.</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solidFill>
                <a:schemeClr val="bg1">
                  <a:lumMod val="65000"/>
                </a:schemeClr>
              </a:solidFill>
              <a:latin typeface="Arial" panose="020B0604020202020204" pitchFamily="34" charset="0"/>
              <a:cs typeface="Arial" panose="020B0604020202020204" pitchFamily="34" charset="0"/>
            </a:endParaRPr>
          </a:p>
          <a:p>
            <a:pPr marL="0" indent="0">
              <a:buNone/>
            </a:pPr>
            <a:r>
              <a:rPr lang="de-DE" sz="2000" dirty="0">
                <a:solidFill>
                  <a:schemeClr val="bg1">
                    <a:lumMod val="65000"/>
                  </a:schemeClr>
                </a:solidFill>
                <a:latin typeface="Arial" panose="020B0604020202020204" pitchFamily="34" charset="0"/>
                <a:cs typeface="Arial" panose="020B0604020202020204" pitchFamily="34" charset="0"/>
              </a:rPr>
              <a:t>Kontaktdaten</a:t>
            </a:r>
            <a:endParaRPr lang="de-DE" sz="2000" dirty="0"/>
          </a:p>
          <a:p>
            <a:pPr marL="0" indent="0">
              <a:buNone/>
            </a:pPr>
            <a:endParaRPr lang="de-DE" sz="2000" dirty="0"/>
          </a:p>
        </p:txBody>
      </p:sp>
      <p:sp>
        <p:nvSpPr>
          <p:cNvPr id="4" name="Textplatzhalter 3">
            <a:extLst>
              <a:ext uri="{FF2B5EF4-FFF2-40B4-BE49-F238E27FC236}">
                <a16:creationId xmlns:a16="http://schemas.microsoft.com/office/drawing/2014/main" id="{2DE77138-BEEE-C285-963C-0A4DEF90861C}"/>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852734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1">
            <a:extLst>
              <a:ext uri="{FF2B5EF4-FFF2-40B4-BE49-F238E27FC236}">
                <a16:creationId xmlns:a16="http://schemas.microsoft.com/office/drawing/2014/main" id="{D669002D-345C-C22D-FB0D-DF3BBD16983B}"/>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a:t>Materialien zur Durchführung</a:t>
            </a:r>
          </a:p>
        </p:txBody>
      </p:sp>
      <p:sp>
        <p:nvSpPr>
          <p:cNvPr id="9" name="Textplatzhalter 8">
            <a:extLst>
              <a:ext uri="{FF2B5EF4-FFF2-40B4-BE49-F238E27FC236}">
                <a16:creationId xmlns:a16="http://schemas.microsoft.com/office/drawing/2014/main" id="{9EB94969-5A80-8DB0-3396-A98C0F0EA563}"/>
              </a:ext>
            </a:extLst>
          </p:cNvPr>
          <p:cNvSpPr>
            <a:spLocks noGrp="1"/>
          </p:cNvSpPr>
          <p:nvPr>
            <p:ph type="body" sz="quarter" idx="15"/>
          </p:nvPr>
        </p:nvSpPr>
        <p:spPr>
          <a:xfrm>
            <a:off x="263530" y="1520827"/>
            <a:ext cx="11788770" cy="4716463"/>
          </a:xfrm>
        </p:spPr>
        <p:txBody>
          <a:bodyPr tIns="324000"/>
          <a:lstStyle/>
          <a:p>
            <a:pPr marL="571500" indent="-571500" algn="l">
              <a:lnSpc>
                <a:spcPct val="150000"/>
              </a:lnSpc>
              <a:buFont typeface="Wingdings" panose="05000000000000000000" pitchFamily="2" charset="2"/>
              <a:buChar char="è"/>
            </a:pPr>
            <a:r>
              <a:rPr lang="de-DE" sz="2000" dirty="0"/>
              <a:t>	Anforderungsprofil Lieferanten	</a:t>
            </a:r>
          </a:p>
        </p:txBody>
      </p:sp>
      <p:sp>
        <p:nvSpPr>
          <p:cNvPr id="3" name="Titel 2">
            <a:extLst>
              <a:ext uri="{FF2B5EF4-FFF2-40B4-BE49-F238E27FC236}">
                <a16:creationId xmlns:a16="http://schemas.microsoft.com/office/drawing/2014/main" id="{9522092B-ACC2-52D7-37BD-6FC80A8EC596}"/>
              </a:ext>
            </a:extLst>
          </p:cNvPr>
          <p:cNvSpPr>
            <a:spLocks noGrp="1"/>
          </p:cNvSpPr>
          <p:nvPr>
            <p:ph type="title"/>
          </p:nvPr>
        </p:nvSpPr>
        <p:spPr/>
        <p:txBody>
          <a:bodyPr/>
          <a:lstStyle/>
          <a:p>
            <a:r>
              <a:rPr lang="de-DE"/>
              <a:t>weiterführende Aufgabe</a:t>
            </a:r>
          </a:p>
        </p:txBody>
      </p:sp>
      <p:pic>
        <p:nvPicPr>
          <p:cNvPr id="5" name="Grafik 4" descr="Klemmbrett abgehakt Silhouette">
            <a:extLst>
              <a:ext uri="{FF2B5EF4-FFF2-40B4-BE49-F238E27FC236}">
                <a16:creationId xmlns:a16="http://schemas.microsoft.com/office/drawing/2014/main" id="{C0672335-C32B-2A5D-131F-6066353539C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44525" y="3645467"/>
            <a:ext cx="2507775" cy="2507775"/>
          </a:xfrm>
          <a:prstGeom prst="rect">
            <a:avLst/>
          </a:prstGeom>
        </p:spPr>
      </p:pic>
      <p:sp>
        <p:nvSpPr>
          <p:cNvPr id="7" name="Inhaltsplatzhalter 2">
            <a:extLst>
              <a:ext uri="{FF2B5EF4-FFF2-40B4-BE49-F238E27FC236}">
                <a16:creationId xmlns:a16="http://schemas.microsoft.com/office/drawing/2014/main" id="{CD6C79A0-10F3-2B99-F3F6-0D85AD1F4154}"/>
              </a:ext>
            </a:extLst>
          </p:cNvPr>
          <p:cNvSpPr txBox="1">
            <a:spLocks/>
          </p:cNvSpPr>
          <p:nvPr/>
        </p:nvSpPr>
        <p:spPr>
          <a:xfrm>
            <a:off x="371481" y="1785938"/>
            <a:ext cx="10689809"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4"/>
              </a:buClr>
            </a:pPr>
            <a:endParaRPr lang="de-DE" sz="1600" b="1" dirty="0"/>
          </a:p>
        </p:txBody>
      </p:sp>
    </p:spTree>
    <p:extLst>
      <p:ext uri="{BB962C8B-B14F-4D97-AF65-F5344CB8AC3E}">
        <p14:creationId xmlns:p14="http://schemas.microsoft.com/office/powerpoint/2010/main" val="29130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Gesamt-Übersicht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759621"/>
        </p:xfrm>
        <a:graphic>
          <a:graphicData uri="http://schemas.openxmlformats.org/drawingml/2006/table">
            <a:tbl>
              <a:tblPr firstRow="1" bandRow="1">
                <a:tableStyleId>{00A15C55-8517-42AA-B614-E9B94910E393}</a:tableStyleId>
              </a:tblPr>
              <a:tblGrid>
                <a:gridCol w="1041186">
                  <a:extLst>
                    <a:ext uri="{9D8B030D-6E8A-4147-A177-3AD203B41FA5}">
                      <a16:colId xmlns:a16="http://schemas.microsoft.com/office/drawing/2014/main" val="2202381272"/>
                    </a:ext>
                  </a:extLst>
                </a:gridCol>
                <a:gridCol w="767131">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501">
                <a:tc>
                  <a:txBody>
                    <a:bodyPr/>
                    <a:lstStyle/>
                    <a:p>
                      <a:pPr algn="ctr"/>
                      <a:r>
                        <a:rPr lang="de-DE" sz="1200" dirty="0"/>
                        <a:t>Workshop</a:t>
                      </a:r>
                    </a:p>
                  </a:txBody>
                  <a:tcPr/>
                </a:tc>
                <a:tc>
                  <a:txBody>
                    <a:bodyPr/>
                    <a:lstStyle/>
                    <a:p>
                      <a:pPr algn="ctr"/>
                      <a:r>
                        <a:rPr lang="de-DE" sz="1200" dirty="0"/>
                        <a:t>Zeit</a:t>
                      </a:r>
                    </a:p>
                  </a:txBody>
                  <a:tcPr/>
                </a:tc>
                <a:tc>
                  <a:txBody>
                    <a:bodyPr/>
                    <a:lstStyle/>
                    <a:p>
                      <a:pPr algn="ctr"/>
                      <a:r>
                        <a:rPr lang="de-DE" sz="1200" dirty="0"/>
                        <a:t>Thema</a:t>
                      </a:r>
                    </a:p>
                  </a:txBody>
                  <a:tcPr/>
                </a:tc>
                <a:tc>
                  <a:txBody>
                    <a:bodyPr/>
                    <a:lstStyle/>
                    <a:p>
                      <a:pPr algn="ctr"/>
                      <a:r>
                        <a:rPr lang="de-DE" sz="1200" dirty="0"/>
                        <a:t>Workshopinhalte</a:t>
                      </a:r>
                    </a:p>
                  </a:txBody>
                  <a:tcPr/>
                </a:tc>
                <a:tc>
                  <a:txBody>
                    <a:bodyPr/>
                    <a:lstStyle/>
                    <a:p>
                      <a:pPr algn="ctr"/>
                      <a:r>
                        <a:rPr lang="de-DE" sz="1200" dirty="0"/>
                        <a:t>Material</a:t>
                      </a:r>
                    </a:p>
                  </a:txBody>
                  <a:tcPr/>
                </a:tc>
                <a:extLst>
                  <a:ext uri="{0D108BD9-81ED-4DB2-BD59-A6C34878D82A}">
                    <a16:rowId xmlns:a16="http://schemas.microsoft.com/office/drawing/2014/main" val="356692969"/>
                  </a:ext>
                </a:extLst>
              </a:tr>
              <a:tr h="370501">
                <a:tc>
                  <a:txBody>
                    <a:bodyPr/>
                    <a:lstStyle/>
                    <a:p>
                      <a:pPr algn="ctr"/>
                      <a:r>
                        <a:rPr lang="de-DE" sz="1200" dirty="0">
                          <a:solidFill>
                            <a:schemeClr val="tx2"/>
                          </a:solidFill>
                        </a:rPr>
                        <a:t>1</a:t>
                      </a:r>
                    </a:p>
                  </a:txBody>
                  <a:tcPr anchor="ctr"/>
                </a:tc>
                <a:tc>
                  <a:txBody>
                    <a:bodyPr/>
                    <a:lstStyle/>
                    <a:p>
                      <a:pPr algn="ctr"/>
                      <a:r>
                        <a:rPr lang="de-DE" sz="1200" dirty="0">
                          <a:solidFill>
                            <a:schemeClr val="tx2"/>
                          </a:solidFill>
                        </a:rPr>
                        <a:t>180min + Pause</a:t>
                      </a:r>
                    </a:p>
                  </a:txBody>
                  <a:tcPr anchor="ctr"/>
                </a:tc>
                <a:tc>
                  <a:txBody>
                    <a:bodyPr/>
                    <a:lstStyle/>
                    <a:p>
                      <a:pPr algn="ctr"/>
                      <a:r>
                        <a:rPr lang="de-DE" sz="1200" dirty="0">
                          <a:solidFill>
                            <a:schemeClr val="tx2"/>
                          </a:solidFill>
                        </a:rPr>
                        <a:t>Vermittlung der Grundlagen zur Erhebung des IST-Zustandes</a:t>
                      </a:r>
                    </a:p>
                  </a:txBody>
                  <a:tcPr/>
                </a:tc>
                <a:tc>
                  <a:txBody>
                    <a:bodyPr/>
                    <a:lstStyle/>
                    <a:p>
                      <a:pPr algn="ctr"/>
                      <a:r>
                        <a:rPr lang="de-DE" sz="1200" dirty="0">
                          <a:solidFill>
                            <a:schemeClr val="tx2"/>
                          </a:solidFill>
                        </a:rPr>
                        <a:t>Einordnung in den Verpflegungsablauf</a:t>
                      </a:r>
                    </a:p>
                    <a:p>
                      <a:pPr algn="ctr"/>
                      <a:r>
                        <a:rPr lang="de-DE" sz="1200" dirty="0">
                          <a:solidFill>
                            <a:schemeClr val="tx2"/>
                          </a:solidFill>
                        </a:rPr>
                        <a:t>Zusammenhänge zwischen Beschaffungsstrategie und Nachhaltigkeit</a:t>
                      </a:r>
                    </a:p>
                    <a:p>
                      <a:pPr algn="ctr"/>
                      <a:r>
                        <a:rPr lang="de-DE" sz="1200" dirty="0">
                          <a:solidFill>
                            <a:schemeClr val="tx2"/>
                          </a:solidFill>
                        </a:rPr>
                        <a:t>Herausforderungen des aktuellen Ernährungssystems</a:t>
                      </a:r>
                    </a:p>
                    <a:p>
                      <a:pPr algn="ctr"/>
                      <a:r>
                        <a:rPr lang="de-DE" sz="1200" dirty="0">
                          <a:solidFill>
                            <a:schemeClr val="tx2"/>
                          </a:solidFill>
                        </a:rPr>
                        <a:t>Lösungsstrategien</a:t>
                      </a:r>
                    </a:p>
                    <a:p>
                      <a:pPr algn="ctr"/>
                      <a:r>
                        <a:rPr lang="de-DE" sz="1200" dirty="0">
                          <a:solidFill>
                            <a:schemeClr val="tx2"/>
                          </a:solidFill>
                        </a:rPr>
                        <a:t>Exkurs: Ausschreibungen</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a:t>
                      </a:r>
                    </a:p>
                  </a:txBody>
                  <a:tcPr/>
                </a:tc>
                <a:extLst>
                  <a:ext uri="{0D108BD9-81ED-4DB2-BD59-A6C34878D82A}">
                    <a16:rowId xmlns:a16="http://schemas.microsoft.com/office/drawing/2014/main" val="525869581"/>
                  </a:ext>
                </a:extLst>
              </a:tr>
              <a:tr h="370501">
                <a:tc>
                  <a:txBody>
                    <a:bodyPr/>
                    <a:lstStyle/>
                    <a:p>
                      <a:pPr algn="ctr"/>
                      <a:r>
                        <a:rPr lang="de-DE" sz="1200" b="1" dirty="0"/>
                        <a:t>2</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b="1" dirty="0"/>
                        <a:t>180min + Pause</a:t>
                      </a:r>
                    </a:p>
                  </a:txBody>
                  <a:tcPr anchor="ctr"/>
                </a:tc>
                <a:tc>
                  <a:txBody>
                    <a:bodyPr/>
                    <a:lstStyle/>
                    <a:p>
                      <a:pPr algn="ctr"/>
                      <a:r>
                        <a:rPr lang="de-DE" sz="1200" b="1" dirty="0"/>
                        <a:t>Maßnahmenplanung</a:t>
                      </a:r>
                    </a:p>
                  </a:txBody>
                  <a:tcPr/>
                </a:tc>
                <a:tc>
                  <a:txBody>
                    <a:bodyPr/>
                    <a:lstStyle/>
                    <a:p>
                      <a:pPr algn="ctr"/>
                      <a:r>
                        <a:rPr lang="de-DE" sz="1200" b="1" dirty="0"/>
                        <a:t>Ergebnisse der IST-Analysen</a:t>
                      </a:r>
                    </a:p>
                    <a:p>
                      <a:pPr algn="ctr"/>
                      <a:r>
                        <a:rPr lang="de-DE" sz="1200" b="1" dirty="0"/>
                        <a:t>Best-</a:t>
                      </a:r>
                      <a:r>
                        <a:rPr lang="de-DE" sz="1200" b="1" dirty="0" err="1"/>
                        <a:t>Practise</a:t>
                      </a:r>
                      <a:r>
                        <a:rPr lang="de-DE" sz="1200" b="1" dirty="0"/>
                        <a:t> Beispiel</a:t>
                      </a:r>
                    </a:p>
                    <a:p>
                      <a:pPr algn="ctr"/>
                      <a:r>
                        <a:rPr lang="de-DE" sz="1200" b="1" dirty="0"/>
                        <a:t>Suchstrategie für regionale Lieferanten</a:t>
                      </a:r>
                    </a:p>
                    <a:p>
                      <a:pPr algn="ctr"/>
                      <a:r>
                        <a:rPr lang="de-DE" sz="1200" b="1" dirty="0"/>
                        <a:t>Schrittweise Umstellung auf regional, </a:t>
                      </a:r>
                      <a:r>
                        <a:rPr lang="de-DE" sz="1200" b="1" dirty="0" err="1"/>
                        <a:t>bio</a:t>
                      </a:r>
                      <a:r>
                        <a:rPr lang="de-DE" sz="1200" b="1" dirty="0"/>
                        <a:t>, artgerecht, fair</a:t>
                      </a:r>
                    </a:p>
                    <a:p>
                      <a:pPr algn="ctr"/>
                      <a:r>
                        <a:rPr lang="de-DE" sz="1200" b="1" dirty="0"/>
                        <a:t>Anforderungsprofil an Lieferanten</a:t>
                      </a:r>
                    </a:p>
                  </a:txBody>
                  <a:tcPr/>
                </a:tc>
                <a:tc>
                  <a:txBody>
                    <a:bodyPr/>
                    <a:lstStyle/>
                    <a:p>
                      <a:pPr algn="l"/>
                      <a:r>
                        <a:rPr lang="de-DE" sz="1200" b="1" dirty="0"/>
                        <a:t>Präsentation</a:t>
                      </a:r>
                    </a:p>
                    <a:p>
                      <a:pPr algn="l"/>
                      <a:r>
                        <a:rPr lang="de-DE" sz="1200" b="1" dirty="0"/>
                        <a:t>Moderationskarten, Flip Chart, Stifte, Stellwand, Stecknadeln, Klebepunkte</a:t>
                      </a:r>
                    </a:p>
                    <a:p>
                      <a:pPr algn="l"/>
                      <a:r>
                        <a:rPr lang="de-DE" sz="1200" b="1" dirty="0"/>
                        <a:t>Schwarzer-Peter Nachhaltigkeitsedition oder Lebensmittel-Icons</a:t>
                      </a:r>
                    </a:p>
                  </a:txBody>
                  <a:tcPr/>
                </a:tc>
                <a:extLst>
                  <a:ext uri="{0D108BD9-81ED-4DB2-BD59-A6C34878D82A}">
                    <a16:rowId xmlns:a16="http://schemas.microsoft.com/office/drawing/2014/main" val="791101704"/>
                  </a:ext>
                </a:extLst>
              </a:tr>
              <a:tr h="370501">
                <a:tc>
                  <a:txBody>
                    <a:bodyPr/>
                    <a:lstStyle/>
                    <a:p>
                      <a:pPr algn="ctr"/>
                      <a:r>
                        <a:rPr lang="de-DE" sz="1200" dirty="0">
                          <a:solidFill>
                            <a:schemeClr val="tx2"/>
                          </a:solidFill>
                        </a:rPr>
                        <a:t>3</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90min </a:t>
                      </a:r>
                    </a:p>
                  </a:txBody>
                  <a:tcPr anchor="ctr"/>
                </a:tc>
                <a:tc>
                  <a:txBody>
                    <a:bodyPr/>
                    <a:lstStyle/>
                    <a:p>
                      <a:pPr algn="ctr"/>
                      <a:r>
                        <a:rPr lang="de-DE" sz="1200" dirty="0">
                          <a:solidFill>
                            <a:schemeClr val="tx2"/>
                          </a:solidFill>
                        </a:rPr>
                        <a:t>Auswertung des aktuellen Standes</a:t>
                      </a:r>
                    </a:p>
                    <a:p>
                      <a:pPr algn="ctr"/>
                      <a:r>
                        <a:rPr lang="de-DE" sz="1200" dirty="0">
                          <a:solidFill>
                            <a:schemeClr val="tx2"/>
                          </a:solidFill>
                        </a:rPr>
                        <a:t>Unterstützung bei Bedarf</a:t>
                      </a:r>
                    </a:p>
                  </a:txBody>
                  <a:tcPr/>
                </a:tc>
                <a:tc>
                  <a:txBody>
                    <a:bodyPr/>
                    <a:lstStyle/>
                    <a:p>
                      <a:pPr algn="ctr"/>
                      <a:r>
                        <a:rPr lang="de-DE" sz="1200" dirty="0">
                          <a:solidFill>
                            <a:schemeClr val="tx2"/>
                          </a:solidFill>
                        </a:rPr>
                        <a:t>Zwischenstand anhand von Leitfragen: Maßnahmenplanung, Maßnahmenumsetzung, Schwierigkeiten</a:t>
                      </a:r>
                    </a:p>
                    <a:p>
                      <a:pPr algn="ctr"/>
                      <a:r>
                        <a:rPr lang="de-DE" sz="1200">
                          <a:solidFill>
                            <a:schemeClr val="tx2"/>
                          </a:solidFill>
                        </a:rPr>
                        <a:t>Netzwerke</a:t>
                      </a:r>
                      <a:endParaRPr lang="de-DE" sz="1200" dirty="0">
                        <a:solidFill>
                          <a:schemeClr val="tx2"/>
                        </a:solidFill>
                      </a:endParaRPr>
                    </a:p>
                  </a:txBody>
                  <a:tcPr/>
                </a:tc>
                <a:tc>
                  <a:txBody>
                    <a:bodyPr/>
                    <a:lstStyle/>
                    <a:p>
                      <a:r>
                        <a:rPr lang="de-DE" sz="1200" dirty="0">
                          <a:solidFill>
                            <a:schemeClr val="tx2"/>
                          </a:solidFill>
                        </a:rPr>
                        <a:t>Präsentation</a:t>
                      </a:r>
                    </a:p>
                    <a:p>
                      <a:r>
                        <a:rPr lang="de-DE" sz="1200" dirty="0">
                          <a:solidFill>
                            <a:schemeClr val="tx2"/>
                          </a:solidFill>
                        </a:rPr>
                        <a:t>Karten/Blätter + Stifte oder Digitale Emojis </a:t>
                      </a:r>
                    </a:p>
                  </a:txBody>
                  <a:tcPr/>
                </a:tc>
                <a:extLst>
                  <a:ext uri="{0D108BD9-81ED-4DB2-BD59-A6C34878D82A}">
                    <a16:rowId xmlns:a16="http://schemas.microsoft.com/office/drawing/2014/main" val="2462647292"/>
                  </a:ext>
                </a:extLst>
              </a:tr>
              <a:tr h="370501">
                <a:tc>
                  <a:txBody>
                    <a:bodyPr/>
                    <a:lstStyle/>
                    <a:p>
                      <a:pPr algn="ctr"/>
                      <a:r>
                        <a:rPr lang="de-DE" sz="1200" dirty="0">
                          <a:solidFill>
                            <a:schemeClr val="tx2"/>
                          </a:solidFill>
                        </a:rPr>
                        <a:t>4</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180min + Pause</a:t>
                      </a:r>
                    </a:p>
                  </a:txBody>
                  <a:tcPr anchor="ctr"/>
                </a:tc>
                <a:tc>
                  <a:txBody>
                    <a:bodyPr/>
                    <a:lstStyle/>
                    <a:p>
                      <a:pPr algn="ctr"/>
                      <a:r>
                        <a:rPr lang="de-DE" sz="1200" dirty="0">
                          <a:solidFill>
                            <a:schemeClr val="tx2"/>
                          </a:solidFill>
                        </a:rPr>
                        <a:t>Vorher-/Nachher-Vergleich</a:t>
                      </a:r>
                    </a:p>
                    <a:p>
                      <a:pPr algn="ctr"/>
                      <a:r>
                        <a:rPr lang="de-DE" sz="1200" dirty="0">
                          <a:solidFill>
                            <a:schemeClr val="tx2"/>
                          </a:solidFill>
                        </a:rPr>
                        <a:t>Ausblick</a:t>
                      </a:r>
                    </a:p>
                  </a:txBody>
                  <a:tcPr/>
                </a:tc>
                <a:tc>
                  <a:txBody>
                    <a:bodyPr/>
                    <a:lstStyle/>
                    <a:p>
                      <a:pPr algn="ctr"/>
                      <a:r>
                        <a:rPr lang="de-DE" sz="1200" dirty="0">
                          <a:solidFill>
                            <a:schemeClr val="tx2"/>
                          </a:solidFill>
                        </a:rPr>
                        <a:t>Ergebnisübersicht </a:t>
                      </a:r>
                    </a:p>
                    <a:p>
                      <a:pPr algn="ctr"/>
                      <a:r>
                        <a:rPr lang="de-DE" sz="1200" dirty="0">
                          <a:solidFill>
                            <a:schemeClr val="tx2"/>
                          </a:solidFill>
                        </a:rPr>
                        <a:t>Diskussion Hürden &amp; Schwierigkeiten </a:t>
                      </a:r>
                    </a:p>
                    <a:p>
                      <a:pPr algn="ctr"/>
                      <a:r>
                        <a:rPr lang="de-DE" sz="1200" dirty="0">
                          <a:solidFill>
                            <a:schemeClr val="tx2"/>
                          </a:solidFill>
                        </a:rPr>
                        <a:t>Herausstellung von Maßnahmen mit viel Potenzial und/oder wenig Aufwand</a:t>
                      </a:r>
                    </a:p>
                    <a:p>
                      <a:pPr algn="ctr"/>
                      <a:r>
                        <a:rPr lang="de-DE" sz="1200" dirty="0">
                          <a:solidFill>
                            <a:schemeClr val="tx2"/>
                          </a:solidFill>
                        </a:rPr>
                        <a:t>Ausblick</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a:t>
                      </a:r>
                    </a:p>
                    <a:p>
                      <a:r>
                        <a:rPr lang="de-DE" sz="1200" dirty="0">
                          <a:solidFill>
                            <a:schemeClr val="tx2"/>
                          </a:solidFill>
                        </a:rPr>
                        <a:t>Arbeitsblatt (Speiseplan)</a:t>
                      </a:r>
                    </a:p>
                    <a:p>
                      <a:r>
                        <a:rPr lang="de-DE" sz="1200" dirty="0">
                          <a:solidFill>
                            <a:schemeClr val="tx2"/>
                          </a:solidFill>
                        </a:rPr>
                        <a:t>Postkarte/Briefpapier</a:t>
                      </a:r>
                    </a:p>
                  </a:txBody>
                  <a:tcPr/>
                </a:tc>
                <a:extLst>
                  <a:ext uri="{0D108BD9-81ED-4DB2-BD59-A6C34878D82A}">
                    <a16:rowId xmlns:a16="http://schemas.microsoft.com/office/drawing/2014/main" val="3422921826"/>
                  </a:ext>
                </a:extLst>
              </a:tr>
            </a:tbl>
          </a:graphicData>
        </a:graphic>
      </p:graphicFrame>
    </p:spTree>
    <p:extLst>
      <p:ext uri="{BB962C8B-B14F-4D97-AF65-F5344CB8AC3E}">
        <p14:creationId xmlns:p14="http://schemas.microsoft.com/office/powerpoint/2010/main" val="3969370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Zielscheibe</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Auf einem Flipchart wird eine Zielscheibe* gemalt. Die verschiedenen Sektoren werden mit den Aspekten beschriftet, die evaluiert werden sollen. Die Lehrperson verteilt einen Klebepunkte pro Sektor an jede Person. Die Teilnehmenden sollen nun anonym die Klebepunkte entsprechend ihrem persönlichen Urteil zu einer Frage verteilen. </a:t>
            </a:r>
          </a:p>
          <a:p>
            <a:pPr marL="0" indent="0">
              <a:buNone/>
            </a:pPr>
            <a:r>
              <a:rPr lang="de-DE" dirty="0"/>
              <a:t>Das Ergebnis ist ein optimaler Gesprächsanlass, in dem Gründe, Fragen und Verbesserungsmöglichkeiten besprochen werden können.</a:t>
            </a:r>
          </a:p>
          <a:p>
            <a:pPr marL="0" indent="0">
              <a:buNone/>
            </a:pPr>
            <a:r>
              <a:rPr lang="de-DE" dirty="0"/>
              <a:t>  </a:t>
            </a:r>
          </a:p>
          <a:p>
            <a:pPr marL="0" indent="0">
              <a:buNone/>
            </a:pPr>
            <a:r>
              <a:rPr lang="de-DE" dirty="0"/>
              <a:t>Mögliche Frage: Wie zufrieden waren Sie mit dem Workshop?</a:t>
            </a:r>
          </a:p>
          <a:p>
            <a:pPr marL="0" indent="0">
              <a:buNone/>
            </a:pPr>
            <a:r>
              <a:rPr lang="de-DE" dirty="0"/>
              <a:t>Mögliche Sektoren: Methoden, Maßnahmenplanung, Aufgabenstellung, </a:t>
            </a:r>
          </a:p>
          <a:p>
            <a:pPr marL="0" indent="0">
              <a:buNone/>
            </a:pPr>
            <a:r>
              <a:rPr lang="de-DE" dirty="0"/>
              <a:t>		    Best </a:t>
            </a:r>
            <a:r>
              <a:rPr lang="de-DE" dirty="0" err="1"/>
              <a:t>Practise</a:t>
            </a:r>
            <a:r>
              <a:rPr lang="de-DE" dirty="0"/>
              <a:t>, …</a:t>
            </a:r>
          </a:p>
          <a:p>
            <a:pPr marL="0" indent="0">
              <a:buNone/>
            </a:pPr>
            <a:endParaRPr lang="de-DE" dirty="0"/>
          </a:p>
          <a:p>
            <a:pPr marL="0" indent="0">
              <a:buNone/>
            </a:pPr>
            <a:r>
              <a:rPr lang="de-DE" b="1" dirty="0"/>
              <a:t>Material:</a:t>
            </a:r>
            <a:r>
              <a:rPr lang="de-DE" dirty="0"/>
              <a:t> Flipchart mit Zielscheibe und Achsenkreuz, Klebepunkte oder Stifte</a:t>
            </a:r>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pic>
        <p:nvPicPr>
          <p:cNvPr id="6" name="Grafik 5">
            <a:extLst>
              <a:ext uri="{FF2B5EF4-FFF2-40B4-BE49-F238E27FC236}">
                <a16:creationId xmlns:a16="http://schemas.microsoft.com/office/drawing/2014/main" id="{115D8625-7E30-48D1-B8EF-37E1A967061F}"/>
              </a:ext>
            </a:extLst>
          </p:cNvPr>
          <p:cNvPicPr>
            <a:picLocks noChangeAspect="1"/>
          </p:cNvPicPr>
          <p:nvPr/>
        </p:nvPicPr>
        <p:blipFill rotWithShape="1">
          <a:blip r:embed="rId2">
            <a:extLst>
              <a:ext uri="{28A0092B-C50C-407E-A947-70E740481C1C}">
                <a14:useLocalDpi xmlns:a14="http://schemas.microsoft.com/office/drawing/2010/main" val="0"/>
              </a:ext>
            </a:extLst>
          </a:blip>
          <a:srcRect l="10937" r="7777"/>
          <a:stretch/>
        </p:blipFill>
        <p:spPr>
          <a:xfrm>
            <a:off x="9013760" y="3162013"/>
            <a:ext cx="2405607" cy="2090082"/>
          </a:xfrm>
          <a:prstGeom prst="rect">
            <a:avLst/>
          </a:prstGeom>
        </p:spPr>
      </p:pic>
      <p:sp>
        <p:nvSpPr>
          <p:cNvPr id="7" name="Rechteck 6">
            <a:extLst>
              <a:ext uri="{FF2B5EF4-FFF2-40B4-BE49-F238E27FC236}">
                <a16:creationId xmlns:a16="http://schemas.microsoft.com/office/drawing/2014/main" id="{A7D4C2A5-39AE-4CAC-82BE-51705D94398D}"/>
              </a:ext>
            </a:extLst>
          </p:cNvPr>
          <p:cNvSpPr/>
          <p:nvPr/>
        </p:nvSpPr>
        <p:spPr>
          <a:xfrm>
            <a:off x="3710763" y="5828659"/>
            <a:ext cx="8325293" cy="461665"/>
          </a:xfrm>
          <a:prstGeom prst="rect">
            <a:avLst/>
          </a:prstGeom>
        </p:spPr>
        <p:txBody>
          <a:bodyPr wrap="square">
            <a:spAutoFit/>
          </a:bodyPr>
          <a:lstStyle/>
          <a:p>
            <a:r>
              <a:rPr lang="de-DE" sz="1200" dirty="0"/>
              <a:t>* Rechtecke beschreiben das jeweilige Thema, was evaluiert werden soll.</a:t>
            </a:r>
          </a:p>
          <a:p>
            <a:r>
              <a:rPr lang="de-DE" sz="1200" dirty="0"/>
              <a:t>  Je näher ein Punkt in die Mitte des Kreises gemalt wird, desto positiver ist die Bewertung innerhalb des Teilbereiches.</a:t>
            </a:r>
          </a:p>
        </p:txBody>
      </p:sp>
    </p:spTree>
    <p:extLst>
      <p:ext uri="{BB962C8B-B14F-4D97-AF65-F5344CB8AC3E}">
        <p14:creationId xmlns:p14="http://schemas.microsoft.com/office/powerpoint/2010/main" val="2323438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8F219E34-FEB5-40F8-801A-E5A370BF8C94}"/>
              </a:ext>
            </a:extLst>
          </p:cNvPr>
          <p:cNvPicPr>
            <a:picLocks noGrp="1" noChangeAspect="1"/>
          </p:cNvPicPr>
          <p:nvPr>
            <p:ph type="pic" sz="quarter" idx="11"/>
          </p:nvPr>
        </p:nvPicPr>
        <p:blipFill>
          <a:blip r:embed="rId2"/>
          <a:srcRect t="26191" b="26191"/>
          <a:stretch>
            <a:fillRect/>
          </a:stretch>
        </p:blipFill>
        <p:spPr/>
      </p:pic>
      <p:sp>
        <p:nvSpPr>
          <p:cNvPr id="4" name="Titel 3">
            <a:extLst>
              <a:ext uri="{FF2B5EF4-FFF2-40B4-BE49-F238E27FC236}">
                <a16:creationId xmlns:a16="http://schemas.microsoft.com/office/drawing/2014/main" id="{CE17396E-0A69-49CE-AD10-071671A49A82}"/>
              </a:ext>
            </a:extLst>
          </p:cNvPr>
          <p:cNvSpPr>
            <a:spLocks noGrp="1"/>
          </p:cNvSpPr>
          <p:nvPr>
            <p:ph type="ctrTitle"/>
          </p:nvPr>
        </p:nvSpPr>
        <p:spPr/>
        <p:txBody>
          <a:bodyPr/>
          <a:lstStyle/>
          <a:p>
            <a:r>
              <a:rPr lang="de-DE" sz="6600" dirty="0"/>
              <a:t>Abschluss</a:t>
            </a:r>
          </a:p>
        </p:txBody>
      </p:sp>
      <p:sp>
        <p:nvSpPr>
          <p:cNvPr id="8" name="Rechteck 7">
            <a:extLst>
              <a:ext uri="{FF2B5EF4-FFF2-40B4-BE49-F238E27FC236}">
                <a16:creationId xmlns:a16="http://schemas.microsoft.com/office/drawing/2014/main" id="{3F257596-2150-4C7F-9A56-622AFDE2191B}"/>
              </a:ext>
            </a:extLst>
          </p:cNvPr>
          <p:cNvSpPr/>
          <p:nvPr/>
        </p:nvSpPr>
        <p:spPr>
          <a:xfrm>
            <a:off x="1" y="6627168"/>
            <a:ext cx="5708276" cy="230832"/>
          </a:xfrm>
          <a:prstGeom prst="rect">
            <a:avLst/>
          </a:prstGeom>
          <a:solidFill>
            <a:schemeClr val="bg1"/>
          </a:solidFill>
        </p:spPr>
        <p:txBody>
          <a:bodyPr wrap="square">
            <a:spAutoFit/>
          </a:bodyPr>
          <a:lstStyle/>
          <a:p>
            <a:r>
              <a:rPr lang="de-DE" sz="900" dirty="0"/>
              <a:t>Bildquelle: KI generiert mit dem Copilot von Microsoft Edge -  </a:t>
            </a:r>
            <a:r>
              <a:rPr lang="de-DE" sz="900" dirty="0">
                <a:solidFill>
                  <a:srgbClr val="FF0000"/>
                </a:solidFill>
              </a:rPr>
              <a:t>gemeinfrei (daher nicht unter freier Lizenz)</a:t>
            </a:r>
          </a:p>
        </p:txBody>
      </p:sp>
    </p:spTree>
    <p:extLst>
      <p:ext uri="{BB962C8B-B14F-4D97-AF65-F5344CB8AC3E}">
        <p14:creationId xmlns:p14="http://schemas.microsoft.com/office/powerpoint/2010/main" val="3591783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5D575-DEF2-4671-8AB1-B1A52C06D877}"/>
              </a:ext>
            </a:extLst>
          </p:cNvPr>
          <p:cNvSpPr>
            <a:spLocks noGrp="1"/>
          </p:cNvSpPr>
          <p:nvPr>
            <p:ph type="title"/>
          </p:nvPr>
        </p:nvSpPr>
        <p:spPr/>
        <p:txBody>
          <a:bodyPr/>
          <a:lstStyle/>
          <a:p>
            <a:r>
              <a:rPr lang="de-DE"/>
              <a:t>Literatur</a:t>
            </a:r>
          </a:p>
        </p:txBody>
      </p:sp>
      <p:sp>
        <p:nvSpPr>
          <p:cNvPr id="3" name="Inhaltsplatzhalter 2">
            <a:extLst>
              <a:ext uri="{FF2B5EF4-FFF2-40B4-BE49-F238E27FC236}">
                <a16:creationId xmlns:a16="http://schemas.microsoft.com/office/drawing/2014/main" id="{1048496A-A263-4DD4-9DEA-1042B349671F}"/>
              </a:ext>
            </a:extLst>
          </p:cNvPr>
          <p:cNvSpPr>
            <a:spLocks noGrp="1"/>
          </p:cNvSpPr>
          <p:nvPr>
            <p:ph idx="1"/>
          </p:nvPr>
        </p:nvSpPr>
        <p:spPr>
          <a:xfrm>
            <a:off x="371357" y="1565888"/>
            <a:ext cx="11387972" cy="4419880"/>
          </a:xfrm>
        </p:spPr>
        <p:txBody>
          <a:bodyPr/>
          <a:lstStyle/>
          <a:p>
            <a:pPr marL="180000" indent="-457200">
              <a:lnSpc>
                <a:spcPct val="150000"/>
              </a:lnSpc>
              <a:buNone/>
            </a:pPr>
            <a:r>
              <a:rPr lang="de-DE" sz="1200" dirty="0"/>
              <a:t>Bundesverband der Regionalbewegung e.V. (Hrsg.) (o.J.): Aktuelles aus der Regionalbewegung. Online: </a:t>
            </a:r>
            <a:r>
              <a:rPr lang="de-DE" sz="1200" dirty="0">
                <a:hlinkClick r:id="rId2"/>
              </a:rPr>
              <a:t>https://www.regionalbewegung.de/aktuelles/</a:t>
            </a:r>
            <a:r>
              <a:rPr lang="de-DE" sz="1200" dirty="0"/>
              <a:t>. </a:t>
            </a:r>
          </a:p>
          <a:p>
            <a:pPr marL="180000" indent="-457200">
              <a:lnSpc>
                <a:spcPct val="150000"/>
              </a:lnSpc>
              <a:buNone/>
            </a:pPr>
            <a:r>
              <a:rPr lang="de-DE" sz="1200" dirty="0"/>
              <a:t>CIR (Christliche Initiative Romero e. V.) (2021): Praxisleitfaden für Bund, Länder und Kommunen: Sozial verantwortliche öffentliche Beschaffung von Lebensmitteln. Online: </a:t>
            </a:r>
            <a:r>
              <a:rPr lang="de-DE" sz="1200" dirty="0">
                <a:hlinkClick r:id="rId3"/>
              </a:rPr>
              <a:t>https://www.ci-romero.de/produkt/praxisleitfaden-lebensmittel/</a:t>
            </a:r>
            <a:r>
              <a:rPr lang="de-DE" sz="1200" dirty="0"/>
              <a:t>. </a:t>
            </a:r>
          </a:p>
          <a:p>
            <a:pPr marL="180000" indent="-457200">
              <a:lnSpc>
                <a:spcPct val="150000"/>
              </a:lnSpc>
              <a:buNone/>
            </a:pPr>
            <a:r>
              <a:rPr lang="de-DE" sz="1200" dirty="0"/>
              <a:t>Münsterland e.V. (Hrsg.) (o.J.): Öko-Modellregion Münsterland. Online: </a:t>
            </a:r>
            <a:r>
              <a:rPr lang="de-DE" sz="1200" dirty="0">
                <a:hlinkClick r:id="rId4"/>
              </a:rPr>
              <a:t>https://www.muensterland.com/muensterland-e.v/unsere-projekte/projekte-wirtschaft/oeko-modellregion-muensterland/</a:t>
            </a:r>
            <a:r>
              <a:rPr lang="de-DE" sz="1200" dirty="0"/>
              <a:t>.</a:t>
            </a:r>
          </a:p>
          <a:p>
            <a:pPr marL="180000" indent="-457200">
              <a:lnSpc>
                <a:spcPct val="150000"/>
              </a:lnSpc>
              <a:buNone/>
            </a:pPr>
            <a:r>
              <a:rPr lang="de-DE" sz="1200" dirty="0"/>
              <a:t>Netzwerk Münsterland Qualität e.V. (Hrsg.) (o.J.): Direkt sehen, was gut ist. Online: </a:t>
            </a:r>
            <a:r>
              <a:rPr lang="de-DE" sz="1200" dirty="0">
                <a:hlinkClick r:id="rId5"/>
              </a:rPr>
              <a:t>https://www.muensterland-qualitaet.de/das-siegel/aus-dem-muensterland/</a:t>
            </a:r>
            <a:r>
              <a:rPr lang="de-DE" sz="1200" dirty="0"/>
              <a:t>. </a:t>
            </a:r>
          </a:p>
          <a:p>
            <a:pPr marL="180000" indent="-457200">
              <a:lnSpc>
                <a:spcPct val="150000"/>
              </a:lnSpc>
              <a:buNone/>
            </a:pPr>
            <a:r>
              <a:rPr lang="de-DE" sz="1200" dirty="0"/>
              <a:t>Regionalwert AG Münsterland (Hrsg.) (o.J.): Startseite. Online: </a:t>
            </a:r>
            <a:r>
              <a:rPr lang="de-DE" sz="1200" dirty="0">
                <a:hlinkClick r:id="rId6"/>
              </a:rPr>
              <a:t>https://regionalwert-muensterland.de/</a:t>
            </a:r>
            <a:r>
              <a:rPr lang="de-DE" sz="1200" dirty="0"/>
              <a:t>. </a:t>
            </a:r>
          </a:p>
          <a:p>
            <a:pPr marL="180000" indent="-457200">
              <a:lnSpc>
                <a:spcPct val="150000"/>
              </a:lnSpc>
              <a:buNone/>
            </a:pPr>
            <a:r>
              <a:rPr lang="de-DE" sz="1200" dirty="0"/>
              <a:t>Von Koerber (2014): Fünf Dimension der nachhaltigen Ernährung und weiterentwickelte Grundsätze.</a:t>
            </a:r>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p:txBody>
      </p:sp>
      <p:sp>
        <p:nvSpPr>
          <p:cNvPr id="4" name="Textplatzhalter 3">
            <a:extLst>
              <a:ext uri="{FF2B5EF4-FFF2-40B4-BE49-F238E27FC236}">
                <a16:creationId xmlns:a16="http://schemas.microsoft.com/office/drawing/2014/main" id="{249E6F3B-7AC1-44BC-BA84-737260073B4C}"/>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966620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p:txBody>
          <a:bodyPr/>
          <a:lstStyle/>
          <a:p>
            <a:r>
              <a:rPr lang="de-DE" dirty="0"/>
              <a:t>ENDE 2.</a:t>
            </a:r>
          </a:p>
        </p:txBody>
      </p:sp>
      <p:sp>
        <p:nvSpPr>
          <p:cNvPr id="3" name="Untertitel 2">
            <a:extLst>
              <a:ext uri="{FF2B5EF4-FFF2-40B4-BE49-F238E27FC236}">
                <a16:creationId xmlns:a16="http://schemas.microsoft.com/office/drawing/2014/main" id="{2637D044-458D-1806-1F20-61D235E2D335}"/>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FEDE5F10-0333-C098-DFB3-2ACC3FA1D872}"/>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12845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663440"/>
        </p:xfrm>
        <a:graphic>
          <a:graphicData uri="http://schemas.openxmlformats.org/drawingml/2006/table">
            <a:tbl>
              <a:tblPr firstRow="1" bandRow="1">
                <a:tableStyleId>{00A15C55-8517-42AA-B614-E9B94910E393}</a:tableStyleId>
              </a:tblPr>
              <a:tblGrid>
                <a:gridCol w="800951">
                  <a:extLst>
                    <a:ext uri="{9D8B030D-6E8A-4147-A177-3AD203B41FA5}">
                      <a16:colId xmlns:a16="http://schemas.microsoft.com/office/drawing/2014/main" val="2202381272"/>
                    </a:ext>
                  </a:extLst>
                </a:gridCol>
                <a:gridCol w="1007366">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840">
                <a:tc>
                  <a:txBody>
                    <a:bodyPr/>
                    <a:lstStyle/>
                    <a:p>
                      <a:r>
                        <a:rPr lang="de-DE" sz="1200" dirty="0"/>
                        <a:t>Block</a:t>
                      </a:r>
                    </a:p>
                  </a:txBody>
                  <a:tcPr/>
                </a:tc>
                <a:tc>
                  <a:txBody>
                    <a:bodyPr/>
                    <a:lstStyle/>
                    <a:p>
                      <a:r>
                        <a:rPr lang="de-DE" sz="1200" dirty="0"/>
                        <a:t>Zeit</a:t>
                      </a:r>
                    </a:p>
                  </a:txBody>
                  <a:tcPr/>
                </a:tc>
                <a:tc>
                  <a:txBody>
                    <a:bodyPr/>
                    <a:lstStyle/>
                    <a:p>
                      <a:r>
                        <a:rPr lang="de-DE" sz="1200"/>
                        <a:t>Inhalt</a:t>
                      </a:r>
                      <a:endParaRPr lang="de-DE" sz="1200" dirty="0"/>
                    </a:p>
                  </a:txBody>
                  <a:tcPr/>
                </a:tc>
                <a:tc>
                  <a:txBody>
                    <a:bodyPr/>
                    <a:lstStyle/>
                    <a:p>
                      <a:pPr algn="ctr"/>
                      <a:r>
                        <a:rPr lang="de-DE" sz="1200"/>
                        <a:t>Methode</a:t>
                      </a:r>
                      <a:endParaRPr lang="de-DE" sz="1200" dirty="0"/>
                    </a:p>
                  </a:txBody>
                  <a:tcPr/>
                </a:tc>
                <a:tc>
                  <a:txBody>
                    <a:bodyPr/>
                    <a:lstStyle/>
                    <a:p>
                      <a:pPr algn="ctr"/>
                      <a:r>
                        <a:rPr lang="de-DE" sz="1200"/>
                        <a:t>Material</a:t>
                      </a:r>
                      <a:endParaRPr lang="de-DE" sz="1200" dirty="0"/>
                    </a:p>
                  </a:txBody>
                  <a:tcPr/>
                </a:tc>
                <a:extLst>
                  <a:ext uri="{0D108BD9-81ED-4DB2-BD59-A6C34878D82A}">
                    <a16:rowId xmlns:a16="http://schemas.microsoft.com/office/drawing/2014/main" val="356692969"/>
                  </a:ext>
                </a:extLst>
              </a:tr>
              <a:tr h="370840">
                <a:tc rowSpan="4">
                  <a:txBody>
                    <a:bodyPr/>
                    <a:lstStyle/>
                    <a:p>
                      <a:pPr algn="ctr"/>
                      <a:r>
                        <a:rPr lang="de-DE" sz="1200" dirty="0"/>
                        <a:t>1</a:t>
                      </a:r>
                    </a:p>
                  </a:txBody>
                  <a:tcPr anchor="ctr"/>
                </a:tc>
                <a:tc>
                  <a:txBody>
                    <a:bodyPr/>
                    <a:lstStyle/>
                    <a:p>
                      <a:pPr algn="ctr"/>
                      <a:r>
                        <a:rPr lang="de-DE" sz="1200" dirty="0"/>
                        <a:t>10</a:t>
                      </a:r>
                    </a:p>
                  </a:txBody>
                  <a:tcPr anchor="ctr"/>
                </a:tc>
                <a:tc>
                  <a:txBody>
                    <a:bodyPr/>
                    <a:lstStyle/>
                    <a:p>
                      <a:pPr algn="ctr"/>
                      <a:r>
                        <a:rPr lang="de-DE" sz="1200" dirty="0"/>
                        <a:t>Begrüßung, Agenda und &amp; Ziele</a:t>
                      </a:r>
                    </a:p>
                  </a:txBody>
                  <a:tcPr/>
                </a:tc>
                <a:tc>
                  <a:txBody>
                    <a:bodyPr/>
                    <a:lstStyle/>
                    <a:p>
                      <a:pPr algn="ctr"/>
                      <a:r>
                        <a:rPr lang="de-DE" sz="1200" dirty="0"/>
                        <a:t>Vortrag</a:t>
                      </a:r>
                    </a:p>
                  </a:txBody>
                  <a:tcPr/>
                </a:tc>
                <a:tc>
                  <a:txBody>
                    <a:bodyPr/>
                    <a:lstStyle/>
                    <a:p>
                      <a:pPr algn="l"/>
                      <a:r>
                        <a:rPr lang="de-DE" sz="1200" dirty="0"/>
                        <a:t>Präsentation, Laptop &amp; </a:t>
                      </a:r>
                      <a:r>
                        <a:rPr lang="de-DE" sz="1200" dirty="0" err="1"/>
                        <a:t>Beamer</a:t>
                      </a:r>
                      <a:r>
                        <a:rPr lang="de-DE" sz="1200" dirty="0"/>
                        <a:t> </a:t>
                      </a:r>
                      <a:r>
                        <a:rPr lang="de-DE" sz="1100" dirty="0"/>
                        <a:t>(gesamten Workshop)</a:t>
                      </a:r>
                      <a:endParaRPr lang="de-DE" sz="1200" dirty="0"/>
                    </a:p>
                  </a:txBody>
                  <a:tcPr/>
                </a:tc>
                <a:extLst>
                  <a:ext uri="{0D108BD9-81ED-4DB2-BD59-A6C34878D82A}">
                    <a16:rowId xmlns:a16="http://schemas.microsoft.com/office/drawing/2014/main" val="525869581"/>
                  </a:ext>
                </a:extLst>
              </a:tr>
              <a:tr h="367453">
                <a:tc vMerge="1">
                  <a:txBody>
                    <a:bodyPr/>
                    <a:lstStyle/>
                    <a:p>
                      <a:endParaRPr lang="de-DE" sz="1200" dirty="0"/>
                    </a:p>
                  </a:txBody>
                  <a:tcPr/>
                </a:tc>
                <a:tc>
                  <a:txBody>
                    <a:bodyPr/>
                    <a:lstStyle/>
                    <a:p>
                      <a:pPr algn="ctr"/>
                      <a:r>
                        <a:rPr lang="de-DE" sz="1200" dirty="0"/>
                        <a:t>20</a:t>
                      </a:r>
                    </a:p>
                  </a:txBody>
                  <a:tcPr anchor="ctr"/>
                </a:tc>
                <a:tc>
                  <a:txBody>
                    <a:bodyPr/>
                    <a:lstStyle/>
                    <a:p>
                      <a:pPr algn="ctr"/>
                      <a:r>
                        <a:rPr lang="de-DE" sz="1200" dirty="0"/>
                        <a:t>Überblick über die Ergebnisse</a:t>
                      </a:r>
                    </a:p>
                  </a:txBody>
                  <a:tcPr/>
                </a:tc>
                <a:tc>
                  <a:txBody>
                    <a:bodyPr/>
                    <a:lstStyle/>
                    <a:p>
                      <a:pPr algn="ctr"/>
                      <a:r>
                        <a:rPr lang="de-DE" sz="1200" dirty="0"/>
                        <a:t>Blitzlicht durch die Teilnehmenden</a:t>
                      </a:r>
                    </a:p>
                    <a:p>
                      <a:pPr algn="ctr"/>
                      <a:r>
                        <a:rPr lang="de-DE" sz="1200" dirty="0"/>
                        <a:t>Vortrag</a:t>
                      </a:r>
                    </a:p>
                  </a:txBody>
                  <a:tcPr/>
                </a:tc>
                <a:tc>
                  <a:txBody>
                    <a:bodyPr/>
                    <a:lstStyle/>
                    <a:p>
                      <a:pPr algn="l"/>
                      <a:r>
                        <a:rPr lang="de-DE" sz="1200" dirty="0"/>
                        <a:t>Präsentation</a:t>
                      </a:r>
                    </a:p>
                  </a:txBody>
                  <a:tcPr/>
                </a:tc>
                <a:extLst>
                  <a:ext uri="{0D108BD9-81ED-4DB2-BD59-A6C34878D82A}">
                    <a16:rowId xmlns:a16="http://schemas.microsoft.com/office/drawing/2014/main" val="791101704"/>
                  </a:ext>
                </a:extLst>
              </a:tr>
              <a:tr h="370840">
                <a:tc vMerge="1">
                  <a:txBody>
                    <a:bodyPr/>
                    <a:lstStyle/>
                    <a:p>
                      <a:endParaRPr lang="de-DE" sz="1200" dirty="0"/>
                    </a:p>
                  </a:txBody>
                  <a:tcPr/>
                </a:tc>
                <a:tc>
                  <a:txBody>
                    <a:bodyPr/>
                    <a:lstStyle/>
                    <a:p>
                      <a:pPr algn="ctr"/>
                      <a:r>
                        <a:rPr lang="de-DE" sz="1200" dirty="0"/>
                        <a:t>35</a:t>
                      </a:r>
                    </a:p>
                  </a:txBody>
                  <a:tcPr anchor="ctr"/>
                </a:tc>
                <a:tc>
                  <a:txBody>
                    <a:bodyPr/>
                    <a:lstStyle/>
                    <a:p>
                      <a:pPr algn="ctr"/>
                      <a:r>
                        <a:rPr lang="de-DE" sz="1200" dirty="0"/>
                        <a:t>Best </a:t>
                      </a:r>
                      <a:r>
                        <a:rPr lang="de-DE" sz="1200" dirty="0" err="1"/>
                        <a:t>Practise</a:t>
                      </a:r>
                      <a:r>
                        <a:rPr lang="de-DE" sz="1200" dirty="0"/>
                        <a:t> Beispiel</a:t>
                      </a:r>
                    </a:p>
                  </a:txBody>
                  <a:tcPr/>
                </a:tc>
                <a:tc>
                  <a:txBody>
                    <a:bodyPr/>
                    <a:lstStyle/>
                    <a:p>
                      <a:pPr algn="ctr"/>
                      <a:r>
                        <a:rPr lang="de-DE" sz="1200" dirty="0"/>
                        <a:t>Vortrag durch Praxisbeispiel</a:t>
                      </a:r>
                    </a:p>
                    <a:p>
                      <a:pPr algn="ctr"/>
                      <a:r>
                        <a:rPr lang="de-DE" sz="1200" dirty="0"/>
                        <a:t>Fragerunde</a:t>
                      </a:r>
                    </a:p>
                  </a:txBody>
                  <a:tcPr/>
                </a:tc>
                <a:tc>
                  <a:txBody>
                    <a:bodyPr/>
                    <a:lstStyle/>
                    <a:p>
                      <a:r>
                        <a:rPr lang="de-DE" sz="1200" dirty="0"/>
                        <a:t>Evtl. Präsentation</a:t>
                      </a:r>
                    </a:p>
                  </a:txBody>
                  <a:tcPr/>
                </a:tc>
                <a:extLst>
                  <a:ext uri="{0D108BD9-81ED-4DB2-BD59-A6C34878D82A}">
                    <a16:rowId xmlns:a16="http://schemas.microsoft.com/office/drawing/2014/main" val="2462647292"/>
                  </a:ext>
                </a:extLst>
              </a:tr>
              <a:tr h="370840">
                <a:tc vMerge="1">
                  <a:txBody>
                    <a:bodyPr/>
                    <a:lstStyle/>
                    <a:p>
                      <a:pPr algn="ctr"/>
                      <a:endParaRPr lang="de-DE" sz="1200" dirty="0"/>
                    </a:p>
                  </a:txBody>
                  <a:tcPr anchor="ctr"/>
                </a:tc>
                <a:tc>
                  <a:txBody>
                    <a:bodyPr/>
                    <a:lstStyle/>
                    <a:p>
                      <a:pPr algn="ctr"/>
                      <a:r>
                        <a:rPr lang="de-DE" sz="1200" dirty="0"/>
                        <a:t>25</a:t>
                      </a:r>
                    </a:p>
                  </a:txBody>
                  <a:tcPr anchor="ctr"/>
                </a:tc>
                <a:tc>
                  <a:txBody>
                    <a:bodyPr/>
                    <a:lstStyle/>
                    <a:p>
                      <a:pPr algn="ctr"/>
                      <a:r>
                        <a:rPr lang="de-DE" sz="1200" dirty="0"/>
                        <a:t>Suchstrategie für regionale Lieferanten</a:t>
                      </a:r>
                    </a:p>
                  </a:txBody>
                  <a:tcPr/>
                </a:tc>
                <a:tc>
                  <a:txBody>
                    <a:bodyPr/>
                    <a:lstStyle/>
                    <a:p>
                      <a:pPr algn="ctr"/>
                      <a:r>
                        <a:rPr lang="de-DE" sz="1200" dirty="0"/>
                        <a:t>Think, Pair, Share</a:t>
                      </a:r>
                    </a:p>
                  </a:txBody>
                  <a:tcPr/>
                </a:tc>
                <a:tc>
                  <a:txBody>
                    <a:bodyPr/>
                    <a:lstStyle/>
                    <a:p>
                      <a:r>
                        <a:rPr lang="de-DE" sz="1200" dirty="0" err="1"/>
                        <a:t>Flipchartblätter</a:t>
                      </a:r>
                      <a:endParaRPr lang="de-DE" sz="1200" dirty="0"/>
                    </a:p>
                    <a:p>
                      <a:r>
                        <a:rPr lang="de-DE" sz="1200" dirty="0"/>
                        <a:t>Stifte</a:t>
                      </a:r>
                    </a:p>
                    <a:p>
                      <a:r>
                        <a:rPr lang="de-DE" sz="1200" dirty="0"/>
                        <a:t>Stellwände, Stecknadeln</a:t>
                      </a:r>
                    </a:p>
                  </a:txBody>
                  <a:tcPr/>
                </a:tc>
                <a:extLst>
                  <a:ext uri="{0D108BD9-81ED-4DB2-BD59-A6C34878D82A}">
                    <a16:rowId xmlns:a16="http://schemas.microsoft.com/office/drawing/2014/main" val="2775728762"/>
                  </a:ext>
                </a:extLst>
              </a:tr>
              <a:tr h="370840">
                <a:tc gridSpan="5">
                  <a:txBody>
                    <a:bodyPr/>
                    <a:lstStyle/>
                    <a:p>
                      <a:pPr algn="ctr"/>
                      <a:r>
                        <a:rPr lang="de-DE" sz="1200" dirty="0"/>
                        <a:t>PAUSE (30min)</a:t>
                      </a:r>
                    </a:p>
                  </a:txBody>
                  <a:tcPr anchor="ctr"/>
                </a:tc>
                <a:tc hMerge="1">
                  <a:txBody>
                    <a:bodyPr/>
                    <a:lstStyle/>
                    <a:p>
                      <a:pPr algn="ctr"/>
                      <a:endParaRPr lang="de-DE" sz="12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6097315"/>
                  </a:ext>
                </a:extLst>
              </a:tr>
              <a:tr h="370840">
                <a:tc rowSpan="4">
                  <a:txBody>
                    <a:bodyPr/>
                    <a:lstStyle/>
                    <a:p>
                      <a:pPr algn="ctr"/>
                      <a:r>
                        <a:rPr lang="de-DE" sz="1200" dirty="0"/>
                        <a:t>2</a:t>
                      </a:r>
                    </a:p>
                  </a:txBody>
                  <a:tcPr anchor="ctr"/>
                </a:tc>
                <a:tc>
                  <a:txBody>
                    <a:bodyPr/>
                    <a:lstStyle/>
                    <a:p>
                      <a:pPr algn="ctr"/>
                      <a:r>
                        <a:rPr lang="de-DE" sz="1200" dirty="0"/>
                        <a:t>20</a:t>
                      </a:r>
                    </a:p>
                  </a:txBody>
                  <a:tcPr anchor="ctr"/>
                </a:tc>
                <a:tc>
                  <a:txBody>
                    <a:bodyPr/>
                    <a:lstStyle/>
                    <a:p>
                      <a:pPr algn="ctr"/>
                      <a:r>
                        <a:rPr lang="de-DE" sz="1200" dirty="0"/>
                        <a:t>Schrittweise Umstellung auf regional, </a:t>
                      </a:r>
                      <a:r>
                        <a:rPr lang="de-DE" sz="1200" dirty="0" err="1"/>
                        <a:t>bio</a:t>
                      </a:r>
                      <a:r>
                        <a:rPr lang="de-DE" sz="1200" dirty="0"/>
                        <a:t>, Artgerecht, fair</a:t>
                      </a:r>
                    </a:p>
                  </a:txBody>
                  <a:tcPr anchor="ctr"/>
                </a:tc>
                <a:tc>
                  <a:txBody>
                    <a:bodyPr/>
                    <a:lstStyle/>
                    <a:p>
                      <a:pPr algn="ctr"/>
                      <a:r>
                        <a:rPr lang="de-DE" sz="1200" dirty="0"/>
                        <a:t>Vortrag</a:t>
                      </a:r>
                    </a:p>
                  </a:txBody>
                  <a:tcPr/>
                </a:tc>
                <a:tc>
                  <a:txBody>
                    <a:bodyPr/>
                    <a:lstStyle/>
                    <a:p>
                      <a:r>
                        <a:rPr lang="de-DE" sz="1200" dirty="0"/>
                        <a:t>Präsentation</a:t>
                      </a:r>
                    </a:p>
                  </a:txBody>
                  <a:tcPr/>
                </a:tc>
                <a:extLst>
                  <a:ext uri="{0D108BD9-81ED-4DB2-BD59-A6C34878D82A}">
                    <a16:rowId xmlns:a16="http://schemas.microsoft.com/office/drawing/2014/main" val="3422921826"/>
                  </a:ext>
                </a:extLst>
              </a:tr>
              <a:tr h="370840">
                <a:tc vMerge="1">
                  <a:txBody>
                    <a:bodyPr/>
                    <a:lstStyle/>
                    <a:p>
                      <a:endParaRPr lang="de-DE" sz="1200" dirty="0"/>
                    </a:p>
                  </a:txBody>
                  <a:tcPr/>
                </a:tc>
                <a:tc>
                  <a:txBody>
                    <a:bodyPr/>
                    <a:lstStyle/>
                    <a:p>
                      <a:pPr algn="ctr"/>
                      <a:r>
                        <a:rPr lang="de-DE" sz="1200" dirty="0"/>
                        <a:t>45</a:t>
                      </a:r>
                    </a:p>
                  </a:txBody>
                  <a:tcPr anchor="ctr"/>
                </a:tc>
                <a:tc>
                  <a:txBody>
                    <a:bodyPr/>
                    <a:lstStyle/>
                    <a:p>
                      <a:pPr algn="ctr"/>
                      <a:r>
                        <a:rPr lang="de-DE" sz="1200" dirty="0"/>
                        <a:t>Anforderungsprofile für Lieferanten</a:t>
                      </a:r>
                    </a:p>
                  </a:txBody>
                  <a:tcPr anchor="ctr"/>
                </a:tc>
                <a:tc>
                  <a:txBody>
                    <a:bodyPr/>
                    <a:lstStyle/>
                    <a:p>
                      <a:pPr algn="ctr"/>
                      <a:r>
                        <a:rPr lang="de-DE" sz="1200" dirty="0"/>
                        <a:t>Gruppenarbeit</a:t>
                      </a:r>
                    </a:p>
                  </a:txBody>
                  <a:tcPr/>
                </a:tc>
                <a:tc>
                  <a:txBody>
                    <a:bodyPr/>
                    <a:lstStyle/>
                    <a:p>
                      <a:pPr algn="l"/>
                      <a:r>
                        <a:rPr lang="de-DE" sz="1200" dirty="0" err="1"/>
                        <a:t>Flipchartblätter</a:t>
                      </a:r>
                      <a:endParaRPr lang="de-DE" sz="1200" dirty="0"/>
                    </a:p>
                    <a:p>
                      <a:pPr algn="l"/>
                      <a:r>
                        <a:rPr lang="de-DE" sz="1200" dirty="0"/>
                        <a:t>Stifte</a:t>
                      </a:r>
                    </a:p>
                    <a:p>
                      <a:pPr algn="l"/>
                      <a:r>
                        <a:rPr lang="de-DE" sz="1200" dirty="0"/>
                        <a:t>Stellwände, Stecknadeln</a:t>
                      </a:r>
                    </a:p>
                  </a:txBody>
                  <a:tcPr/>
                </a:tc>
                <a:extLst>
                  <a:ext uri="{0D108BD9-81ED-4DB2-BD59-A6C34878D82A}">
                    <a16:rowId xmlns:a16="http://schemas.microsoft.com/office/drawing/2014/main" val="1966661705"/>
                  </a:ext>
                </a:extLst>
              </a:tr>
              <a:tr h="370840">
                <a:tc vMerge="1">
                  <a:txBody>
                    <a:bodyPr/>
                    <a:lstStyle/>
                    <a:p>
                      <a:endParaRPr lang="de-DE"/>
                    </a:p>
                  </a:txBody>
                  <a:tcPr/>
                </a:tc>
                <a:tc>
                  <a:txBody>
                    <a:bodyPr/>
                    <a:lstStyle/>
                    <a:p>
                      <a:pPr algn="ctr"/>
                      <a:r>
                        <a:rPr lang="de-DE" sz="1200" dirty="0"/>
                        <a:t>10</a:t>
                      </a:r>
                    </a:p>
                  </a:txBody>
                  <a:tcPr anchor="ctr"/>
                </a:tc>
                <a:tc>
                  <a:txBody>
                    <a:bodyPr/>
                    <a:lstStyle/>
                    <a:p>
                      <a:pPr algn="ctr"/>
                      <a:r>
                        <a:rPr lang="de-DE" sz="1200" dirty="0"/>
                        <a:t>Weiterführende Aufgabe</a:t>
                      </a:r>
                    </a:p>
                  </a:txBody>
                  <a:tcPr anchor="ctr"/>
                </a:tc>
                <a:tc>
                  <a:txBody>
                    <a:bodyPr/>
                    <a:lstStyle/>
                    <a:p>
                      <a:pPr algn="ctr"/>
                      <a:r>
                        <a:rPr lang="de-DE" sz="1200" dirty="0"/>
                        <a:t>Vortrag</a:t>
                      </a:r>
                    </a:p>
                  </a:txBody>
                  <a:tcPr/>
                </a:tc>
                <a:tc>
                  <a:txBody>
                    <a:bodyPr/>
                    <a:lstStyle/>
                    <a:p>
                      <a:pPr algn="l"/>
                      <a:r>
                        <a:rPr lang="de-DE" sz="1200" dirty="0"/>
                        <a:t>Präsentation</a:t>
                      </a:r>
                    </a:p>
                  </a:txBody>
                  <a:tcPr/>
                </a:tc>
                <a:extLst>
                  <a:ext uri="{0D108BD9-81ED-4DB2-BD59-A6C34878D82A}">
                    <a16:rowId xmlns:a16="http://schemas.microsoft.com/office/drawing/2014/main" val="1353180835"/>
                  </a:ext>
                </a:extLst>
              </a:tr>
              <a:tr h="370840">
                <a:tc vMerge="1">
                  <a:txBody>
                    <a:bodyPr/>
                    <a:lstStyle/>
                    <a:p>
                      <a:endParaRPr lang="de-DE" sz="1200" dirty="0"/>
                    </a:p>
                  </a:txBody>
                  <a:tcPr/>
                </a:tc>
                <a:tc>
                  <a:txBody>
                    <a:bodyPr/>
                    <a:lstStyle/>
                    <a:p>
                      <a:pPr algn="ctr"/>
                      <a:r>
                        <a:rPr lang="de-DE" sz="1200" dirty="0"/>
                        <a:t>15</a:t>
                      </a:r>
                    </a:p>
                  </a:txBody>
                  <a:tcPr anchor="ctr"/>
                </a:tc>
                <a:tc>
                  <a:txBody>
                    <a:bodyPr/>
                    <a:lstStyle/>
                    <a:p>
                      <a:pPr algn="ctr"/>
                      <a:r>
                        <a:rPr lang="de-DE" sz="1200" dirty="0"/>
                        <a:t>Abschluss</a:t>
                      </a:r>
                    </a:p>
                  </a:txBody>
                  <a:tcPr/>
                </a:tc>
                <a:tc>
                  <a:txBody>
                    <a:bodyPr/>
                    <a:lstStyle/>
                    <a:p>
                      <a:pPr algn="ctr"/>
                      <a:r>
                        <a:rPr lang="de-DE" sz="1200" dirty="0"/>
                        <a:t>Zielscheibe</a:t>
                      </a:r>
                    </a:p>
                  </a:txBody>
                  <a:tcPr/>
                </a:tc>
                <a:tc>
                  <a:txBody>
                    <a:bodyPr/>
                    <a:lstStyle/>
                    <a:p>
                      <a:r>
                        <a:rPr lang="de-DE" sz="1200" dirty="0"/>
                        <a:t>Flipchart mit Zielscheibe und Achsenkreuz, Klebepunkte/Stifte</a:t>
                      </a:r>
                    </a:p>
                  </a:txBody>
                  <a:tcPr/>
                </a:tc>
                <a:extLst>
                  <a:ext uri="{0D108BD9-81ED-4DB2-BD59-A6C34878D82A}">
                    <a16:rowId xmlns:a16="http://schemas.microsoft.com/office/drawing/2014/main" val="1677809749"/>
                  </a:ext>
                </a:extLst>
              </a:tr>
            </a:tbl>
          </a:graphicData>
        </a:graphic>
      </p:graphicFrame>
    </p:spTree>
    <p:extLst>
      <p:ext uri="{BB962C8B-B14F-4D97-AF65-F5344CB8AC3E}">
        <p14:creationId xmlns:p14="http://schemas.microsoft.com/office/powerpoint/2010/main" val="5579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9473" y="1039449"/>
            <a:ext cx="10713053" cy="2027560"/>
          </a:xfrm>
        </p:spPr>
        <p:txBody>
          <a:bodyPr wrap="square" anchor="t">
            <a:noAutofit/>
          </a:bodyPr>
          <a:lstStyle/>
          <a:p>
            <a:r>
              <a:rPr lang="de-DE" sz="3200" dirty="0"/>
              <a:t>Gerechte und nachhaltige Außer-Haus-Angebote gestalten</a:t>
            </a:r>
            <a:br>
              <a:rPr lang="de-DE" sz="3200" b="1" dirty="0"/>
            </a:br>
            <a:br>
              <a:rPr lang="de-DE" sz="800" dirty="0">
                <a:effectLst/>
                <a:latin typeface="Helvetica" pitchFamily="2" charset="0"/>
              </a:rPr>
            </a:br>
            <a:br>
              <a:rPr lang="de-DE" sz="800" dirty="0">
                <a:effectLst/>
                <a:latin typeface="Helvetica" pitchFamily="2" charset="0"/>
              </a:rPr>
            </a:br>
            <a:br>
              <a:rPr lang="de-DE" sz="3200" dirty="0"/>
            </a:br>
            <a:br>
              <a:rPr lang="de-DE" sz="3200" dirty="0"/>
            </a:br>
            <a:endParaRPr lang="de-DE" sz="3200" dirty="0"/>
          </a:p>
        </p:txBody>
      </p:sp>
      <p:sp>
        <p:nvSpPr>
          <p:cNvPr id="12" name="Text Placeholder 3">
            <a:extLst>
              <a:ext uri="{FF2B5EF4-FFF2-40B4-BE49-F238E27FC236}">
                <a16:creationId xmlns:a16="http://schemas.microsoft.com/office/drawing/2014/main" id="{17F1BAA3-4691-27F9-E70C-C100408BB4AB}"/>
              </a:ext>
            </a:extLst>
          </p:cNvPr>
          <p:cNvSpPr>
            <a:spLocks noGrp="1"/>
          </p:cNvSpPr>
          <p:nvPr>
            <p:ph type="body" sz="quarter" idx="10"/>
          </p:nvPr>
        </p:nvSpPr>
        <p:spPr>
          <a:xfrm>
            <a:off x="2747681" y="4076703"/>
            <a:ext cx="6696633" cy="314510"/>
          </a:xfrm>
        </p:spPr>
        <p:txBody>
          <a:bodyPr/>
          <a:lstStyle/>
          <a:p>
            <a:r>
              <a:rPr lang="de-DE" sz="1000" dirty="0"/>
              <a:t>Vorname Nachname</a:t>
            </a:r>
          </a:p>
          <a:p>
            <a:endParaRPr lang="en-US" dirty="0"/>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2"/>
          </p:nvPr>
        </p:nvSpPr>
        <p:spPr>
          <a:xfrm>
            <a:off x="2508938" y="2257572"/>
            <a:ext cx="7174121" cy="1296144"/>
          </a:xfrm>
        </p:spPr>
        <p:txBody>
          <a:bodyPr/>
          <a:lstStyle/>
          <a:p>
            <a:r>
              <a:rPr lang="de-DE" b="1" dirty="0">
                <a:latin typeface="Arial" panose="020B0604020202020204" pitchFamily="34" charset="0"/>
                <a:cs typeface="Arial" panose="020B0604020202020204" pitchFamily="34" charset="0"/>
              </a:rPr>
              <a:t>2. Beschaffung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EF06D4E-B9F5-4FAB-BF2A-B5A8F890D229}"/>
              </a:ext>
            </a:extLst>
          </p:cNvPr>
          <p:cNvPicPr>
            <a:picLocks noChangeAspect="1"/>
          </p:cNvPicPr>
          <p:nvPr/>
        </p:nvPicPr>
        <p:blipFill>
          <a:blip r:embed="rId2"/>
          <a:stretch>
            <a:fillRect/>
          </a:stretch>
        </p:blipFill>
        <p:spPr>
          <a:xfrm>
            <a:off x="0" y="0"/>
            <a:ext cx="11682549" cy="6562254"/>
          </a:xfrm>
          <a:prstGeom prst="rect">
            <a:avLst/>
          </a:prstGeom>
          <a:ln w="12700">
            <a:solidFill>
              <a:schemeClr val="accent4"/>
            </a:solidFill>
          </a:ln>
        </p:spPr>
      </p:pic>
      <p:sp>
        <p:nvSpPr>
          <p:cNvPr id="5" name="Rechteck 4">
            <a:hlinkClick r:id="rId3"/>
            <a:extLst>
              <a:ext uri="{FF2B5EF4-FFF2-40B4-BE49-F238E27FC236}">
                <a16:creationId xmlns:a16="http://schemas.microsoft.com/office/drawing/2014/main" id="{83CBF01E-1AB4-4739-A629-AACDA18841FA}"/>
              </a:ext>
            </a:extLst>
          </p:cNvPr>
          <p:cNvSpPr/>
          <p:nvPr/>
        </p:nvSpPr>
        <p:spPr>
          <a:xfrm>
            <a:off x="3233057" y="6028509"/>
            <a:ext cx="457200" cy="235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Rechteck 5">
            <a:extLst>
              <a:ext uri="{FF2B5EF4-FFF2-40B4-BE49-F238E27FC236}">
                <a16:creationId xmlns:a16="http://schemas.microsoft.com/office/drawing/2014/main" id="{C9A32E9A-A1AA-4F7A-842C-7F9309B80AD6}"/>
              </a:ext>
            </a:extLst>
          </p:cNvPr>
          <p:cNvSpPr/>
          <p:nvPr/>
        </p:nvSpPr>
        <p:spPr>
          <a:xfrm>
            <a:off x="-50140" y="6596390"/>
            <a:ext cx="2618024" cy="261610"/>
          </a:xfrm>
          <a:prstGeom prst="rect">
            <a:avLst/>
          </a:prstGeom>
        </p:spPr>
        <p:txBody>
          <a:bodyPr wrap="none">
            <a:spAutoFit/>
          </a:bodyPr>
          <a:lstStyle/>
          <a:p>
            <a:r>
              <a:rPr lang="de-DE" sz="1100" dirty="0">
                <a:solidFill>
                  <a:srgbClr val="FF0000"/>
                </a:solidFill>
                <a:ea typeface="Calibri" panose="020F0502020204030204" pitchFamily="34" charset="0"/>
                <a:cs typeface="Times New Roman" panose="02020603050405020304" pitchFamily="18" charset="0"/>
              </a:rPr>
              <a:t>Screenshot ist nicht unter freier Lizenz.</a:t>
            </a:r>
            <a:endParaRPr lang="de-DE" sz="1100" dirty="0">
              <a:solidFill>
                <a:srgbClr val="FF0000"/>
              </a:solidFill>
            </a:endParaRPr>
          </a:p>
        </p:txBody>
      </p:sp>
    </p:spTree>
    <p:extLst>
      <p:ext uri="{BB962C8B-B14F-4D97-AF65-F5344CB8AC3E}">
        <p14:creationId xmlns:p14="http://schemas.microsoft.com/office/powerpoint/2010/main" val="25680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FD741-C330-C91F-1A7C-F211365EBBB6}"/>
              </a:ext>
            </a:extLst>
          </p:cNvPr>
          <p:cNvSpPr>
            <a:spLocks noGrp="1"/>
          </p:cNvSpPr>
          <p:nvPr>
            <p:ph type="ctrTitle"/>
          </p:nvPr>
        </p:nvSpPr>
        <p:spPr/>
        <p:txBody>
          <a:bodyPr/>
          <a:lstStyle/>
          <a:p>
            <a:r>
              <a:rPr lang="de-DE"/>
              <a:t>Agenda</a:t>
            </a:r>
          </a:p>
        </p:txBody>
      </p:sp>
      <p:sp>
        <p:nvSpPr>
          <p:cNvPr id="6" name="Textfeld 5">
            <a:extLst>
              <a:ext uri="{FF2B5EF4-FFF2-40B4-BE49-F238E27FC236}">
                <a16:creationId xmlns:a16="http://schemas.microsoft.com/office/drawing/2014/main" id="{2FCED2B6-494E-E216-D0BD-7E802FF149B7}"/>
              </a:ext>
            </a:extLst>
          </p:cNvPr>
          <p:cNvSpPr txBox="1"/>
          <p:nvPr/>
        </p:nvSpPr>
        <p:spPr>
          <a:xfrm>
            <a:off x="805912" y="2221521"/>
            <a:ext cx="6350262" cy="4353564"/>
          </a:xfrm>
          <a:prstGeom prst="rect">
            <a:avLst/>
          </a:prstGeom>
          <a:noFill/>
        </p:spPr>
        <p:txBody>
          <a:bodyPr wrap="square" rtlCol="0">
            <a:spAutoFit/>
          </a:bodyPr>
          <a:lstStyle/>
          <a:p>
            <a:pPr marL="342900" indent="-342900">
              <a:lnSpc>
                <a:spcPct val="120000"/>
              </a:lnSpc>
              <a:buFont typeface="Wingdings" pitchFamily="2" charset="2"/>
              <a:buChar char="§"/>
            </a:pPr>
            <a:r>
              <a:rPr lang="de-DE" sz="2000" dirty="0">
                <a:effectLst/>
                <a:latin typeface="Helvetica" pitchFamily="2" charset="0"/>
              </a:rPr>
              <a:t>Begrüßung</a:t>
            </a:r>
            <a:endParaRPr lang="de-DE" sz="2400" dirty="0">
              <a:effectLst/>
              <a:latin typeface="Helvetica" pitchFamily="2" charset="0"/>
            </a:endParaRPr>
          </a:p>
          <a:p>
            <a:pPr marL="342900" indent="-342900">
              <a:lnSpc>
                <a:spcPct val="120000"/>
              </a:lnSpc>
              <a:buFont typeface="Wingdings" pitchFamily="2" charset="2"/>
              <a:buChar char="§"/>
            </a:pPr>
            <a:r>
              <a:rPr lang="de-DE" sz="2000" dirty="0">
                <a:effectLst/>
                <a:latin typeface="Helvetica" pitchFamily="2" charset="0"/>
              </a:rPr>
              <a:t>Ziele</a:t>
            </a:r>
          </a:p>
          <a:p>
            <a:pPr marL="342900" indent="-342900">
              <a:lnSpc>
                <a:spcPct val="120000"/>
              </a:lnSpc>
              <a:buFont typeface="Wingdings" pitchFamily="2" charset="2"/>
              <a:buChar char="§"/>
            </a:pPr>
            <a:r>
              <a:rPr lang="de-DE" sz="2000" dirty="0">
                <a:latin typeface="Helvetica" pitchFamily="2" charset="0"/>
              </a:rPr>
              <a:t>Rückblick auf WS 1.</a:t>
            </a:r>
          </a:p>
          <a:p>
            <a:pPr marL="342900" indent="-342900">
              <a:lnSpc>
                <a:spcPct val="120000"/>
              </a:lnSpc>
              <a:buFont typeface="Wingdings" pitchFamily="2" charset="2"/>
              <a:buChar char="§"/>
            </a:pPr>
            <a:r>
              <a:rPr lang="de-DE" sz="2000" dirty="0">
                <a:effectLst/>
                <a:latin typeface="Helvetica" pitchFamily="2" charset="0"/>
              </a:rPr>
              <a:t>Lieferantenumstellung: Best </a:t>
            </a:r>
            <a:r>
              <a:rPr lang="de-DE" sz="2000" dirty="0" err="1">
                <a:effectLst/>
                <a:latin typeface="Helvetica" pitchFamily="2" charset="0"/>
              </a:rPr>
              <a:t>Practise</a:t>
            </a:r>
            <a:endParaRPr lang="de-DE" sz="2000" dirty="0">
              <a:effectLst/>
              <a:latin typeface="Helvetica" pitchFamily="2" charset="0"/>
            </a:endParaRPr>
          </a:p>
          <a:p>
            <a:pPr marL="342900" indent="-342900">
              <a:lnSpc>
                <a:spcPct val="120000"/>
              </a:lnSpc>
              <a:buFont typeface="Wingdings" pitchFamily="2" charset="2"/>
              <a:buChar char="§"/>
            </a:pPr>
            <a:r>
              <a:rPr lang="de-DE" sz="2000" dirty="0">
                <a:latin typeface="Helvetica" pitchFamily="2" charset="0"/>
              </a:rPr>
              <a:t>Regionale Lieferanten</a:t>
            </a:r>
          </a:p>
          <a:p>
            <a:pPr marL="342900" indent="-342900">
              <a:lnSpc>
                <a:spcPct val="120000"/>
              </a:lnSpc>
              <a:buFont typeface="Wingdings" pitchFamily="2" charset="2"/>
              <a:buChar char="§"/>
            </a:pPr>
            <a:r>
              <a:rPr lang="de-DE" sz="2000" dirty="0">
                <a:effectLst/>
                <a:latin typeface="Helvetica" pitchFamily="2" charset="0"/>
              </a:rPr>
              <a:t>Schritte zur Lieferantenumstellung</a:t>
            </a:r>
          </a:p>
          <a:p>
            <a:pPr marL="342900" indent="-342900">
              <a:lnSpc>
                <a:spcPct val="120000"/>
              </a:lnSpc>
              <a:buFont typeface="Wingdings" pitchFamily="2" charset="2"/>
              <a:buChar char="§"/>
            </a:pPr>
            <a:r>
              <a:rPr lang="de-DE" sz="2000" dirty="0">
                <a:latin typeface="Helvetica" pitchFamily="2" charset="0"/>
              </a:rPr>
              <a:t>Anforderungsprofil</a:t>
            </a:r>
            <a:endParaRPr lang="de-DE" sz="2000" dirty="0">
              <a:effectLst/>
              <a:latin typeface="Helvetica" pitchFamily="2" charset="0"/>
            </a:endParaRPr>
          </a:p>
          <a:p>
            <a:pPr marL="342900" indent="-342900">
              <a:lnSpc>
                <a:spcPct val="120000"/>
              </a:lnSpc>
              <a:buFont typeface="Wingdings" pitchFamily="2" charset="2"/>
              <a:buChar char="§"/>
            </a:pPr>
            <a:r>
              <a:rPr lang="de-DE" sz="2000" dirty="0">
                <a:effectLst/>
                <a:latin typeface="Helvetica" pitchFamily="2" charset="0"/>
              </a:rPr>
              <a:t>Weiterführende Aufgabe</a:t>
            </a:r>
          </a:p>
          <a:p>
            <a:pPr marL="342900" indent="-342900">
              <a:lnSpc>
                <a:spcPct val="120000"/>
              </a:lnSpc>
              <a:buFont typeface="Wingdings" pitchFamily="2" charset="2"/>
              <a:buChar char="§"/>
            </a:pPr>
            <a:r>
              <a:rPr lang="de-DE" sz="2000" dirty="0">
                <a:effectLst/>
                <a:latin typeface="Helvetica" pitchFamily="2" charset="0"/>
              </a:rPr>
              <a:t>Abschlussrunde</a:t>
            </a:r>
          </a:p>
          <a:p>
            <a:pPr>
              <a:lnSpc>
                <a:spcPct val="120000"/>
              </a:lnSpc>
            </a:pPr>
            <a:endParaRPr lang="de-DE" sz="2000" dirty="0"/>
          </a:p>
          <a:p>
            <a:pPr>
              <a:lnSpc>
                <a:spcPct val="200000"/>
              </a:lnSpc>
            </a:pPr>
            <a:endParaRPr lang="de-DE" sz="1900" dirty="0"/>
          </a:p>
        </p:txBody>
      </p:sp>
    </p:spTree>
    <p:extLst>
      <p:ext uri="{BB962C8B-B14F-4D97-AF65-F5344CB8AC3E}">
        <p14:creationId xmlns:p14="http://schemas.microsoft.com/office/powerpoint/2010/main" val="134350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AE423-0993-20B2-439B-9A060C9E306C}"/>
              </a:ext>
            </a:extLst>
          </p:cNvPr>
          <p:cNvSpPr>
            <a:spLocks noGrp="1"/>
          </p:cNvSpPr>
          <p:nvPr>
            <p:ph type="title"/>
          </p:nvPr>
        </p:nvSpPr>
        <p:spPr/>
        <p:txBody>
          <a:bodyPr/>
          <a:lstStyle/>
          <a:p>
            <a:r>
              <a:rPr lang="de-DE" dirty="0"/>
              <a:t>Ziele: Workshop 2.</a:t>
            </a:r>
          </a:p>
        </p:txBody>
      </p:sp>
      <p:sp>
        <p:nvSpPr>
          <p:cNvPr id="3" name="Inhaltsplatzhalter 2">
            <a:extLst>
              <a:ext uri="{FF2B5EF4-FFF2-40B4-BE49-F238E27FC236}">
                <a16:creationId xmlns:a16="http://schemas.microsoft.com/office/drawing/2014/main" id="{450BBADE-3BD6-1046-D82B-00284A4EC2F6}"/>
              </a:ext>
            </a:extLst>
          </p:cNvPr>
          <p:cNvSpPr>
            <a:spLocks noGrp="1"/>
          </p:cNvSpPr>
          <p:nvPr>
            <p:ph idx="1"/>
          </p:nvPr>
        </p:nvSpPr>
        <p:spPr/>
        <p:txBody>
          <a:bodyPr/>
          <a:lstStyle/>
          <a:p>
            <a:pPr marL="0" indent="0">
              <a:lnSpc>
                <a:spcPct val="150000"/>
              </a:lnSpc>
              <a:buClr>
                <a:schemeClr val="accent4"/>
              </a:buClr>
              <a:buNone/>
            </a:pPr>
            <a:r>
              <a:rPr lang="de-DE"/>
              <a:t>Sie können …</a:t>
            </a:r>
          </a:p>
          <a:p>
            <a:pPr>
              <a:lnSpc>
                <a:spcPct val="150000"/>
              </a:lnSpc>
              <a:buClr>
                <a:schemeClr val="accent4"/>
              </a:buClr>
              <a:buFont typeface="Arial" panose="020B0604020202020204" pitchFamily="34" charset="0"/>
              <a:buChar char="•"/>
            </a:pPr>
            <a:r>
              <a:rPr lang="de-DE"/>
              <a:t>erläutern, welche Produktgruppen sich für erste Umstellungsschritte eignen</a:t>
            </a:r>
          </a:p>
          <a:p>
            <a:pPr>
              <a:lnSpc>
                <a:spcPct val="150000"/>
              </a:lnSpc>
              <a:buClr>
                <a:schemeClr val="accent4"/>
              </a:buClr>
              <a:buFont typeface="Arial" panose="020B0604020202020204" pitchFamily="34" charset="0"/>
              <a:buChar char="•"/>
            </a:pPr>
            <a:r>
              <a:rPr lang="de-DE"/>
              <a:t>erläutern, wie sie regionale Erzeuger finden</a:t>
            </a:r>
          </a:p>
          <a:p>
            <a:pPr>
              <a:lnSpc>
                <a:spcPct val="150000"/>
              </a:lnSpc>
              <a:buClr>
                <a:schemeClr val="accent4"/>
              </a:buClr>
              <a:buFont typeface="Arial" panose="020B0604020202020204" pitchFamily="34" charset="0"/>
              <a:buChar char="•"/>
            </a:pPr>
            <a:r>
              <a:rPr lang="de-DE"/>
              <a:t>ihre Anforderungen an regionale Lieferanten formulieren</a:t>
            </a:r>
          </a:p>
          <a:p>
            <a:endParaRPr lang="de-DE"/>
          </a:p>
        </p:txBody>
      </p:sp>
      <p:sp>
        <p:nvSpPr>
          <p:cNvPr id="4" name="Textplatzhalter 3">
            <a:extLst>
              <a:ext uri="{FF2B5EF4-FFF2-40B4-BE49-F238E27FC236}">
                <a16:creationId xmlns:a16="http://schemas.microsoft.com/office/drawing/2014/main" id="{33BE2142-D8F6-B4CD-3A1B-4E3726FB09D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72406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Überblick über die Ergebnisse</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sz="2000" dirty="0">
                <a:latin typeface="Arial" panose="020B0604020202020204" pitchFamily="34" charset="0"/>
                <a:cs typeface="Arial" panose="020B0604020202020204" pitchFamily="34" charset="0"/>
              </a:rPr>
              <a:t>In einem kurzen Vortrag </a:t>
            </a:r>
            <a:r>
              <a:rPr lang="de-DE" dirty="0"/>
              <a:t>wiederholt der/die Dozent*in die Akzente des letzten Workshops. Anschließend sollen die Teilnehmenden erzählen, wie Sie den letzten Workshop empfunden haben und was in der Zwischenzeit passiert ist.</a:t>
            </a:r>
          </a:p>
          <a:p>
            <a:pPr marL="0" indent="0">
              <a:buNone/>
            </a:pPr>
            <a:r>
              <a:rPr lang="de-DE" dirty="0"/>
              <a:t>Danach stellt der/die Dozent*in die Ergebnisse der ersten Aufgabe im Überblick vor.</a:t>
            </a:r>
            <a:endParaRPr lang="de-DE" sz="2000" dirty="0">
              <a:latin typeface="Arial" panose="020B0604020202020204" pitchFamily="34" charset="0"/>
              <a:cs typeface="Arial" panose="020B0604020202020204" pitchFamily="34" charset="0"/>
            </a:endParaRPr>
          </a:p>
          <a:p>
            <a:pPr marL="0" indent="0">
              <a:buNone/>
            </a:pPr>
            <a:r>
              <a:rPr lang="de-DE" sz="2000" dirty="0">
                <a:latin typeface="Arial" panose="020B0604020202020204" pitchFamily="34" charset="0"/>
                <a:cs typeface="Arial" panose="020B0604020202020204" pitchFamily="34" charset="0"/>
              </a:rPr>
              <a:t>Im Anschluss können die Teilnehmenden dazu in den Austausch gelangen und Fragen stellen. </a:t>
            </a:r>
          </a:p>
          <a:p>
            <a:pPr marL="0" indent="0">
              <a:buNone/>
            </a:pPr>
            <a:endParaRPr lang="de-DE" dirty="0"/>
          </a:p>
          <a:p>
            <a:pPr marL="0" indent="0">
              <a:buNone/>
            </a:pPr>
            <a:r>
              <a:rPr lang="de-DE" b="1" dirty="0"/>
              <a:t>Material:</a:t>
            </a:r>
            <a:r>
              <a:rPr lang="de-DE" dirty="0"/>
              <a:t> Präsentation</a:t>
            </a:r>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3326569928"/>
      </p:ext>
    </p:extLst>
  </p:cSld>
  <p:clrMapOvr>
    <a:masterClrMapping/>
  </p:clrMapOvr>
</p:sld>
</file>

<file path=ppt/theme/theme1.xml><?xml version="1.0" encoding="utf-8"?>
<a:theme xmlns:a="http://schemas.openxmlformats.org/drawingml/2006/main" name="FHM_PowerPoint_16x9">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lnSpc>
            <a:spcPct val="110000"/>
          </a:lnSpc>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defRPr sz="1900" dirty="0" err="1" smtClean="0"/>
        </a:defPPr>
      </a:lstStyle>
    </a:txDef>
  </a:objectDefaults>
  <a:extraClrSchemeLst/>
  <a:extLst>
    <a:ext uri="{05A4C25C-085E-4340-85A3-A5531E510DB2}">
      <thm15:themeFamily xmlns:thm15="http://schemas.microsoft.com/office/thememl/2012/main" name="FHM_PowerPoint_16x9.potx" id="{C1CD61E7-E341-47C1-B7CD-29525E46C3DA}" vid="{8EB3C44D-C074-489A-B0AA-195B1B9DD2C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83b728-207d-4b0a-99c3-dd8f16099055" xsi:nil="true"/>
    <lcf76f155ced4ddcb4097134ff3c332f xmlns="784f1ef9-61db-4f19-bef7-60bb4b8fb798">
      <Terms xmlns="http://schemas.microsoft.com/office/infopath/2007/PartnerControls"/>
    </lcf76f155ced4ddcb4097134ff3c332f>
    <SharedWithUsers xmlns="5583b728-207d-4b0a-99c3-dd8f16099055">
      <UserInfo>
        <DisplayName>Petra Teitscheid</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C2FDCD5CCA4947B16BED9F22718C4F" ma:contentTypeVersion="17" ma:contentTypeDescription="Create a new document." ma:contentTypeScope="" ma:versionID="00a1f8a7207e139ff584eb8da0804c88">
  <xsd:schema xmlns:xsd="http://www.w3.org/2001/XMLSchema" xmlns:xs="http://www.w3.org/2001/XMLSchema" xmlns:p="http://schemas.microsoft.com/office/2006/metadata/properties" xmlns:ns2="784f1ef9-61db-4f19-bef7-60bb4b8fb798" xmlns:ns3="5583b728-207d-4b0a-99c3-dd8f16099055" targetNamespace="http://schemas.microsoft.com/office/2006/metadata/properties" ma:root="true" ma:fieldsID="7eede44eace767910ce0504a6802bd0c" ns2:_="" ns3:_="">
    <xsd:import namespace="784f1ef9-61db-4f19-bef7-60bb4b8fb798"/>
    <xsd:import namespace="5583b728-207d-4b0a-99c3-dd8f160990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f1ef9-61db-4f19-bef7-60bb4b8fb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3b728-207d-4b0a-99c3-dd8f1609905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9cc3d8c-459c-41a2-8142-f933a2f93c81}" ma:internalName="TaxCatchAll" ma:showField="CatchAllData" ma:web="5583b728-207d-4b0a-99c3-dd8f160990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000DF0-5B19-4087-B9DD-1351C47DD195}">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5583b728-207d-4b0a-99c3-dd8f16099055"/>
    <ds:schemaRef ds:uri="784f1ef9-61db-4f19-bef7-60bb4b8fb798"/>
    <ds:schemaRef ds:uri="http://www.w3.org/XML/1998/namespace"/>
  </ds:schemaRefs>
</ds:datastoreItem>
</file>

<file path=customXml/itemProps2.xml><?xml version="1.0" encoding="utf-8"?>
<ds:datastoreItem xmlns:ds="http://schemas.openxmlformats.org/officeDocument/2006/customXml" ds:itemID="{7B6705F5-52A3-4B93-B130-9351BA06C13E}">
  <ds:schemaRefs>
    <ds:schemaRef ds:uri="http://schemas.microsoft.com/sharepoint/v3/contenttype/forms"/>
  </ds:schemaRefs>
</ds:datastoreItem>
</file>

<file path=customXml/itemProps3.xml><?xml version="1.0" encoding="utf-8"?>
<ds:datastoreItem xmlns:ds="http://schemas.openxmlformats.org/officeDocument/2006/customXml" ds:itemID="{ED71FBAD-2CA8-4DBE-B5BD-25274250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f1ef9-61db-4f19-bef7-60bb4b8fb798"/>
    <ds:schemaRef ds:uri="5583b728-207d-4b0a-99c3-dd8f16099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2207</Words>
  <Application>Microsoft Office PowerPoint</Application>
  <PresentationFormat>Breitbild</PresentationFormat>
  <Paragraphs>325</Paragraphs>
  <Slides>33</Slides>
  <Notes>16</Notes>
  <HiddenSlides>8</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Arial</vt:lpstr>
      <vt:lpstr>Calibri</vt:lpstr>
      <vt:lpstr>Helvetica</vt:lpstr>
      <vt:lpstr>Tahoma</vt:lpstr>
      <vt:lpstr>Times New Roman</vt:lpstr>
      <vt:lpstr>Wingdings</vt:lpstr>
      <vt:lpstr>FHM_PowerPoint_16x9</vt:lpstr>
      <vt:lpstr>PowerPoint-Präsentation</vt:lpstr>
      <vt:lpstr>PowerPoint-Präsentation</vt:lpstr>
      <vt:lpstr>Gesamt-Übersicht</vt:lpstr>
      <vt:lpstr>Übersicht</vt:lpstr>
      <vt:lpstr>Gerechte und nachhaltige Außer-Haus-Angebote gestalten     </vt:lpstr>
      <vt:lpstr>PowerPoint-Präsentation</vt:lpstr>
      <vt:lpstr>Agenda</vt:lpstr>
      <vt:lpstr>Ziele: Workshop 2.</vt:lpstr>
      <vt:lpstr>Erklärung: Überblick über die Ergebnisse </vt:lpstr>
      <vt:lpstr>Rückblick Workshop 1</vt:lpstr>
      <vt:lpstr>Ergebnisübersicht Workshop 1.</vt:lpstr>
      <vt:lpstr>Erklärung: Best Practise</vt:lpstr>
      <vt:lpstr>Best Practise Beispiel</vt:lpstr>
      <vt:lpstr>Erklärung: Think, Pair &amp; Share </vt:lpstr>
      <vt:lpstr>Arbeitsauftrag</vt:lpstr>
      <vt:lpstr>PAUSE</vt:lpstr>
      <vt:lpstr>Erklärung: Schrittweise Umstellung der Beschaffung</vt:lpstr>
      <vt:lpstr>Beschaffung und Nachhaltigkeit</vt:lpstr>
      <vt:lpstr>Schrittweise Umstellung auf regional, bio, artgerecht, fair</vt:lpstr>
      <vt:lpstr>Umstellung</vt:lpstr>
      <vt:lpstr>Umstellung</vt:lpstr>
      <vt:lpstr>Umstellung</vt:lpstr>
      <vt:lpstr>Umstellung</vt:lpstr>
      <vt:lpstr>Umstellung</vt:lpstr>
      <vt:lpstr>Erklärung: Anforderungsprofile für Lieferanten </vt:lpstr>
      <vt:lpstr>Anforderungsprofile Lieferanten</vt:lpstr>
      <vt:lpstr>Anforderungsprofil - Lieferanten</vt:lpstr>
      <vt:lpstr>Weiterführende Aufgabe</vt:lpstr>
      <vt:lpstr>weiterführende Aufgabe</vt:lpstr>
      <vt:lpstr>Erklärung: Zielscheibe </vt:lpstr>
      <vt:lpstr>Abschluss</vt:lpstr>
      <vt:lpstr>Literatur</vt:lpstr>
      <vt:lpstr>ENDE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Küchensysteme</dc:title>
  <dc:creator>Silke Friedrich</dc:creator>
  <cp:lastModifiedBy>Monique Richert</cp:lastModifiedBy>
  <cp:revision>106</cp:revision>
  <cp:lastPrinted>2022-09-26T09:31:14Z</cp:lastPrinted>
  <dcterms:created xsi:type="dcterms:W3CDTF">2018-11-09T22:28:34Z</dcterms:created>
  <dcterms:modified xsi:type="dcterms:W3CDTF">2024-09-12T10:35:46Z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0x010100BFC2FDCD5CCA4947B16BED9F22718C4F</vt:lpwstr>
  </property>
  <property fmtid="{D5CDD505-2E9C-101B-9397-08002B2CF9AE}" pid="3" name="MediaServiceImageTags">
    <vt:lpwstr/>
  </property>
</Properties>
</file>