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49B_2B515500.xml" ContentType="application/vnd.ms-powerpoint.comments+xml"/>
  <Override PartName="/ppt/comments/modernComment_503_25849FE4.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1"/>
  </p:notesMasterIdLst>
  <p:sldIdLst>
    <p:sldId id="1639" r:id="rId5"/>
    <p:sldId id="1640" r:id="rId6"/>
    <p:sldId id="1572" r:id="rId7"/>
    <p:sldId id="1434" r:id="rId8"/>
    <p:sldId id="290" r:id="rId9"/>
    <p:sldId id="1634" r:id="rId10"/>
    <p:sldId id="1171" r:id="rId11"/>
    <p:sldId id="1349" r:id="rId12"/>
    <p:sldId id="1059" r:id="rId13"/>
    <p:sldId id="1437" r:id="rId14"/>
    <p:sldId id="1191" r:id="rId15"/>
    <p:sldId id="1532" r:id="rId16"/>
    <p:sldId id="1060" r:id="rId17"/>
    <p:sldId id="1061" r:id="rId18"/>
    <p:sldId id="1539" r:id="rId19"/>
    <p:sldId id="1062" r:id="rId20"/>
    <p:sldId id="1204" r:id="rId21"/>
    <p:sldId id="1179" r:id="rId22"/>
    <p:sldId id="1533" r:id="rId23"/>
    <p:sldId id="1237" r:id="rId24"/>
    <p:sldId id="1147" r:id="rId25"/>
    <p:sldId id="1181" r:id="rId26"/>
    <p:sldId id="1238" r:id="rId27"/>
    <p:sldId id="1641" r:id="rId28"/>
    <p:sldId id="1540" r:id="rId29"/>
    <p:sldId id="1232" r:id="rId30"/>
    <p:sldId id="1180" r:id="rId31"/>
    <p:sldId id="1123" r:id="rId32"/>
    <p:sldId id="1231" r:id="rId33"/>
    <p:sldId id="1236" r:id="rId34"/>
    <p:sldId id="1206" r:id="rId35"/>
    <p:sldId id="1103" r:id="rId36"/>
    <p:sldId id="1230" r:id="rId37"/>
    <p:sldId id="1239" r:id="rId38"/>
    <p:sldId id="1370" r:id="rId39"/>
    <p:sldId id="1541" r:id="rId40"/>
    <p:sldId id="1229" r:id="rId41"/>
    <p:sldId id="1234" r:id="rId42"/>
    <p:sldId id="1240" r:id="rId43"/>
    <p:sldId id="1138" r:id="rId44"/>
    <p:sldId id="1124" r:id="rId45"/>
    <p:sldId id="1251" r:id="rId46"/>
    <p:sldId id="1546" r:id="rId47"/>
    <p:sldId id="1547" r:id="rId48"/>
    <p:sldId id="1548" r:id="rId49"/>
    <p:sldId id="1549" r:id="rId50"/>
    <p:sldId id="1550" r:id="rId51"/>
    <p:sldId id="1538" r:id="rId52"/>
    <p:sldId id="1242" r:id="rId53"/>
    <p:sldId id="1580" r:id="rId54"/>
    <p:sldId id="1579" r:id="rId55"/>
    <p:sldId id="1212" r:id="rId56"/>
    <p:sldId id="1210" r:id="rId57"/>
    <p:sldId id="1214" r:id="rId58"/>
    <p:sldId id="1542" r:id="rId59"/>
    <p:sldId id="1096" r:id="rId60"/>
    <p:sldId id="1574" r:id="rId61"/>
    <p:sldId id="1097" r:id="rId62"/>
    <p:sldId id="1107" r:id="rId63"/>
    <p:sldId id="1543" r:id="rId64"/>
    <p:sldId id="1243" r:id="rId65"/>
    <p:sldId id="1098" r:id="rId66"/>
    <p:sldId id="1099" r:id="rId67"/>
    <p:sldId id="1144" r:id="rId68"/>
    <p:sldId id="1575" r:id="rId69"/>
    <p:sldId id="1184" r:id="rId70"/>
    <p:sldId id="1145" r:id="rId71"/>
    <p:sldId id="1069" r:id="rId72"/>
    <p:sldId id="1576" r:id="rId73"/>
    <p:sldId id="1100" r:id="rId74"/>
    <p:sldId id="1577" r:id="rId75"/>
    <p:sldId id="1244" r:id="rId76"/>
    <p:sldId id="1440" r:id="rId77"/>
    <p:sldId id="1283" r:id="rId78"/>
    <p:sldId id="1219" r:id="rId79"/>
    <p:sldId id="1070" r:id="rId8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 Educational Ressource" id="{1576214C-41D1-470E-BD08-6C29F8E0A86E}">
          <p14:sldIdLst>
            <p14:sldId id="1639"/>
            <p14:sldId id="1640"/>
          </p14:sldIdLst>
        </p14:section>
        <p14:section name="Gesamtübersicht" id="{C3D09B10-DFE8-4475-B6D9-648DC3E0422A}">
          <p14:sldIdLst>
            <p14:sldId id="1572"/>
          </p14:sldIdLst>
        </p14:section>
        <p14:section name="Workshop 1" id="{3F55005B-B7F6-4EDF-975D-5F5197616038}">
          <p14:sldIdLst>
            <p14:sldId id="1434"/>
          </p14:sldIdLst>
        </p14:section>
        <p14:section name="Begrüßung, Agenda, Ziele" id="{604D6478-7DF6-4806-8C75-0CAD540EEB5E}">
          <p14:sldIdLst>
            <p14:sldId id="290"/>
            <p14:sldId id="1634"/>
            <p14:sldId id="1171"/>
            <p14:sldId id="1349"/>
            <p14:sldId id="1059"/>
          </p14:sldIdLst>
        </p14:section>
        <p14:section name="Vorstellungsrunde" id="{A2E269B9-46DC-4C3C-8926-9B67002D04AE}">
          <p14:sldIdLst>
            <p14:sldId id="1437"/>
            <p14:sldId id="1191"/>
            <p14:sldId id="1532"/>
          </p14:sldIdLst>
        </p14:section>
        <p14:section name="Ziele" id="{E2382A1D-E104-439A-B217-8DA9D57EF087}">
          <p14:sldIdLst>
            <p14:sldId id="1060"/>
            <p14:sldId id="1061"/>
          </p14:sldIdLst>
        </p14:section>
        <p14:section name="Verpflegungskonzept Einführung" id="{A8BDB695-D83E-407E-8093-6CBA93A83B49}">
          <p14:sldIdLst>
            <p14:sldId id="1539"/>
            <p14:sldId id="1062"/>
            <p14:sldId id="1204"/>
            <p14:sldId id="1179"/>
            <p14:sldId id="1533"/>
            <p14:sldId id="1237"/>
            <p14:sldId id="1147"/>
            <p14:sldId id="1181"/>
            <p14:sldId id="1238"/>
            <p14:sldId id="1641"/>
          </p14:sldIdLst>
        </p14:section>
        <p14:section name="Leitbild" id="{605E122D-6A4B-4966-84EF-BF84CAD4EDC7}">
          <p14:sldIdLst>
            <p14:sldId id="1540"/>
            <p14:sldId id="1232"/>
            <p14:sldId id="1180"/>
            <p14:sldId id="1123"/>
          </p14:sldIdLst>
        </p14:section>
        <p14:section name="Ressourcen" id="{2BF590DF-8F98-47D3-ADA2-1E51A049840E}">
          <p14:sldIdLst>
            <p14:sldId id="1231"/>
            <p14:sldId id="1236"/>
            <p14:sldId id="1206"/>
            <p14:sldId id="1103"/>
          </p14:sldIdLst>
        </p14:section>
        <p14:section name="QM" id="{44A7A61E-1204-4DCA-965F-5829A3F22A4F}">
          <p14:sldIdLst>
            <p14:sldId id="1230"/>
            <p14:sldId id="1239"/>
            <p14:sldId id="1370"/>
          </p14:sldIdLst>
        </p14:section>
        <p14:section name="Umsetzung" id="{DEFA45CA-42E4-40D0-BF89-56AE393C47A9}">
          <p14:sldIdLst>
            <p14:sldId id="1541"/>
            <p14:sldId id="1229"/>
            <p14:sldId id="1234"/>
            <p14:sldId id="1240"/>
            <p14:sldId id="1138"/>
            <p14:sldId id="1124"/>
            <p14:sldId id="1251"/>
            <p14:sldId id="1546"/>
            <p14:sldId id="1547"/>
            <p14:sldId id="1548"/>
            <p14:sldId id="1549"/>
            <p14:sldId id="1550"/>
            <p14:sldId id="1538"/>
            <p14:sldId id="1242"/>
            <p14:sldId id="1580"/>
            <p14:sldId id="1579"/>
            <p14:sldId id="1212"/>
            <p14:sldId id="1210"/>
            <p14:sldId id="1214"/>
          </p14:sldIdLst>
        </p14:section>
        <p14:section name="Erhebungsmethode" id="{85F5939E-F948-4C29-A877-4D000798DAE4}">
          <p14:sldIdLst>
            <p14:sldId id="1542"/>
            <p14:sldId id="1096"/>
            <p14:sldId id="1574"/>
          </p14:sldIdLst>
        </p14:section>
        <p14:section name="weiterführende Aufgabe Speiseplanung" id="{7447C566-FC7B-488C-B175-40230495FAB0}">
          <p14:sldIdLst>
            <p14:sldId id="1097"/>
            <p14:sldId id="1107"/>
          </p14:sldIdLst>
        </p14:section>
        <p14:section name="Einstieg Gästekommunikation" id="{D5D983F3-F040-4351-98E0-59D7517224E0}">
          <p14:sldIdLst>
            <p14:sldId id="1543"/>
            <p14:sldId id="1243"/>
            <p14:sldId id="1098"/>
            <p14:sldId id="1099"/>
            <p14:sldId id="1144"/>
            <p14:sldId id="1575"/>
            <p14:sldId id="1184"/>
            <p14:sldId id="1145"/>
            <p14:sldId id="1069"/>
            <p14:sldId id="1576"/>
          </p14:sldIdLst>
        </p14:section>
        <p14:section name="weiterführende Aufgabe Gästekommunikation" id="{D2C9E027-E0D0-4AB6-A9B4-3CDE1F53B868}">
          <p14:sldIdLst>
            <p14:sldId id="1100"/>
            <p14:sldId id="1577"/>
            <p14:sldId id="1244"/>
          </p14:sldIdLst>
        </p14:section>
        <p14:section name="Abschluss" id="{7464BA43-0BE2-4549-AF49-373C2C1BA9D0}">
          <p14:sldIdLst>
            <p14:sldId id="1440"/>
            <p14:sldId id="1283"/>
          </p14:sldIdLst>
        </p14:section>
        <p14:section name="Literatur" id="{F1DA2473-FE2A-4012-8C3A-09DFAD189533}">
          <p14:sldIdLst>
            <p14:sldId id="1219"/>
            <p14:sldId id="107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2CB81E-42E3-D073-224A-F201ECA602DE}" name="Kirsten Reichardt" initials="KR" userId="S::kr598103@fh-muenster.de::9e69fe96-87f9-42f9-ab0c-8d1180aff9a9" providerId="AD"/>
  <p188:author id="{3A4A877A-7D00-2401-CC39-E3E98725703B}" name="Silke Friedrich" initials="SF" userId="S::sf130882@fh-muenster.de::b37bb9ca-3da9-48f1-831e-6ac37e2f767c" providerId="AD"/>
  <p188:author id="{FC9B3896-D86A-D9E9-DC46-0F4B1E285F77}" name="Sophia Schreiber" initials="SS" userId="S::ss543799@fh-muenster.de::3ca1d8f6-0af0-4e5c-83bf-d402add483e4" providerId="AD"/>
  <p188:author id="{6A1FAFBB-072D-BCAD-0890-931518D9501A}" name="Monique Richert" initials="MR" userId="S::mr894547@fh-muenster.de::73d9a125-6911-4faf-8e0a-b8095600e9c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na Hennes" initials="" lastIdx="3" clrIdx="0"/>
  <p:cmAuthor id="2" name="Tobias Engelman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7A7A"/>
    <a:srgbClr val="E8761B"/>
    <a:srgbClr val="E7E7E7"/>
    <a:srgbClr val="FFD8CC"/>
    <a:srgbClr val="FFEDE7"/>
    <a:srgbClr val="7F7F7F"/>
    <a:srgbClr val="EFF4FA"/>
    <a:srgbClr val="B2B3B2"/>
    <a:srgbClr val="FFC08E"/>
    <a:srgbClr val="F687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0B8419-C834-FDD0-78B6-BBC0C432C96E}" v="13" dt="2024-07-31T10:18:34.24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60" autoAdjust="0"/>
  </p:normalViewPr>
  <p:slideViewPr>
    <p:cSldViewPr snapToGrid="0" showGuides="1">
      <p:cViewPr varScale="1">
        <p:scale>
          <a:sx n="71" d="100"/>
          <a:sy n="71" d="100"/>
        </p:scale>
        <p:origin x="86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commentAuthors" Target="commentAuthor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Richert" userId="73d9a125-6911-4faf-8e0a-b8095600e9cd" providerId="ADAL" clId="{200FA1B9-CF3E-466A-AADD-B0E849969DE7}"/>
    <pc:docChg chg="addSld modSld">
      <pc:chgData name="Monique Richert" userId="73d9a125-6911-4faf-8e0a-b8095600e9cd" providerId="ADAL" clId="{200FA1B9-CF3E-466A-AADD-B0E849969DE7}" dt="2024-06-12T12:27:51.031" v="4"/>
      <pc:docMkLst>
        <pc:docMk/>
      </pc:docMkLst>
      <pc:sldChg chg="addSp delSp">
        <pc:chgData name="Monique Richert" userId="73d9a125-6911-4faf-8e0a-b8095600e9cd" providerId="ADAL" clId="{200FA1B9-CF3E-466A-AADD-B0E849969DE7}" dt="2024-06-12T12:27:42.627" v="3"/>
        <pc:sldMkLst>
          <pc:docMk/>
          <pc:sldMk cId="1118098510" sldId="1070"/>
        </pc:sldMkLst>
        <pc:graphicFrameChg chg="add del">
          <ac:chgData name="Monique Richert" userId="73d9a125-6911-4faf-8e0a-b8095600e9cd" providerId="ADAL" clId="{200FA1B9-CF3E-466A-AADD-B0E849969DE7}" dt="2024-06-12T12:27:34.287" v="1"/>
          <ac:graphicFrameMkLst>
            <pc:docMk/>
            <pc:sldMk cId="1118098510" sldId="1070"/>
            <ac:graphicFrameMk id="5" creationId="{6EDA352C-165B-4F5E-9013-99A0C79CDF71}"/>
          </ac:graphicFrameMkLst>
        </pc:graphicFrameChg>
        <pc:graphicFrameChg chg="add del">
          <ac:chgData name="Monique Richert" userId="73d9a125-6911-4faf-8e0a-b8095600e9cd" providerId="ADAL" clId="{200FA1B9-CF3E-466A-AADD-B0E849969DE7}" dt="2024-06-12T12:27:42.627" v="3"/>
          <ac:graphicFrameMkLst>
            <pc:docMk/>
            <pc:sldMk cId="1118098510" sldId="1070"/>
            <ac:graphicFrameMk id="6" creationId="{8F15209C-D006-40E7-A6AF-40549BB7A940}"/>
          </ac:graphicFrameMkLst>
        </pc:graphicFrameChg>
      </pc:sldChg>
      <pc:sldChg chg="add">
        <pc:chgData name="Monique Richert" userId="73d9a125-6911-4faf-8e0a-b8095600e9cd" providerId="ADAL" clId="{200FA1B9-CF3E-466A-AADD-B0E849969DE7}" dt="2024-06-12T12:27:51.031" v="4"/>
        <pc:sldMkLst>
          <pc:docMk/>
          <pc:sldMk cId="671191999" sldId="1575"/>
        </pc:sldMkLst>
      </pc:sldChg>
    </pc:docChg>
  </pc:docChgLst>
  <pc:docChgLst>
    <pc:chgData name="Maria Westkämper" userId="S::mw180030@fh-muenster.de::8866ba1b-7b3d-4e4e-9194-ea3bcb9a3529" providerId="AD" clId="Web-{39C717F1-A64E-7A5E-758C-2BF8D266FAAB}"/>
    <pc:docChg chg="modSld">
      <pc:chgData name="Maria Westkämper" userId="S::mw180030@fh-muenster.de::8866ba1b-7b3d-4e4e-9194-ea3bcb9a3529" providerId="AD" clId="Web-{39C717F1-A64E-7A5E-758C-2BF8D266FAAB}" dt="2024-06-26T10:22:45.666" v="1" actId="20577"/>
      <pc:docMkLst>
        <pc:docMk/>
      </pc:docMkLst>
      <pc:sldChg chg="modSp">
        <pc:chgData name="Maria Westkämper" userId="S::mw180030@fh-muenster.de::8866ba1b-7b3d-4e4e-9194-ea3bcb9a3529" providerId="AD" clId="Web-{39C717F1-A64E-7A5E-758C-2BF8D266FAAB}" dt="2024-06-26T10:22:45.666" v="1" actId="20577"/>
        <pc:sldMkLst>
          <pc:docMk/>
          <pc:sldMk cId="4089336578" sldId="1106"/>
        </pc:sldMkLst>
        <pc:spChg chg="mod">
          <ac:chgData name="Maria Westkämper" userId="S::mw180030@fh-muenster.de::8866ba1b-7b3d-4e4e-9194-ea3bcb9a3529" providerId="AD" clId="Web-{39C717F1-A64E-7A5E-758C-2BF8D266FAAB}" dt="2024-06-26T10:22:45.666" v="1" actId="20577"/>
          <ac:spMkLst>
            <pc:docMk/>
            <pc:sldMk cId="4089336578" sldId="1106"/>
            <ac:spMk id="7" creationId="{CD6C79A0-10F3-2B99-F3F6-0D85AD1F4154}"/>
          </ac:spMkLst>
        </pc:spChg>
      </pc:sldChg>
    </pc:docChg>
  </pc:docChgLst>
  <pc:docChgLst>
    <pc:chgData name="Ricarda ten Eicken" userId="S::rt233511@fh-muenster.de::3ec7ed2d-9967-4fbf-81d6-79f4ada12eb3" providerId="AD" clId="Web-{790B8419-C834-FDD0-78B6-BBC0C432C96E}"/>
    <pc:docChg chg="addSld delSld modSld modSection">
      <pc:chgData name="Ricarda ten Eicken" userId="S::rt233511@fh-muenster.de::3ec7ed2d-9967-4fbf-81d6-79f4ada12eb3" providerId="AD" clId="Web-{790B8419-C834-FDD0-78B6-BBC0C432C96E}" dt="2024-07-31T10:18:34.240" v="10"/>
      <pc:docMkLst>
        <pc:docMk/>
      </pc:docMkLst>
      <pc:sldChg chg="del">
        <pc:chgData name="Ricarda ten Eicken" userId="S::rt233511@fh-muenster.de::3ec7ed2d-9967-4fbf-81d6-79f4ada12eb3" providerId="AD" clId="Web-{790B8419-C834-FDD0-78B6-BBC0C432C96E}" dt="2024-07-31T10:18:34.240" v="10"/>
        <pc:sldMkLst>
          <pc:docMk/>
          <pc:sldMk cId="2296632846" sldId="1207"/>
        </pc:sldMkLst>
      </pc:sldChg>
      <pc:sldChg chg="addSp delSp modSp add replId">
        <pc:chgData name="Ricarda ten Eicken" userId="S::rt233511@fh-muenster.de::3ec7ed2d-9967-4fbf-81d6-79f4ada12eb3" providerId="AD" clId="Web-{790B8419-C834-FDD0-78B6-BBC0C432C96E}" dt="2024-07-31T10:18:16.068" v="9" actId="20577"/>
        <pc:sldMkLst>
          <pc:docMk/>
          <pc:sldMk cId="3059159566" sldId="1633"/>
        </pc:sldMkLst>
        <pc:spChg chg="mod">
          <ac:chgData name="Ricarda ten Eicken" userId="S::rt233511@fh-muenster.de::3ec7ed2d-9967-4fbf-81d6-79f4ada12eb3" providerId="AD" clId="Web-{790B8419-C834-FDD0-78B6-BBC0C432C96E}" dt="2024-07-31T10:17:44.270" v="7" actId="20577"/>
          <ac:spMkLst>
            <pc:docMk/>
            <pc:sldMk cId="3059159566" sldId="1633"/>
            <ac:spMk id="63" creationId="{26594A1A-5DF4-457B-07DA-4B820DDA81E0}"/>
          </ac:spMkLst>
        </pc:spChg>
        <pc:spChg chg="mod">
          <ac:chgData name="Ricarda ten Eicken" userId="S::rt233511@fh-muenster.de::3ec7ed2d-9967-4fbf-81d6-79f4ada12eb3" providerId="AD" clId="Web-{790B8419-C834-FDD0-78B6-BBC0C432C96E}" dt="2024-07-31T10:18:16.068" v="9" actId="20577"/>
          <ac:spMkLst>
            <pc:docMk/>
            <pc:sldMk cId="3059159566" sldId="1633"/>
            <ac:spMk id="69" creationId="{7F1A2531-EFCB-664E-950E-A2782F7CB977}"/>
          </ac:spMkLst>
        </pc:spChg>
        <pc:picChg chg="del">
          <ac:chgData name="Ricarda ten Eicken" userId="S::rt233511@fh-muenster.de::3ec7ed2d-9967-4fbf-81d6-79f4ada12eb3" providerId="AD" clId="Web-{790B8419-C834-FDD0-78B6-BBC0C432C96E}" dt="2024-07-31T10:17:02.144" v="1"/>
          <ac:picMkLst>
            <pc:docMk/>
            <pc:sldMk cId="3059159566" sldId="1633"/>
            <ac:picMk id="2" creationId="{C2F30F90-C175-690E-0FF1-3BCFE37DE099}"/>
          </ac:picMkLst>
        </pc:picChg>
        <pc:picChg chg="add mod">
          <ac:chgData name="Ricarda ten Eicken" userId="S::rt233511@fh-muenster.de::3ec7ed2d-9967-4fbf-81d6-79f4ada12eb3" providerId="AD" clId="Web-{790B8419-C834-FDD0-78B6-BBC0C432C96E}" dt="2024-07-31T10:17:34.176" v="4" actId="1076"/>
          <ac:picMkLst>
            <pc:docMk/>
            <pc:sldMk cId="3059159566" sldId="1633"/>
            <ac:picMk id="4" creationId="{75D8B8C0-3BC4-2CC1-DD95-23CFE9ACC766}"/>
          </ac:picMkLst>
        </pc:picChg>
      </pc:sldChg>
    </pc:docChg>
  </pc:docChgLst>
  <pc:docChgLst>
    <pc:chgData name="Monique Richert" userId="S::mr894547@fh-muenster.de::73d9a125-6911-4faf-8e0a-b8095600e9cd" providerId="AD" clId="Web-{0970E4C5-CB8C-420E-B0C3-EC0997933CB8}"/>
    <pc:docChg chg="modSld">
      <pc:chgData name="Monique Richert" userId="S::mr894547@fh-muenster.de::73d9a125-6911-4faf-8e0a-b8095600e9cd" providerId="AD" clId="Web-{0970E4C5-CB8C-420E-B0C3-EC0997933CB8}" dt="2024-07-04T06:38:20.800" v="6" actId="1076"/>
      <pc:docMkLst>
        <pc:docMk/>
      </pc:docMkLst>
      <pc:sldChg chg="addSp modSp">
        <pc:chgData name="Monique Richert" userId="S::mr894547@fh-muenster.de::73d9a125-6911-4faf-8e0a-b8095600e9cd" providerId="AD" clId="Web-{0970E4C5-CB8C-420E-B0C3-EC0997933CB8}" dt="2024-07-04T06:38:20.800" v="6" actId="1076"/>
        <pc:sldMkLst>
          <pc:docMk/>
          <pc:sldMk cId="0" sldId="1204"/>
        </pc:sldMkLst>
        <pc:spChg chg="add mod">
          <ac:chgData name="Monique Richert" userId="S::mr894547@fh-muenster.de::73d9a125-6911-4faf-8e0a-b8095600e9cd" providerId="AD" clId="Web-{0970E4C5-CB8C-420E-B0C3-EC0997933CB8}" dt="2024-07-04T06:38:20.800" v="6" actId="1076"/>
          <ac:spMkLst>
            <pc:docMk/>
            <pc:sldMk cId="0" sldId="1204"/>
            <ac:spMk id="25" creationId="{5E050AA5-57D7-8971-F1E8-A8ECE76AF1C0}"/>
          </ac:spMkLst>
        </pc:spChg>
      </pc:sldChg>
    </pc:docChg>
  </pc:docChgLst>
</pc:chgInfo>
</file>

<file path=ppt/comments/modernComment_49B_2B515500.xml><?xml version="1.0" encoding="utf-8"?>
<p188:cmLst xmlns:a="http://schemas.openxmlformats.org/drawingml/2006/main" xmlns:r="http://schemas.openxmlformats.org/officeDocument/2006/relationships" xmlns:p188="http://schemas.microsoft.com/office/powerpoint/2018/8/main">
  <p188:cm id="{0330E46A-D64B-48B5-AEA9-99EDAE8B7B81}" authorId="{3A4A877A-7D00-2401-CC39-E3E98725703B}" status="resolved" created="2023-09-06T12:48:32.175" complete="100000">
    <ac:txMkLst xmlns:ac="http://schemas.microsoft.com/office/drawing/2013/main/command">
      <pc:docMk xmlns:pc="http://schemas.microsoft.com/office/powerpoint/2013/main/command"/>
      <pc:sldMk xmlns:pc="http://schemas.microsoft.com/office/powerpoint/2013/main/command" cId="726750464" sldId="1179"/>
      <ac:spMk id="20" creationId="{FFF515C4-BB9D-400A-A39D-1CA85759444B}"/>
      <ac:txMk cp="0" len="5">
        <ac:context len="17" hash="919385364"/>
      </ac:txMk>
    </ac:txMkLst>
    <p188:pos x="2063469" y="418088"/>
    <p188:txBody>
      <a:bodyPr/>
      <a:lstStyle/>
      <a:p>
        <a:r>
          <a:rPr lang="de-DE"/>
          <a:t>die Menülinien und Hauptkomponenten sollten wir nochmals diskutieren, was soll hier die Aussage sein?</a:t>
        </a:r>
      </a:p>
    </p188:txBody>
  </p188:cm>
</p188:cmLst>
</file>

<file path=ppt/comments/modernComment_503_25849FE4.xml><?xml version="1.0" encoding="utf-8"?>
<p188:cmLst xmlns:a="http://schemas.openxmlformats.org/drawingml/2006/main" xmlns:r="http://schemas.openxmlformats.org/officeDocument/2006/relationships" xmlns:p188="http://schemas.microsoft.com/office/powerpoint/2018/8/main">
  <p188:cm id="{3EB529EF-3973-774F-B3EE-16878AAF6CEB}" authorId="{3A4A877A-7D00-2401-CC39-E3E98725703B}" created="2023-06-27T12:26:54.416">
    <pc:sldMkLst xmlns:pc="http://schemas.microsoft.com/office/powerpoint/2013/main/command">
      <pc:docMk/>
      <pc:sldMk cId="4019542648" sldId="1134"/>
    </pc:sldMkLst>
    <p188:replyLst>
      <p188:reply id="{B32D8DD4-D3C2-49CA-B544-730E26F55A65}" authorId="{6A1FAFBB-072D-BCAD-0890-931518D9501A}" created="2023-07-11T06:59:47.422">
        <p188:txBody>
          <a:bodyPr/>
          <a:lstStyle/>
          <a:p>
            <a:r>
              <a:rPr lang="de-DE"/>
              <a:t>Habe es teils gestrafft, teils ausgeblendet - dann kann man die Folien noch bei Nachfragen nutzen.</a:t>
            </a:r>
          </a:p>
        </p188:txBody>
      </p188:reply>
      <p188:reply id="{27760757-7330-4DD9-88C7-2B3B66C8AA6D}" authorId="{6A1FAFBB-072D-BCAD-0890-931518D9501A}" created="2023-07-11T07:02:28.556">
        <p188:txBody>
          <a:bodyPr/>
          <a:lstStyle/>
          <a:p>
            <a:r>
              <a:rPr lang="de-DE"/>
              <a:t>Über die Reihenfolge der Folien können wir gerne nochmal sprechen - hatte sie mir nochmal angeschaut und etwas verschoben, aber nicht grundsätzlich.</a:t>
            </a:r>
          </a:p>
        </p188:txBody>
      </p188:reply>
    </p188:replyLst>
    <p188:txBody>
      <a:bodyPr/>
      <a:lstStyle/>
      <a:p>
        <a:r>
          <a:rPr lang="de-DE"/>
          <a:t>Bitte Treibhausgase nochmal anschauen und straffen! GGf. Nach unten, um den Übergang von Veränderungspotential zu </a:t>
        </a:r>
      </a:p>
    </p188:txBody>
  </p188:cm>
</p188:cmLst>
</file>

<file path=ppt/diagrams/_rels/data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8E0D86-B1B3-4436-9EC1-7F32548F7DE4}" type="doc">
      <dgm:prSet loTypeId="urn:microsoft.com/office/officeart/2005/8/layout/chevron1" loCatId="process" qsTypeId="urn:microsoft.com/office/officeart/2005/8/quickstyle/simple1" qsCatId="simple" csTypeId="urn:microsoft.com/office/officeart/2005/8/colors/accent4_1" csCatId="accent4" phldr="1"/>
      <dgm:spPr/>
    </dgm:pt>
    <dgm:pt modelId="{E3BA1B8C-5EC6-46BF-800E-44B9D96A88A1}">
      <dgm:prSet phldrT="[Text]"/>
      <dgm:spPr/>
      <dgm:t>
        <a:bodyPr/>
        <a:lstStyle/>
        <a:p>
          <a:r>
            <a:rPr lang="de-DE"/>
            <a:t>Produktion</a:t>
          </a:r>
        </a:p>
      </dgm:t>
    </dgm:pt>
    <dgm:pt modelId="{FB66FE4D-CA44-4F43-8A36-E860F32A2C6F}" type="parTrans" cxnId="{9A0B983B-FA3A-4AD9-9287-198BC573A59E}">
      <dgm:prSet/>
      <dgm:spPr/>
      <dgm:t>
        <a:bodyPr/>
        <a:lstStyle/>
        <a:p>
          <a:endParaRPr lang="de-DE"/>
        </a:p>
      </dgm:t>
    </dgm:pt>
    <dgm:pt modelId="{119AEE42-EDBB-4E2F-BFB0-81B0EB3ADF60}" type="sibTrans" cxnId="{9A0B983B-FA3A-4AD9-9287-198BC573A59E}">
      <dgm:prSet/>
      <dgm:spPr/>
      <dgm:t>
        <a:bodyPr/>
        <a:lstStyle/>
        <a:p>
          <a:endParaRPr lang="de-DE"/>
        </a:p>
      </dgm:t>
    </dgm:pt>
    <dgm:pt modelId="{F849E26C-937A-48CD-B0A9-9374D0581682}">
      <dgm:prSet phldrT="[Text]"/>
      <dgm:spPr/>
      <dgm:t>
        <a:bodyPr/>
        <a:lstStyle/>
        <a:p>
          <a:r>
            <a:rPr lang="de-DE"/>
            <a:t>Verarbeitung</a:t>
          </a:r>
        </a:p>
      </dgm:t>
    </dgm:pt>
    <dgm:pt modelId="{6B70E3DC-0384-4E83-A1DF-CD8672BFE10D}" type="parTrans" cxnId="{5199DA56-9580-416F-BE5D-5FD7995421D9}">
      <dgm:prSet/>
      <dgm:spPr/>
      <dgm:t>
        <a:bodyPr/>
        <a:lstStyle/>
        <a:p>
          <a:endParaRPr lang="de-DE"/>
        </a:p>
      </dgm:t>
    </dgm:pt>
    <dgm:pt modelId="{488E1E12-195C-4637-A7C2-96544B0E3B74}" type="sibTrans" cxnId="{5199DA56-9580-416F-BE5D-5FD7995421D9}">
      <dgm:prSet/>
      <dgm:spPr/>
      <dgm:t>
        <a:bodyPr/>
        <a:lstStyle/>
        <a:p>
          <a:endParaRPr lang="de-DE"/>
        </a:p>
      </dgm:t>
    </dgm:pt>
    <dgm:pt modelId="{B7112D3D-683A-41EE-A885-53C74F183EFD}">
      <dgm:prSet phldrT="[Text]"/>
      <dgm:spPr/>
      <dgm:t>
        <a:bodyPr/>
        <a:lstStyle/>
        <a:p>
          <a:r>
            <a:rPr lang="de-DE"/>
            <a:t>Handel</a:t>
          </a:r>
        </a:p>
      </dgm:t>
    </dgm:pt>
    <dgm:pt modelId="{F2AF1EB6-4D41-45D3-9DC2-A60675C429AD}" type="parTrans" cxnId="{B8467E70-CDA1-47C4-B822-3EE2F631B1A4}">
      <dgm:prSet/>
      <dgm:spPr/>
      <dgm:t>
        <a:bodyPr/>
        <a:lstStyle/>
        <a:p>
          <a:endParaRPr lang="de-DE"/>
        </a:p>
      </dgm:t>
    </dgm:pt>
    <dgm:pt modelId="{0B67470B-3E81-496C-BA31-66C30D0F5556}" type="sibTrans" cxnId="{B8467E70-CDA1-47C4-B822-3EE2F631B1A4}">
      <dgm:prSet/>
      <dgm:spPr/>
      <dgm:t>
        <a:bodyPr/>
        <a:lstStyle/>
        <a:p>
          <a:endParaRPr lang="de-DE"/>
        </a:p>
      </dgm:t>
    </dgm:pt>
    <dgm:pt modelId="{10E2458E-6DD4-4DDD-AAF0-EBA3B19B5F4F}">
      <dgm:prSet phldrT="[Text]"/>
      <dgm:spPr/>
      <dgm:t>
        <a:bodyPr/>
        <a:lstStyle/>
        <a:p>
          <a:r>
            <a:rPr lang="de-DE"/>
            <a:t>Außer-Haus-Verpflegung</a:t>
          </a:r>
        </a:p>
      </dgm:t>
    </dgm:pt>
    <dgm:pt modelId="{CA081795-0651-4C74-9A86-51B6C1D96782}" type="parTrans" cxnId="{32A79938-FABB-4576-A72C-569C955D245F}">
      <dgm:prSet/>
      <dgm:spPr/>
      <dgm:t>
        <a:bodyPr/>
        <a:lstStyle/>
        <a:p>
          <a:endParaRPr lang="de-DE"/>
        </a:p>
      </dgm:t>
    </dgm:pt>
    <dgm:pt modelId="{6045D405-3F77-483A-8D04-68483F00A713}" type="sibTrans" cxnId="{32A79938-FABB-4576-A72C-569C955D245F}">
      <dgm:prSet/>
      <dgm:spPr/>
      <dgm:t>
        <a:bodyPr/>
        <a:lstStyle/>
        <a:p>
          <a:endParaRPr lang="de-DE"/>
        </a:p>
      </dgm:t>
    </dgm:pt>
    <dgm:pt modelId="{5F9F2862-BE08-4333-9225-E4E9FB26E706}" type="pres">
      <dgm:prSet presAssocID="{C18E0D86-B1B3-4436-9EC1-7F32548F7DE4}" presName="Name0" presStyleCnt="0">
        <dgm:presLayoutVars>
          <dgm:dir/>
          <dgm:animLvl val="lvl"/>
          <dgm:resizeHandles val="exact"/>
        </dgm:presLayoutVars>
      </dgm:prSet>
      <dgm:spPr/>
    </dgm:pt>
    <dgm:pt modelId="{A4EC3C81-93D9-4682-9AE8-61A6849CF696}" type="pres">
      <dgm:prSet presAssocID="{E3BA1B8C-5EC6-46BF-800E-44B9D96A88A1}" presName="parTxOnly" presStyleLbl="node1" presStyleIdx="0" presStyleCnt="4">
        <dgm:presLayoutVars>
          <dgm:chMax val="0"/>
          <dgm:chPref val="0"/>
          <dgm:bulletEnabled val="1"/>
        </dgm:presLayoutVars>
      </dgm:prSet>
      <dgm:spPr/>
    </dgm:pt>
    <dgm:pt modelId="{067BAEEA-C948-42E5-938C-A0DED277656F}" type="pres">
      <dgm:prSet presAssocID="{119AEE42-EDBB-4E2F-BFB0-81B0EB3ADF60}" presName="parTxOnlySpace" presStyleCnt="0"/>
      <dgm:spPr/>
    </dgm:pt>
    <dgm:pt modelId="{9969A2FC-E802-47BF-A02A-8BFDC6667E59}" type="pres">
      <dgm:prSet presAssocID="{F849E26C-937A-48CD-B0A9-9374D0581682}" presName="parTxOnly" presStyleLbl="node1" presStyleIdx="1" presStyleCnt="4">
        <dgm:presLayoutVars>
          <dgm:chMax val="0"/>
          <dgm:chPref val="0"/>
          <dgm:bulletEnabled val="1"/>
        </dgm:presLayoutVars>
      </dgm:prSet>
      <dgm:spPr/>
    </dgm:pt>
    <dgm:pt modelId="{27CDEFE6-2BBE-460F-B64B-F2F7D82049AE}" type="pres">
      <dgm:prSet presAssocID="{488E1E12-195C-4637-A7C2-96544B0E3B74}" presName="parTxOnlySpace" presStyleCnt="0"/>
      <dgm:spPr/>
    </dgm:pt>
    <dgm:pt modelId="{00B17ECE-BA47-4C40-BBE9-7102B976C549}" type="pres">
      <dgm:prSet presAssocID="{B7112D3D-683A-41EE-A885-53C74F183EFD}" presName="parTxOnly" presStyleLbl="node1" presStyleIdx="2" presStyleCnt="4">
        <dgm:presLayoutVars>
          <dgm:chMax val="0"/>
          <dgm:chPref val="0"/>
          <dgm:bulletEnabled val="1"/>
        </dgm:presLayoutVars>
      </dgm:prSet>
      <dgm:spPr/>
    </dgm:pt>
    <dgm:pt modelId="{5E8DE5FB-E96F-44BE-B73D-0A6D9C50B0B9}" type="pres">
      <dgm:prSet presAssocID="{0B67470B-3E81-496C-BA31-66C30D0F5556}" presName="parTxOnlySpace" presStyleCnt="0"/>
      <dgm:spPr/>
    </dgm:pt>
    <dgm:pt modelId="{F0B6F05D-24CE-4DAB-B6FA-5EBEFF5932C7}" type="pres">
      <dgm:prSet presAssocID="{10E2458E-6DD4-4DDD-AAF0-EBA3B19B5F4F}" presName="parTxOnly" presStyleLbl="node1" presStyleIdx="3" presStyleCnt="4">
        <dgm:presLayoutVars>
          <dgm:chMax val="0"/>
          <dgm:chPref val="0"/>
          <dgm:bulletEnabled val="1"/>
        </dgm:presLayoutVars>
      </dgm:prSet>
      <dgm:spPr/>
    </dgm:pt>
  </dgm:ptLst>
  <dgm:cxnLst>
    <dgm:cxn modelId="{64B4A60B-4260-4E59-A5C8-6AF75C778D21}" type="presOf" srcId="{B7112D3D-683A-41EE-A885-53C74F183EFD}" destId="{00B17ECE-BA47-4C40-BBE9-7102B976C549}" srcOrd="0" destOrd="0" presId="urn:microsoft.com/office/officeart/2005/8/layout/chevron1"/>
    <dgm:cxn modelId="{32A79938-FABB-4576-A72C-569C955D245F}" srcId="{C18E0D86-B1B3-4436-9EC1-7F32548F7DE4}" destId="{10E2458E-6DD4-4DDD-AAF0-EBA3B19B5F4F}" srcOrd="3" destOrd="0" parTransId="{CA081795-0651-4C74-9A86-51B6C1D96782}" sibTransId="{6045D405-3F77-483A-8D04-68483F00A713}"/>
    <dgm:cxn modelId="{9A0B983B-FA3A-4AD9-9287-198BC573A59E}" srcId="{C18E0D86-B1B3-4436-9EC1-7F32548F7DE4}" destId="{E3BA1B8C-5EC6-46BF-800E-44B9D96A88A1}" srcOrd="0" destOrd="0" parTransId="{FB66FE4D-CA44-4F43-8A36-E860F32A2C6F}" sibTransId="{119AEE42-EDBB-4E2F-BFB0-81B0EB3ADF60}"/>
    <dgm:cxn modelId="{BCD89746-AF8B-487F-AE36-93F9AF8118A6}" type="presOf" srcId="{F849E26C-937A-48CD-B0A9-9374D0581682}" destId="{9969A2FC-E802-47BF-A02A-8BFDC6667E59}" srcOrd="0" destOrd="0" presId="urn:microsoft.com/office/officeart/2005/8/layout/chevron1"/>
    <dgm:cxn modelId="{B8467E70-CDA1-47C4-B822-3EE2F631B1A4}" srcId="{C18E0D86-B1B3-4436-9EC1-7F32548F7DE4}" destId="{B7112D3D-683A-41EE-A885-53C74F183EFD}" srcOrd="2" destOrd="0" parTransId="{F2AF1EB6-4D41-45D3-9DC2-A60675C429AD}" sibTransId="{0B67470B-3E81-496C-BA31-66C30D0F5556}"/>
    <dgm:cxn modelId="{5199DA56-9580-416F-BE5D-5FD7995421D9}" srcId="{C18E0D86-B1B3-4436-9EC1-7F32548F7DE4}" destId="{F849E26C-937A-48CD-B0A9-9374D0581682}" srcOrd="1" destOrd="0" parTransId="{6B70E3DC-0384-4E83-A1DF-CD8672BFE10D}" sibTransId="{488E1E12-195C-4637-A7C2-96544B0E3B74}"/>
    <dgm:cxn modelId="{1531BD98-179A-4435-A05D-092B2AAD3B25}" type="presOf" srcId="{C18E0D86-B1B3-4436-9EC1-7F32548F7DE4}" destId="{5F9F2862-BE08-4333-9225-E4E9FB26E706}" srcOrd="0" destOrd="0" presId="urn:microsoft.com/office/officeart/2005/8/layout/chevron1"/>
    <dgm:cxn modelId="{7D6526F7-6B3C-492D-8664-E357DBF2C68A}" type="presOf" srcId="{E3BA1B8C-5EC6-46BF-800E-44B9D96A88A1}" destId="{A4EC3C81-93D9-4682-9AE8-61A6849CF696}" srcOrd="0" destOrd="0" presId="urn:microsoft.com/office/officeart/2005/8/layout/chevron1"/>
    <dgm:cxn modelId="{0C4EFBFC-D1CD-4148-8BE2-03E2E66B8087}" type="presOf" srcId="{10E2458E-6DD4-4DDD-AAF0-EBA3B19B5F4F}" destId="{F0B6F05D-24CE-4DAB-B6FA-5EBEFF5932C7}" srcOrd="0" destOrd="0" presId="urn:microsoft.com/office/officeart/2005/8/layout/chevron1"/>
    <dgm:cxn modelId="{1976F17D-9A2E-4C38-B4AA-5231C046A4B3}" type="presParOf" srcId="{5F9F2862-BE08-4333-9225-E4E9FB26E706}" destId="{A4EC3C81-93D9-4682-9AE8-61A6849CF696}" srcOrd="0" destOrd="0" presId="urn:microsoft.com/office/officeart/2005/8/layout/chevron1"/>
    <dgm:cxn modelId="{9EBBD6FA-34D9-4BEC-AC3E-B2016F7D692B}" type="presParOf" srcId="{5F9F2862-BE08-4333-9225-E4E9FB26E706}" destId="{067BAEEA-C948-42E5-938C-A0DED277656F}" srcOrd="1" destOrd="0" presId="urn:microsoft.com/office/officeart/2005/8/layout/chevron1"/>
    <dgm:cxn modelId="{2EB653A2-12A1-43FB-BCE0-4C7A74D6F142}" type="presParOf" srcId="{5F9F2862-BE08-4333-9225-E4E9FB26E706}" destId="{9969A2FC-E802-47BF-A02A-8BFDC6667E59}" srcOrd="2" destOrd="0" presId="urn:microsoft.com/office/officeart/2005/8/layout/chevron1"/>
    <dgm:cxn modelId="{01A0EAC9-872C-4D17-BD32-51202D97FB45}" type="presParOf" srcId="{5F9F2862-BE08-4333-9225-E4E9FB26E706}" destId="{27CDEFE6-2BBE-460F-B64B-F2F7D82049AE}" srcOrd="3" destOrd="0" presId="urn:microsoft.com/office/officeart/2005/8/layout/chevron1"/>
    <dgm:cxn modelId="{46EF52FD-5140-41AB-AB3F-86DD35EA434B}" type="presParOf" srcId="{5F9F2862-BE08-4333-9225-E4E9FB26E706}" destId="{00B17ECE-BA47-4C40-BBE9-7102B976C549}" srcOrd="4" destOrd="0" presId="urn:microsoft.com/office/officeart/2005/8/layout/chevron1"/>
    <dgm:cxn modelId="{20CDE48C-821D-4B93-9961-CD1ED2B5012C}" type="presParOf" srcId="{5F9F2862-BE08-4333-9225-E4E9FB26E706}" destId="{5E8DE5FB-E96F-44BE-B73D-0A6D9C50B0B9}" srcOrd="5" destOrd="0" presId="urn:microsoft.com/office/officeart/2005/8/layout/chevron1"/>
    <dgm:cxn modelId="{66D24CD0-1D2B-4748-B2BF-F0B7D7ED1F12}" type="presParOf" srcId="{5F9F2862-BE08-4333-9225-E4E9FB26E706}" destId="{F0B6F05D-24CE-4DAB-B6FA-5EBEFF5932C7}"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A230CF-359D-46D7-BCE5-5C0B76320A68}" type="doc">
      <dgm:prSet loTypeId="urn:microsoft.com/office/officeart/2005/8/layout/hChevron3" loCatId="process" qsTypeId="urn:microsoft.com/office/officeart/2005/8/quickstyle/simple1" qsCatId="simple" csTypeId="urn:microsoft.com/office/officeart/2005/8/colors/accent0_2" csCatId="mainScheme" phldr="1"/>
      <dgm:spPr/>
    </dgm:pt>
    <dgm:pt modelId="{86151341-ACE2-492F-B01E-B6D4C9D66149}">
      <dgm:prSet phldrT="[Text]">
        <dgm:style>
          <a:lnRef idx="2">
            <a:schemeClr val="accent4"/>
          </a:lnRef>
          <a:fillRef idx="1">
            <a:schemeClr val="lt1"/>
          </a:fillRef>
          <a:effectRef idx="0">
            <a:schemeClr val="accent4"/>
          </a:effectRef>
          <a:fontRef idx="minor">
            <a:schemeClr val="dk1"/>
          </a:fontRef>
        </dgm:style>
      </dgm:prSet>
      <dgm:spPr>
        <a:ln w="38100">
          <a:solidFill>
            <a:schemeClr val="accent5">
              <a:lumMod val="75000"/>
            </a:schemeClr>
          </a:solidFill>
        </a:ln>
      </dgm:spPr>
      <dgm:t>
        <a:bodyPr/>
        <a:lstStyle/>
        <a:p>
          <a:r>
            <a:rPr lang="de-DE" b="1">
              <a:solidFill>
                <a:schemeClr val="tx1"/>
              </a:solidFill>
            </a:rPr>
            <a:t>Speisenplanung</a:t>
          </a:r>
        </a:p>
      </dgm:t>
    </dgm:pt>
    <dgm:pt modelId="{40869955-9DF2-4D87-8A2F-75AEB6E500F2}" type="parTrans" cxnId="{B3C72841-1853-4F71-8361-779E29FBE442}">
      <dgm:prSet/>
      <dgm:spPr/>
      <dgm:t>
        <a:bodyPr/>
        <a:lstStyle/>
        <a:p>
          <a:endParaRPr lang="de-DE"/>
        </a:p>
      </dgm:t>
    </dgm:pt>
    <dgm:pt modelId="{02D9CEEC-C79F-4167-A256-4E81EEDFC1D8}" type="sibTrans" cxnId="{B3C72841-1853-4F71-8361-779E29FBE442}">
      <dgm:prSet/>
      <dgm:spPr/>
      <dgm:t>
        <a:bodyPr/>
        <a:lstStyle/>
        <a:p>
          <a:endParaRPr lang="de-DE"/>
        </a:p>
      </dgm:t>
    </dgm:pt>
    <dgm:pt modelId="{F63710EF-C199-439F-8D09-1AA71C010EAF}">
      <dgm:prSet phldrT="[Text]"/>
      <dgm:spPr>
        <a:ln w="12700">
          <a:solidFill>
            <a:schemeClr val="bg1">
              <a:lumMod val="50000"/>
            </a:schemeClr>
          </a:solidFill>
        </a:ln>
      </dgm:spPr>
      <dgm:t>
        <a:bodyPr/>
        <a:lstStyle/>
        <a:p>
          <a:r>
            <a:rPr lang="de-DE" b="0">
              <a:solidFill>
                <a:schemeClr val="bg1">
                  <a:lumMod val="50000"/>
                </a:schemeClr>
              </a:solidFill>
            </a:rPr>
            <a:t>Bestellung</a:t>
          </a:r>
        </a:p>
      </dgm:t>
    </dgm:pt>
    <dgm:pt modelId="{052C5F09-4F77-40B9-83A2-06434F8B457B}" type="parTrans" cxnId="{9122368D-DB7E-4D7F-A442-BA84C90534A3}">
      <dgm:prSet/>
      <dgm:spPr/>
      <dgm:t>
        <a:bodyPr/>
        <a:lstStyle/>
        <a:p>
          <a:endParaRPr lang="de-DE"/>
        </a:p>
      </dgm:t>
    </dgm:pt>
    <dgm:pt modelId="{255C5F80-5639-47C6-A6C8-4A90784224A2}" type="sibTrans" cxnId="{9122368D-DB7E-4D7F-A442-BA84C90534A3}">
      <dgm:prSet/>
      <dgm:spPr/>
      <dgm:t>
        <a:bodyPr/>
        <a:lstStyle/>
        <a:p>
          <a:endParaRPr lang="de-DE"/>
        </a:p>
      </dgm:t>
    </dgm:pt>
    <dgm:pt modelId="{7B46FDF0-F162-41A9-9FBB-4AE6A9F25994}">
      <dgm:prSet phldrT="[Text]"/>
      <dgm:spPr/>
      <dgm:t>
        <a:bodyPr/>
        <a:lstStyle/>
        <a:p>
          <a:r>
            <a:rPr lang="de-DE"/>
            <a:t>Lagerung</a:t>
          </a:r>
        </a:p>
      </dgm:t>
    </dgm:pt>
    <dgm:pt modelId="{38C292F6-4CCA-44E6-A0F6-AE1585846B59}" type="parTrans" cxnId="{1402C3AD-424E-47FA-8AA7-FC880E458A25}">
      <dgm:prSet/>
      <dgm:spPr/>
      <dgm:t>
        <a:bodyPr/>
        <a:lstStyle/>
        <a:p>
          <a:endParaRPr lang="de-DE"/>
        </a:p>
      </dgm:t>
    </dgm:pt>
    <dgm:pt modelId="{01D0648F-BABA-418A-B0D1-1DF5AC0F9E47}" type="sibTrans" cxnId="{1402C3AD-424E-47FA-8AA7-FC880E458A25}">
      <dgm:prSet/>
      <dgm:spPr/>
      <dgm:t>
        <a:bodyPr/>
        <a:lstStyle/>
        <a:p>
          <a:endParaRPr lang="de-DE"/>
        </a:p>
      </dgm:t>
    </dgm:pt>
    <dgm:pt modelId="{D5C1AB7C-E2A6-4907-A439-B44AA52B9628}">
      <dgm:prSet phldrT="[Text]"/>
      <dgm:spPr/>
      <dgm:t>
        <a:bodyPr/>
        <a:lstStyle/>
        <a:p>
          <a:r>
            <a:rPr lang="de-DE"/>
            <a:t>Produktion</a:t>
          </a:r>
        </a:p>
      </dgm:t>
    </dgm:pt>
    <dgm:pt modelId="{989AF31C-2B6B-46DA-9412-FB492C06BA72}" type="parTrans" cxnId="{D40904F3-6ACE-4622-8702-EDFFC254B7CF}">
      <dgm:prSet/>
      <dgm:spPr/>
      <dgm:t>
        <a:bodyPr/>
        <a:lstStyle/>
        <a:p>
          <a:endParaRPr lang="de-DE"/>
        </a:p>
      </dgm:t>
    </dgm:pt>
    <dgm:pt modelId="{EC50F8B6-0C86-43C1-A6C5-11F2B8D9EA56}" type="sibTrans" cxnId="{D40904F3-6ACE-4622-8702-EDFFC254B7CF}">
      <dgm:prSet/>
      <dgm:spPr/>
      <dgm:t>
        <a:bodyPr/>
        <a:lstStyle/>
        <a:p>
          <a:endParaRPr lang="de-DE"/>
        </a:p>
      </dgm:t>
    </dgm:pt>
    <dgm:pt modelId="{B073A171-61C5-45B2-B73D-8FD5C83B3CA9}">
      <dgm:prSet phldrT="[Text]"/>
      <dgm:spPr/>
      <dgm:t>
        <a:bodyPr/>
        <a:lstStyle/>
        <a:p>
          <a:r>
            <a:rPr lang="de-DE"/>
            <a:t>Speisenrücklauf</a:t>
          </a:r>
        </a:p>
      </dgm:t>
    </dgm:pt>
    <dgm:pt modelId="{5A4E4B6E-9FB9-45A2-BE09-69CE085EF1E6}" type="parTrans" cxnId="{942AAFA6-3A03-402B-836C-67EEB8610EE8}">
      <dgm:prSet/>
      <dgm:spPr/>
      <dgm:t>
        <a:bodyPr/>
        <a:lstStyle/>
        <a:p>
          <a:endParaRPr lang="de-DE"/>
        </a:p>
      </dgm:t>
    </dgm:pt>
    <dgm:pt modelId="{1B31CF1C-2985-410D-BCE3-184F57243F99}" type="sibTrans" cxnId="{942AAFA6-3A03-402B-836C-67EEB8610EE8}">
      <dgm:prSet/>
      <dgm:spPr/>
      <dgm:t>
        <a:bodyPr/>
        <a:lstStyle/>
        <a:p>
          <a:endParaRPr lang="de-DE"/>
        </a:p>
      </dgm:t>
    </dgm:pt>
    <dgm:pt modelId="{B890E085-8016-4A0B-A912-625215C88DDF}">
      <dgm:prSet phldrT="[Text]"/>
      <dgm:spPr/>
      <dgm:t>
        <a:bodyPr/>
        <a:lstStyle/>
        <a:p>
          <a:r>
            <a:rPr lang="de-DE"/>
            <a:t>Entsorgung</a:t>
          </a:r>
        </a:p>
      </dgm:t>
    </dgm:pt>
    <dgm:pt modelId="{BA871DD8-3092-4E1B-8E18-F7FDED537164}" type="parTrans" cxnId="{3E13DD1A-21D2-4EFF-A71B-E213A92545F6}">
      <dgm:prSet/>
      <dgm:spPr/>
      <dgm:t>
        <a:bodyPr/>
        <a:lstStyle/>
        <a:p>
          <a:endParaRPr lang="de-DE"/>
        </a:p>
      </dgm:t>
    </dgm:pt>
    <dgm:pt modelId="{45606ED8-BD89-420B-B69B-C4C4F4270AD6}" type="sibTrans" cxnId="{3E13DD1A-21D2-4EFF-A71B-E213A92545F6}">
      <dgm:prSet/>
      <dgm:spPr/>
      <dgm:t>
        <a:bodyPr/>
        <a:lstStyle/>
        <a:p>
          <a:endParaRPr lang="de-DE"/>
        </a:p>
      </dgm:t>
    </dgm:pt>
    <dgm:pt modelId="{3DAE36F3-0CC3-40D2-B954-6A7214EFBE8B}" type="pres">
      <dgm:prSet presAssocID="{87A230CF-359D-46D7-BCE5-5C0B76320A68}" presName="Name0" presStyleCnt="0">
        <dgm:presLayoutVars>
          <dgm:dir/>
          <dgm:resizeHandles val="exact"/>
        </dgm:presLayoutVars>
      </dgm:prSet>
      <dgm:spPr/>
    </dgm:pt>
    <dgm:pt modelId="{EB188E02-6B27-44A6-892B-CE27145BDCEC}" type="pres">
      <dgm:prSet presAssocID="{86151341-ACE2-492F-B01E-B6D4C9D66149}" presName="parTxOnly" presStyleLbl="node1" presStyleIdx="0" presStyleCnt="6">
        <dgm:presLayoutVars>
          <dgm:bulletEnabled val="1"/>
        </dgm:presLayoutVars>
      </dgm:prSet>
      <dgm:spPr/>
    </dgm:pt>
    <dgm:pt modelId="{034806D5-7F28-400F-B059-8EF928EE51D4}" type="pres">
      <dgm:prSet presAssocID="{02D9CEEC-C79F-4167-A256-4E81EEDFC1D8}" presName="parSpace" presStyleCnt="0"/>
      <dgm:spPr/>
    </dgm:pt>
    <dgm:pt modelId="{28C20CA1-3812-486C-B916-C22275DD9F2E}" type="pres">
      <dgm:prSet presAssocID="{F63710EF-C199-439F-8D09-1AA71C010EAF}" presName="parTxOnly" presStyleLbl="node1" presStyleIdx="1" presStyleCnt="6" custLinFactNeighborX="4740">
        <dgm:presLayoutVars>
          <dgm:bulletEnabled val="1"/>
        </dgm:presLayoutVars>
      </dgm:prSet>
      <dgm:spPr/>
    </dgm:pt>
    <dgm:pt modelId="{348928C7-1C2F-4B65-ABB1-571507F6D2CE}" type="pres">
      <dgm:prSet presAssocID="{255C5F80-5639-47C6-A6C8-4A90784224A2}" presName="parSpace" presStyleCnt="0"/>
      <dgm:spPr/>
    </dgm:pt>
    <dgm:pt modelId="{7E2A6D66-F309-40FA-A956-2BF661F86D01}" type="pres">
      <dgm:prSet presAssocID="{7B46FDF0-F162-41A9-9FBB-4AE6A9F25994}" presName="parTxOnly" presStyleLbl="node1" presStyleIdx="2" presStyleCnt="6" custLinFactNeighborX="5676">
        <dgm:presLayoutVars>
          <dgm:bulletEnabled val="1"/>
        </dgm:presLayoutVars>
      </dgm:prSet>
      <dgm:spPr/>
    </dgm:pt>
    <dgm:pt modelId="{A2EF50C7-BC92-4890-A518-4D1B496F2CC4}" type="pres">
      <dgm:prSet presAssocID="{01D0648F-BABA-418A-B0D1-1DF5AC0F9E47}" presName="parSpace" presStyleCnt="0"/>
      <dgm:spPr/>
    </dgm:pt>
    <dgm:pt modelId="{2F5DE41E-0525-4937-91EA-813C00357CFA}" type="pres">
      <dgm:prSet presAssocID="{D5C1AB7C-E2A6-4907-A439-B44AA52B9628}" presName="parTxOnly" presStyleLbl="node1" presStyleIdx="3" presStyleCnt="6">
        <dgm:presLayoutVars>
          <dgm:bulletEnabled val="1"/>
        </dgm:presLayoutVars>
      </dgm:prSet>
      <dgm:spPr/>
    </dgm:pt>
    <dgm:pt modelId="{B765EA64-57CB-4A7D-A143-225C73A22C07}" type="pres">
      <dgm:prSet presAssocID="{EC50F8B6-0C86-43C1-A6C5-11F2B8D9EA56}" presName="parSpace" presStyleCnt="0"/>
      <dgm:spPr/>
    </dgm:pt>
    <dgm:pt modelId="{FCBC3877-C25C-4BC6-B304-C689B66E4AAC}" type="pres">
      <dgm:prSet presAssocID="{B073A171-61C5-45B2-B73D-8FD5C83B3CA9}" presName="parTxOnly" presStyleLbl="node1" presStyleIdx="4" presStyleCnt="6">
        <dgm:presLayoutVars>
          <dgm:bulletEnabled val="1"/>
        </dgm:presLayoutVars>
      </dgm:prSet>
      <dgm:spPr/>
    </dgm:pt>
    <dgm:pt modelId="{1CB43D67-CE91-4B3D-9376-205DF802AB97}" type="pres">
      <dgm:prSet presAssocID="{1B31CF1C-2985-410D-BCE3-184F57243F99}" presName="parSpace" presStyleCnt="0"/>
      <dgm:spPr/>
    </dgm:pt>
    <dgm:pt modelId="{3D3240E7-D0B5-45F8-A0B3-9A2F03BAC159}" type="pres">
      <dgm:prSet presAssocID="{B890E085-8016-4A0B-A912-625215C88DDF}" presName="parTxOnly" presStyleLbl="node1" presStyleIdx="5" presStyleCnt="6">
        <dgm:presLayoutVars>
          <dgm:bulletEnabled val="1"/>
        </dgm:presLayoutVars>
      </dgm:prSet>
      <dgm:spPr/>
    </dgm:pt>
  </dgm:ptLst>
  <dgm:cxnLst>
    <dgm:cxn modelId="{3E13DD1A-21D2-4EFF-A71B-E213A92545F6}" srcId="{87A230CF-359D-46D7-BCE5-5C0B76320A68}" destId="{B890E085-8016-4A0B-A912-625215C88DDF}" srcOrd="5" destOrd="0" parTransId="{BA871DD8-3092-4E1B-8E18-F7FDED537164}" sibTransId="{45606ED8-BD89-420B-B69B-C4C4F4270AD6}"/>
    <dgm:cxn modelId="{B3C72841-1853-4F71-8361-779E29FBE442}" srcId="{87A230CF-359D-46D7-BCE5-5C0B76320A68}" destId="{86151341-ACE2-492F-B01E-B6D4C9D66149}" srcOrd="0" destOrd="0" parTransId="{40869955-9DF2-4D87-8A2F-75AEB6E500F2}" sibTransId="{02D9CEEC-C79F-4167-A256-4E81EEDFC1D8}"/>
    <dgm:cxn modelId="{CEA6BA75-0F2A-4F44-8A07-5A65B165921B}" type="presOf" srcId="{B890E085-8016-4A0B-A912-625215C88DDF}" destId="{3D3240E7-D0B5-45F8-A0B3-9A2F03BAC159}" srcOrd="0" destOrd="0" presId="urn:microsoft.com/office/officeart/2005/8/layout/hChevron3"/>
    <dgm:cxn modelId="{6FF06182-AE46-47A5-B2C0-607193B258E3}" type="presOf" srcId="{F63710EF-C199-439F-8D09-1AA71C010EAF}" destId="{28C20CA1-3812-486C-B916-C22275DD9F2E}" srcOrd="0" destOrd="0" presId="urn:microsoft.com/office/officeart/2005/8/layout/hChevron3"/>
    <dgm:cxn modelId="{9122368D-DB7E-4D7F-A442-BA84C90534A3}" srcId="{87A230CF-359D-46D7-BCE5-5C0B76320A68}" destId="{F63710EF-C199-439F-8D09-1AA71C010EAF}" srcOrd="1" destOrd="0" parTransId="{052C5F09-4F77-40B9-83A2-06434F8B457B}" sibTransId="{255C5F80-5639-47C6-A6C8-4A90784224A2}"/>
    <dgm:cxn modelId="{942AAFA6-3A03-402B-836C-67EEB8610EE8}" srcId="{87A230CF-359D-46D7-BCE5-5C0B76320A68}" destId="{B073A171-61C5-45B2-B73D-8FD5C83B3CA9}" srcOrd="4" destOrd="0" parTransId="{5A4E4B6E-9FB9-45A2-BE09-69CE085EF1E6}" sibTransId="{1B31CF1C-2985-410D-BCE3-184F57243F99}"/>
    <dgm:cxn modelId="{3DA6B2AB-151D-464F-B056-7BF57C4B8A2C}" type="presOf" srcId="{B073A171-61C5-45B2-B73D-8FD5C83B3CA9}" destId="{FCBC3877-C25C-4BC6-B304-C689B66E4AAC}" srcOrd="0" destOrd="0" presId="urn:microsoft.com/office/officeart/2005/8/layout/hChevron3"/>
    <dgm:cxn modelId="{1402C3AD-424E-47FA-8AA7-FC880E458A25}" srcId="{87A230CF-359D-46D7-BCE5-5C0B76320A68}" destId="{7B46FDF0-F162-41A9-9FBB-4AE6A9F25994}" srcOrd="2" destOrd="0" parTransId="{38C292F6-4CCA-44E6-A0F6-AE1585846B59}" sibTransId="{01D0648F-BABA-418A-B0D1-1DF5AC0F9E47}"/>
    <dgm:cxn modelId="{CDBA8CCE-FBF5-41EB-84E1-48712C8781A0}" type="presOf" srcId="{7B46FDF0-F162-41A9-9FBB-4AE6A9F25994}" destId="{7E2A6D66-F309-40FA-A956-2BF661F86D01}" srcOrd="0" destOrd="0" presId="urn:microsoft.com/office/officeart/2005/8/layout/hChevron3"/>
    <dgm:cxn modelId="{2FA6DAD0-C933-436E-B8E1-4353B06B079B}" type="presOf" srcId="{86151341-ACE2-492F-B01E-B6D4C9D66149}" destId="{EB188E02-6B27-44A6-892B-CE27145BDCEC}" srcOrd="0" destOrd="0" presId="urn:microsoft.com/office/officeart/2005/8/layout/hChevron3"/>
    <dgm:cxn modelId="{FFF53DDD-05F7-4530-AFFE-10EB043AF3FE}" type="presOf" srcId="{D5C1AB7C-E2A6-4907-A439-B44AA52B9628}" destId="{2F5DE41E-0525-4937-91EA-813C00357CFA}" srcOrd="0" destOrd="0" presId="urn:microsoft.com/office/officeart/2005/8/layout/hChevron3"/>
    <dgm:cxn modelId="{D40904F3-6ACE-4622-8702-EDFFC254B7CF}" srcId="{87A230CF-359D-46D7-BCE5-5C0B76320A68}" destId="{D5C1AB7C-E2A6-4907-A439-B44AA52B9628}" srcOrd="3" destOrd="0" parTransId="{989AF31C-2B6B-46DA-9412-FB492C06BA72}" sibTransId="{EC50F8B6-0C86-43C1-A6C5-11F2B8D9EA56}"/>
    <dgm:cxn modelId="{E687EBFD-0586-4671-9583-8F047B5C206D}" type="presOf" srcId="{87A230CF-359D-46D7-BCE5-5C0B76320A68}" destId="{3DAE36F3-0CC3-40D2-B954-6A7214EFBE8B}" srcOrd="0" destOrd="0" presId="urn:microsoft.com/office/officeart/2005/8/layout/hChevron3"/>
    <dgm:cxn modelId="{CC964E31-48D4-48C0-9438-34C12803ED95}" type="presParOf" srcId="{3DAE36F3-0CC3-40D2-B954-6A7214EFBE8B}" destId="{EB188E02-6B27-44A6-892B-CE27145BDCEC}" srcOrd="0" destOrd="0" presId="urn:microsoft.com/office/officeart/2005/8/layout/hChevron3"/>
    <dgm:cxn modelId="{247A5BA0-2569-4C4D-855C-51B10E236486}" type="presParOf" srcId="{3DAE36F3-0CC3-40D2-B954-6A7214EFBE8B}" destId="{034806D5-7F28-400F-B059-8EF928EE51D4}" srcOrd="1" destOrd="0" presId="urn:microsoft.com/office/officeart/2005/8/layout/hChevron3"/>
    <dgm:cxn modelId="{7F84F1D3-4085-42DF-B68E-F07DE953485D}" type="presParOf" srcId="{3DAE36F3-0CC3-40D2-B954-6A7214EFBE8B}" destId="{28C20CA1-3812-486C-B916-C22275DD9F2E}" srcOrd="2" destOrd="0" presId="urn:microsoft.com/office/officeart/2005/8/layout/hChevron3"/>
    <dgm:cxn modelId="{19270E85-4DBB-4A80-B3A2-50598F6DACAD}" type="presParOf" srcId="{3DAE36F3-0CC3-40D2-B954-6A7214EFBE8B}" destId="{348928C7-1C2F-4B65-ABB1-571507F6D2CE}" srcOrd="3" destOrd="0" presId="urn:microsoft.com/office/officeart/2005/8/layout/hChevron3"/>
    <dgm:cxn modelId="{7DFACD89-6A81-4D8B-B889-DD136CBD91B0}" type="presParOf" srcId="{3DAE36F3-0CC3-40D2-B954-6A7214EFBE8B}" destId="{7E2A6D66-F309-40FA-A956-2BF661F86D01}" srcOrd="4" destOrd="0" presId="urn:microsoft.com/office/officeart/2005/8/layout/hChevron3"/>
    <dgm:cxn modelId="{7C22C5AB-C866-4AD1-9837-B5EB77FA0DE0}" type="presParOf" srcId="{3DAE36F3-0CC3-40D2-B954-6A7214EFBE8B}" destId="{A2EF50C7-BC92-4890-A518-4D1B496F2CC4}" srcOrd="5" destOrd="0" presId="urn:microsoft.com/office/officeart/2005/8/layout/hChevron3"/>
    <dgm:cxn modelId="{41B1979E-5200-4F72-85A5-78CE47ADC90A}" type="presParOf" srcId="{3DAE36F3-0CC3-40D2-B954-6A7214EFBE8B}" destId="{2F5DE41E-0525-4937-91EA-813C00357CFA}" srcOrd="6" destOrd="0" presId="urn:microsoft.com/office/officeart/2005/8/layout/hChevron3"/>
    <dgm:cxn modelId="{4CCBC4E3-9600-41B5-8D7A-562D7758F67D}" type="presParOf" srcId="{3DAE36F3-0CC3-40D2-B954-6A7214EFBE8B}" destId="{B765EA64-57CB-4A7D-A143-225C73A22C07}" srcOrd="7" destOrd="0" presId="urn:microsoft.com/office/officeart/2005/8/layout/hChevron3"/>
    <dgm:cxn modelId="{CD647ACE-597B-461A-A46B-F569B781610E}" type="presParOf" srcId="{3DAE36F3-0CC3-40D2-B954-6A7214EFBE8B}" destId="{FCBC3877-C25C-4BC6-B304-C689B66E4AAC}" srcOrd="8" destOrd="0" presId="urn:microsoft.com/office/officeart/2005/8/layout/hChevron3"/>
    <dgm:cxn modelId="{ACB71A0D-7CCE-499D-AF48-6C2256A92AF4}" type="presParOf" srcId="{3DAE36F3-0CC3-40D2-B954-6A7214EFBE8B}" destId="{1CB43D67-CE91-4B3D-9376-205DF802AB97}" srcOrd="9" destOrd="0" presId="urn:microsoft.com/office/officeart/2005/8/layout/hChevron3"/>
    <dgm:cxn modelId="{4535E159-9E86-41BE-A76B-A3D77658DF50}" type="presParOf" srcId="{3DAE36F3-0CC3-40D2-B954-6A7214EFBE8B}" destId="{3D3240E7-D0B5-45F8-A0B3-9A2F03BAC159}"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9A2525-031E-44C3-8B1A-AF930F4323E9}" type="doc">
      <dgm:prSet loTypeId="urn:microsoft.com/office/officeart/2005/8/layout/cycle8" loCatId="cycle" qsTypeId="urn:microsoft.com/office/officeart/2005/8/quickstyle/simple1" qsCatId="simple" csTypeId="urn:microsoft.com/office/officeart/2005/8/colors/accent0_1" csCatId="mainScheme" phldr="1"/>
      <dgm:spPr/>
    </dgm:pt>
    <dgm:pt modelId="{D26E9B6A-F59C-4038-B52C-4D7FE134D823}">
      <dgm:prSet phldrT="[Text]"/>
      <dgm:spPr/>
      <dgm:t>
        <a:bodyPr/>
        <a:lstStyle/>
        <a:p>
          <a:r>
            <a:rPr lang="de-DE">
              <a:solidFill>
                <a:schemeClr val="bg1"/>
              </a:solidFill>
            </a:rPr>
            <a:t>Plan</a:t>
          </a:r>
        </a:p>
      </dgm:t>
    </dgm:pt>
    <dgm:pt modelId="{5D7E78D1-D2E3-40EC-BE20-74C92D63ECB8}" type="parTrans" cxnId="{1D49FB27-2332-4BAB-B860-D5ABF85F5142}">
      <dgm:prSet/>
      <dgm:spPr/>
      <dgm:t>
        <a:bodyPr/>
        <a:lstStyle/>
        <a:p>
          <a:endParaRPr lang="de-DE"/>
        </a:p>
      </dgm:t>
    </dgm:pt>
    <dgm:pt modelId="{C2AF9601-1EED-44E7-9745-CC51685EBBE7}" type="sibTrans" cxnId="{1D49FB27-2332-4BAB-B860-D5ABF85F5142}">
      <dgm:prSet/>
      <dgm:spPr/>
      <dgm:t>
        <a:bodyPr/>
        <a:lstStyle/>
        <a:p>
          <a:endParaRPr lang="de-DE"/>
        </a:p>
      </dgm:t>
    </dgm:pt>
    <dgm:pt modelId="{A87E788E-D069-491B-A9C1-D2D5D96B4EF1}">
      <dgm:prSet phldrT="[Text]"/>
      <dgm:spPr/>
      <dgm:t>
        <a:bodyPr/>
        <a:lstStyle/>
        <a:p>
          <a:r>
            <a:rPr lang="de-DE">
              <a:solidFill>
                <a:schemeClr val="bg1"/>
              </a:solidFill>
            </a:rPr>
            <a:t>Do</a:t>
          </a:r>
        </a:p>
      </dgm:t>
    </dgm:pt>
    <dgm:pt modelId="{D5AB65B8-0D7A-4472-B281-2AA4B7AE1C9B}" type="parTrans" cxnId="{E78713DF-D62D-4137-B55D-0B0F71861167}">
      <dgm:prSet/>
      <dgm:spPr/>
      <dgm:t>
        <a:bodyPr/>
        <a:lstStyle/>
        <a:p>
          <a:endParaRPr lang="de-DE"/>
        </a:p>
      </dgm:t>
    </dgm:pt>
    <dgm:pt modelId="{AC79F07B-F998-44C0-B9C1-14513E23320D}" type="sibTrans" cxnId="{E78713DF-D62D-4137-B55D-0B0F71861167}">
      <dgm:prSet/>
      <dgm:spPr/>
      <dgm:t>
        <a:bodyPr/>
        <a:lstStyle/>
        <a:p>
          <a:endParaRPr lang="de-DE"/>
        </a:p>
      </dgm:t>
    </dgm:pt>
    <dgm:pt modelId="{E2C09F47-6012-4373-BCA8-3B063A2E955F}">
      <dgm:prSet phldrT="[Text]"/>
      <dgm:spPr/>
      <dgm:t>
        <a:bodyPr/>
        <a:lstStyle/>
        <a:p>
          <a:r>
            <a:rPr lang="de-DE">
              <a:solidFill>
                <a:schemeClr val="bg1"/>
              </a:solidFill>
            </a:rPr>
            <a:t>Check</a:t>
          </a:r>
        </a:p>
      </dgm:t>
    </dgm:pt>
    <dgm:pt modelId="{2C7D0656-9C9A-4685-8918-A71CEC05AB99}" type="parTrans" cxnId="{4DCDA3EC-FC34-4689-B39D-CCE7DFE013BC}">
      <dgm:prSet/>
      <dgm:spPr/>
      <dgm:t>
        <a:bodyPr/>
        <a:lstStyle/>
        <a:p>
          <a:endParaRPr lang="de-DE"/>
        </a:p>
      </dgm:t>
    </dgm:pt>
    <dgm:pt modelId="{A264DA41-C4FF-47D7-BEFB-F7A5D871D74D}" type="sibTrans" cxnId="{4DCDA3EC-FC34-4689-B39D-CCE7DFE013BC}">
      <dgm:prSet/>
      <dgm:spPr/>
      <dgm:t>
        <a:bodyPr/>
        <a:lstStyle/>
        <a:p>
          <a:endParaRPr lang="de-DE"/>
        </a:p>
      </dgm:t>
    </dgm:pt>
    <dgm:pt modelId="{AADC2AD7-C64D-487F-B90A-8883CA893BED}">
      <dgm:prSet phldrT="[Text]"/>
      <dgm:spPr/>
      <dgm:t>
        <a:bodyPr/>
        <a:lstStyle/>
        <a:p>
          <a:r>
            <a:rPr lang="de-DE">
              <a:solidFill>
                <a:schemeClr val="bg1"/>
              </a:solidFill>
            </a:rPr>
            <a:t>Act</a:t>
          </a:r>
        </a:p>
      </dgm:t>
    </dgm:pt>
    <dgm:pt modelId="{F087DBFF-3D7E-486E-BEB7-C73F4B7BB79D}" type="parTrans" cxnId="{FA7DC614-FBB0-49AE-A701-469F2815A40B}">
      <dgm:prSet/>
      <dgm:spPr/>
      <dgm:t>
        <a:bodyPr/>
        <a:lstStyle/>
        <a:p>
          <a:endParaRPr lang="de-DE"/>
        </a:p>
      </dgm:t>
    </dgm:pt>
    <dgm:pt modelId="{E6D762EF-14C5-4B8D-852D-C0CBF43C1729}" type="sibTrans" cxnId="{FA7DC614-FBB0-49AE-A701-469F2815A40B}">
      <dgm:prSet/>
      <dgm:spPr/>
      <dgm:t>
        <a:bodyPr/>
        <a:lstStyle/>
        <a:p>
          <a:endParaRPr lang="de-DE"/>
        </a:p>
      </dgm:t>
    </dgm:pt>
    <dgm:pt modelId="{41FFE7AE-4101-4624-8882-9EF454900AC8}" type="pres">
      <dgm:prSet presAssocID="{349A2525-031E-44C3-8B1A-AF930F4323E9}" presName="compositeShape" presStyleCnt="0">
        <dgm:presLayoutVars>
          <dgm:chMax val="7"/>
          <dgm:dir/>
          <dgm:resizeHandles val="exact"/>
        </dgm:presLayoutVars>
      </dgm:prSet>
      <dgm:spPr/>
    </dgm:pt>
    <dgm:pt modelId="{F8E0A4DC-A4BF-42FE-96D5-F707FDE2C092}" type="pres">
      <dgm:prSet presAssocID="{349A2525-031E-44C3-8B1A-AF930F4323E9}" presName="wedge1" presStyleLbl="node1" presStyleIdx="0" presStyleCnt="4"/>
      <dgm:spPr/>
    </dgm:pt>
    <dgm:pt modelId="{241BB457-0BAB-435C-8DC3-5291D41C1854}" type="pres">
      <dgm:prSet presAssocID="{349A2525-031E-44C3-8B1A-AF930F4323E9}" presName="dummy1a" presStyleCnt="0"/>
      <dgm:spPr/>
    </dgm:pt>
    <dgm:pt modelId="{6F51AC88-58A9-4B8E-8B9A-E2C9B916691B}" type="pres">
      <dgm:prSet presAssocID="{349A2525-031E-44C3-8B1A-AF930F4323E9}" presName="dummy1b" presStyleCnt="0"/>
      <dgm:spPr/>
    </dgm:pt>
    <dgm:pt modelId="{6F2F2022-FE44-42B3-B0AF-C7BCCA068403}" type="pres">
      <dgm:prSet presAssocID="{349A2525-031E-44C3-8B1A-AF930F4323E9}" presName="wedge1Tx" presStyleLbl="node1" presStyleIdx="0" presStyleCnt="4">
        <dgm:presLayoutVars>
          <dgm:chMax val="0"/>
          <dgm:chPref val="0"/>
          <dgm:bulletEnabled val="1"/>
        </dgm:presLayoutVars>
      </dgm:prSet>
      <dgm:spPr/>
    </dgm:pt>
    <dgm:pt modelId="{23D8B0CE-81BE-4015-AA9B-789148F0D3D8}" type="pres">
      <dgm:prSet presAssocID="{349A2525-031E-44C3-8B1A-AF930F4323E9}" presName="wedge2" presStyleLbl="node1" presStyleIdx="1" presStyleCnt="4"/>
      <dgm:spPr/>
    </dgm:pt>
    <dgm:pt modelId="{31AC2E96-B684-4B2E-BD16-BC0F1DF08A50}" type="pres">
      <dgm:prSet presAssocID="{349A2525-031E-44C3-8B1A-AF930F4323E9}" presName="dummy2a" presStyleCnt="0"/>
      <dgm:spPr/>
    </dgm:pt>
    <dgm:pt modelId="{AAF9F449-3CC2-48DD-B7CE-B21ACA098B59}" type="pres">
      <dgm:prSet presAssocID="{349A2525-031E-44C3-8B1A-AF930F4323E9}" presName="dummy2b" presStyleCnt="0"/>
      <dgm:spPr/>
    </dgm:pt>
    <dgm:pt modelId="{DD5168FA-FB7F-49D1-95C6-869069876FE5}" type="pres">
      <dgm:prSet presAssocID="{349A2525-031E-44C3-8B1A-AF930F4323E9}" presName="wedge2Tx" presStyleLbl="node1" presStyleIdx="1" presStyleCnt="4">
        <dgm:presLayoutVars>
          <dgm:chMax val="0"/>
          <dgm:chPref val="0"/>
          <dgm:bulletEnabled val="1"/>
        </dgm:presLayoutVars>
      </dgm:prSet>
      <dgm:spPr/>
    </dgm:pt>
    <dgm:pt modelId="{E9BFA66A-2711-4FE6-9ED1-9AB417A783E5}" type="pres">
      <dgm:prSet presAssocID="{349A2525-031E-44C3-8B1A-AF930F4323E9}" presName="wedge3" presStyleLbl="node1" presStyleIdx="2" presStyleCnt="4"/>
      <dgm:spPr/>
    </dgm:pt>
    <dgm:pt modelId="{EED2D5EB-E5D4-430A-A51D-4A5C765FC00E}" type="pres">
      <dgm:prSet presAssocID="{349A2525-031E-44C3-8B1A-AF930F4323E9}" presName="dummy3a" presStyleCnt="0"/>
      <dgm:spPr/>
    </dgm:pt>
    <dgm:pt modelId="{BFC04F82-2292-41EA-BAEF-E8283475AA42}" type="pres">
      <dgm:prSet presAssocID="{349A2525-031E-44C3-8B1A-AF930F4323E9}" presName="dummy3b" presStyleCnt="0"/>
      <dgm:spPr/>
    </dgm:pt>
    <dgm:pt modelId="{FB2EBC6A-E113-4D3D-BE19-59D2074E1C36}" type="pres">
      <dgm:prSet presAssocID="{349A2525-031E-44C3-8B1A-AF930F4323E9}" presName="wedge3Tx" presStyleLbl="node1" presStyleIdx="2" presStyleCnt="4">
        <dgm:presLayoutVars>
          <dgm:chMax val="0"/>
          <dgm:chPref val="0"/>
          <dgm:bulletEnabled val="1"/>
        </dgm:presLayoutVars>
      </dgm:prSet>
      <dgm:spPr/>
    </dgm:pt>
    <dgm:pt modelId="{D7102FE9-9429-44DC-A142-DAE130A8BC47}" type="pres">
      <dgm:prSet presAssocID="{349A2525-031E-44C3-8B1A-AF930F4323E9}" presName="wedge4" presStyleLbl="node1" presStyleIdx="3" presStyleCnt="4"/>
      <dgm:spPr/>
    </dgm:pt>
    <dgm:pt modelId="{BB12FB30-C54E-4844-A62A-5F57B52C38F6}" type="pres">
      <dgm:prSet presAssocID="{349A2525-031E-44C3-8B1A-AF930F4323E9}" presName="dummy4a" presStyleCnt="0"/>
      <dgm:spPr/>
    </dgm:pt>
    <dgm:pt modelId="{AE828413-662A-4180-9CD8-6EBA175419B0}" type="pres">
      <dgm:prSet presAssocID="{349A2525-031E-44C3-8B1A-AF930F4323E9}" presName="dummy4b" presStyleCnt="0"/>
      <dgm:spPr/>
    </dgm:pt>
    <dgm:pt modelId="{473D1FE8-9986-463A-A5B2-884C558A495A}" type="pres">
      <dgm:prSet presAssocID="{349A2525-031E-44C3-8B1A-AF930F4323E9}" presName="wedge4Tx" presStyleLbl="node1" presStyleIdx="3" presStyleCnt="4">
        <dgm:presLayoutVars>
          <dgm:chMax val="0"/>
          <dgm:chPref val="0"/>
          <dgm:bulletEnabled val="1"/>
        </dgm:presLayoutVars>
      </dgm:prSet>
      <dgm:spPr/>
    </dgm:pt>
    <dgm:pt modelId="{81CAC1ED-0B6B-49F0-9112-E503075739FE}" type="pres">
      <dgm:prSet presAssocID="{C2AF9601-1EED-44E7-9745-CC51685EBBE7}" presName="arrowWedge1" presStyleLbl="fgSibTrans2D1" presStyleIdx="0" presStyleCnt="4"/>
      <dgm:spPr/>
    </dgm:pt>
    <dgm:pt modelId="{2E3B8B0C-C7F9-4CBA-B00B-D91A21FCD574}" type="pres">
      <dgm:prSet presAssocID="{AC79F07B-F998-44C0-B9C1-14513E23320D}" presName="arrowWedge2" presStyleLbl="fgSibTrans2D1" presStyleIdx="1" presStyleCnt="4"/>
      <dgm:spPr/>
    </dgm:pt>
    <dgm:pt modelId="{B4021AB6-BCF7-4566-B842-C9871486AC0B}" type="pres">
      <dgm:prSet presAssocID="{A264DA41-C4FF-47D7-BEFB-F7A5D871D74D}" presName="arrowWedge3" presStyleLbl="fgSibTrans2D1" presStyleIdx="2" presStyleCnt="4"/>
      <dgm:spPr/>
    </dgm:pt>
    <dgm:pt modelId="{881FA725-C51A-46DB-A161-A388B8C0792A}" type="pres">
      <dgm:prSet presAssocID="{E6D762EF-14C5-4B8D-852D-C0CBF43C1729}" presName="arrowWedge4" presStyleLbl="fgSibTrans2D1" presStyleIdx="3" presStyleCnt="4"/>
      <dgm:spPr/>
    </dgm:pt>
  </dgm:ptLst>
  <dgm:cxnLst>
    <dgm:cxn modelId="{FA7DC614-FBB0-49AE-A701-469F2815A40B}" srcId="{349A2525-031E-44C3-8B1A-AF930F4323E9}" destId="{AADC2AD7-C64D-487F-B90A-8883CA893BED}" srcOrd="3" destOrd="0" parTransId="{F087DBFF-3D7E-486E-BEB7-C73F4B7BB79D}" sibTransId="{E6D762EF-14C5-4B8D-852D-C0CBF43C1729}"/>
    <dgm:cxn modelId="{1D49FB27-2332-4BAB-B860-D5ABF85F5142}" srcId="{349A2525-031E-44C3-8B1A-AF930F4323E9}" destId="{D26E9B6A-F59C-4038-B52C-4D7FE134D823}" srcOrd="0" destOrd="0" parTransId="{5D7E78D1-D2E3-40EC-BE20-74C92D63ECB8}" sibTransId="{C2AF9601-1EED-44E7-9745-CC51685EBBE7}"/>
    <dgm:cxn modelId="{8115892E-8023-4910-AAB4-A5B5B28AD2FF}" type="presOf" srcId="{AADC2AD7-C64D-487F-B90A-8883CA893BED}" destId="{D7102FE9-9429-44DC-A142-DAE130A8BC47}" srcOrd="0" destOrd="0" presId="urn:microsoft.com/office/officeart/2005/8/layout/cycle8"/>
    <dgm:cxn modelId="{5F6EAF5C-7D30-480A-9D3A-85EADD7C979D}" type="presOf" srcId="{D26E9B6A-F59C-4038-B52C-4D7FE134D823}" destId="{F8E0A4DC-A4BF-42FE-96D5-F707FDE2C092}" srcOrd="0" destOrd="0" presId="urn:microsoft.com/office/officeart/2005/8/layout/cycle8"/>
    <dgm:cxn modelId="{CCA01D44-7B11-4988-A732-E406749000C5}" type="presOf" srcId="{A87E788E-D069-491B-A9C1-D2D5D96B4EF1}" destId="{DD5168FA-FB7F-49D1-95C6-869069876FE5}" srcOrd="1" destOrd="0" presId="urn:microsoft.com/office/officeart/2005/8/layout/cycle8"/>
    <dgm:cxn modelId="{C18DED6E-56F5-4832-B020-226EF82B94AA}" type="presOf" srcId="{A87E788E-D069-491B-A9C1-D2D5D96B4EF1}" destId="{23D8B0CE-81BE-4015-AA9B-789148F0D3D8}" srcOrd="0" destOrd="0" presId="urn:microsoft.com/office/officeart/2005/8/layout/cycle8"/>
    <dgm:cxn modelId="{ED3D5252-7430-47ED-A278-0B4C9DC2425B}" type="presOf" srcId="{E2C09F47-6012-4373-BCA8-3B063A2E955F}" destId="{E9BFA66A-2711-4FE6-9ED1-9AB417A783E5}" srcOrd="0" destOrd="0" presId="urn:microsoft.com/office/officeart/2005/8/layout/cycle8"/>
    <dgm:cxn modelId="{F4F643A3-5C75-480A-AC25-FD0592A989F4}" type="presOf" srcId="{D26E9B6A-F59C-4038-B52C-4D7FE134D823}" destId="{6F2F2022-FE44-42B3-B0AF-C7BCCA068403}" srcOrd="1" destOrd="0" presId="urn:microsoft.com/office/officeart/2005/8/layout/cycle8"/>
    <dgm:cxn modelId="{73AA2CB1-25F9-4923-A86F-5F63D8BFC1EC}" type="presOf" srcId="{349A2525-031E-44C3-8B1A-AF930F4323E9}" destId="{41FFE7AE-4101-4624-8882-9EF454900AC8}" srcOrd="0" destOrd="0" presId="urn:microsoft.com/office/officeart/2005/8/layout/cycle8"/>
    <dgm:cxn modelId="{F3C831DE-280A-42F0-A860-583CACA343EE}" type="presOf" srcId="{AADC2AD7-C64D-487F-B90A-8883CA893BED}" destId="{473D1FE8-9986-463A-A5B2-884C558A495A}" srcOrd="1" destOrd="0" presId="urn:microsoft.com/office/officeart/2005/8/layout/cycle8"/>
    <dgm:cxn modelId="{E78713DF-D62D-4137-B55D-0B0F71861167}" srcId="{349A2525-031E-44C3-8B1A-AF930F4323E9}" destId="{A87E788E-D069-491B-A9C1-D2D5D96B4EF1}" srcOrd="1" destOrd="0" parTransId="{D5AB65B8-0D7A-4472-B281-2AA4B7AE1C9B}" sibTransId="{AC79F07B-F998-44C0-B9C1-14513E23320D}"/>
    <dgm:cxn modelId="{4DCDA3EC-FC34-4689-B39D-CCE7DFE013BC}" srcId="{349A2525-031E-44C3-8B1A-AF930F4323E9}" destId="{E2C09F47-6012-4373-BCA8-3B063A2E955F}" srcOrd="2" destOrd="0" parTransId="{2C7D0656-9C9A-4685-8918-A71CEC05AB99}" sibTransId="{A264DA41-C4FF-47D7-BEFB-F7A5D871D74D}"/>
    <dgm:cxn modelId="{9E3052F2-29DC-46AE-B1B3-979B952B6257}" type="presOf" srcId="{E2C09F47-6012-4373-BCA8-3B063A2E955F}" destId="{FB2EBC6A-E113-4D3D-BE19-59D2074E1C36}" srcOrd="1" destOrd="0" presId="urn:microsoft.com/office/officeart/2005/8/layout/cycle8"/>
    <dgm:cxn modelId="{A5CA443C-5F8E-4184-B65E-D8DAE5EA68B8}" type="presParOf" srcId="{41FFE7AE-4101-4624-8882-9EF454900AC8}" destId="{F8E0A4DC-A4BF-42FE-96D5-F707FDE2C092}" srcOrd="0" destOrd="0" presId="urn:microsoft.com/office/officeart/2005/8/layout/cycle8"/>
    <dgm:cxn modelId="{7A527A2A-72A0-4811-BCC2-BFD573ED7DCF}" type="presParOf" srcId="{41FFE7AE-4101-4624-8882-9EF454900AC8}" destId="{241BB457-0BAB-435C-8DC3-5291D41C1854}" srcOrd="1" destOrd="0" presId="urn:microsoft.com/office/officeart/2005/8/layout/cycle8"/>
    <dgm:cxn modelId="{137DA9EF-3B6B-49FC-B099-CF246EC55BEA}" type="presParOf" srcId="{41FFE7AE-4101-4624-8882-9EF454900AC8}" destId="{6F51AC88-58A9-4B8E-8B9A-E2C9B916691B}" srcOrd="2" destOrd="0" presId="urn:microsoft.com/office/officeart/2005/8/layout/cycle8"/>
    <dgm:cxn modelId="{91BFD8AB-8FD1-4B09-A768-AE70BBECFA6E}" type="presParOf" srcId="{41FFE7AE-4101-4624-8882-9EF454900AC8}" destId="{6F2F2022-FE44-42B3-B0AF-C7BCCA068403}" srcOrd="3" destOrd="0" presId="urn:microsoft.com/office/officeart/2005/8/layout/cycle8"/>
    <dgm:cxn modelId="{27EF9EE4-D3B8-498B-838A-4D8E98E21CF5}" type="presParOf" srcId="{41FFE7AE-4101-4624-8882-9EF454900AC8}" destId="{23D8B0CE-81BE-4015-AA9B-789148F0D3D8}" srcOrd="4" destOrd="0" presId="urn:microsoft.com/office/officeart/2005/8/layout/cycle8"/>
    <dgm:cxn modelId="{BDE421D3-C02C-4E22-866C-C2DE360EB585}" type="presParOf" srcId="{41FFE7AE-4101-4624-8882-9EF454900AC8}" destId="{31AC2E96-B684-4B2E-BD16-BC0F1DF08A50}" srcOrd="5" destOrd="0" presId="urn:microsoft.com/office/officeart/2005/8/layout/cycle8"/>
    <dgm:cxn modelId="{20B08CD5-D202-46F8-90B6-131E43006C21}" type="presParOf" srcId="{41FFE7AE-4101-4624-8882-9EF454900AC8}" destId="{AAF9F449-3CC2-48DD-B7CE-B21ACA098B59}" srcOrd="6" destOrd="0" presId="urn:microsoft.com/office/officeart/2005/8/layout/cycle8"/>
    <dgm:cxn modelId="{4D3563B5-F852-4843-8418-5D3F64BF698D}" type="presParOf" srcId="{41FFE7AE-4101-4624-8882-9EF454900AC8}" destId="{DD5168FA-FB7F-49D1-95C6-869069876FE5}" srcOrd="7" destOrd="0" presId="urn:microsoft.com/office/officeart/2005/8/layout/cycle8"/>
    <dgm:cxn modelId="{8CF71694-75EB-4D81-8B3D-0724B1803221}" type="presParOf" srcId="{41FFE7AE-4101-4624-8882-9EF454900AC8}" destId="{E9BFA66A-2711-4FE6-9ED1-9AB417A783E5}" srcOrd="8" destOrd="0" presId="urn:microsoft.com/office/officeart/2005/8/layout/cycle8"/>
    <dgm:cxn modelId="{5E178A1F-8215-4E9A-A3BC-E8D196573E2C}" type="presParOf" srcId="{41FFE7AE-4101-4624-8882-9EF454900AC8}" destId="{EED2D5EB-E5D4-430A-A51D-4A5C765FC00E}" srcOrd="9" destOrd="0" presId="urn:microsoft.com/office/officeart/2005/8/layout/cycle8"/>
    <dgm:cxn modelId="{326363FF-33CC-4B06-9C04-D81DC271C717}" type="presParOf" srcId="{41FFE7AE-4101-4624-8882-9EF454900AC8}" destId="{BFC04F82-2292-41EA-BAEF-E8283475AA42}" srcOrd="10" destOrd="0" presId="urn:microsoft.com/office/officeart/2005/8/layout/cycle8"/>
    <dgm:cxn modelId="{19AE992D-DF70-4C78-A566-7BC9969C3BF1}" type="presParOf" srcId="{41FFE7AE-4101-4624-8882-9EF454900AC8}" destId="{FB2EBC6A-E113-4D3D-BE19-59D2074E1C36}" srcOrd="11" destOrd="0" presId="urn:microsoft.com/office/officeart/2005/8/layout/cycle8"/>
    <dgm:cxn modelId="{94F7C36D-BE6D-4D83-BA79-A77A8A6FEA81}" type="presParOf" srcId="{41FFE7AE-4101-4624-8882-9EF454900AC8}" destId="{D7102FE9-9429-44DC-A142-DAE130A8BC47}" srcOrd="12" destOrd="0" presId="urn:microsoft.com/office/officeart/2005/8/layout/cycle8"/>
    <dgm:cxn modelId="{69B3F3CF-031E-405C-A19D-EB30C4BFA097}" type="presParOf" srcId="{41FFE7AE-4101-4624-8882-9EF454900AC8}" destId="{BB12FB30-C54E-4844-A62A-5F57B52C38F6}" srcOrd="13" destOrd="0" presId="urn:microsoft.com/office/officeart/2005/8/layout/cycle8"/>
    <dgm:cxn modelId="{EDD15CA2-E8AB-42BE-B671-2E0BF00438B0}" type="presParOf" srcId="{41FFE7AE-4101-4624-8882-9EF454900AC8}" destId="{AE828413-662A-4180-9CD8-6EBA175419B0}" srcOrd="14" destOrd="0" presId="urn:microsoft.com/office/officeart/2005/8/layout/cycle8"/>
    <dgm:cxn modelId="{C8CC9362-5416-4B5A-B4CA-45F7FF272B3A}" type="presParOf" srcId="{41FFE7AE-4101-4624-8882-9EF454900AC8}" destId="{473D1FE8-9986-463A-A5B2-884C558A495A}" srcOrd="15" destOrd="0" presId="urn:microsoft.com/office/officeart/2005/8/layout/cycle8"/>
    <dgm:cxn modelId="{C1D924F7-BDCF-44B7-A6E1-E2C2C7A019A1}" type="presParOf" srcId="{41FFE7AE-4101-4624-8882-9EF454900AC8}" destId="{81CAC1ED-0B6B-49F0-9112-E503075739FE}" srcOrd="16" destOrd="0" presId="urn:microsoft.com/office/officeart/2005/8/layout/cycle8"/>
    <dgm:cxn modelId="{0465BDC2-F23F-4616-B1E7-73D8594D0D52}" type="presParOf" srcId="{41FFE7AE-4101-4624-8882-9EF454900AC8}" destId="{2E3B8B0C-C7F9-4CBA-B00B-D91A21FCD574}" srcOrd="17" destOrd="0" presId="urn:microsoft.com/office/officeart/2005/8/layout/cycle8"/>
    <dgm:cxn modelId="{953A3A97-255B-431D-9BF0-64C22259B0B9}" type="presParOf" srcId="{41FFE7AE-4101-4624-8882-9EF454900AC8}" destId="{B4021AB6-BCF7-4566-B842-C9871486AC0B}" srcOrd="18" destOrd="0" presId="urn:microsoft.com/office/officeart/2005/8/layout/cycle8"/>
    <dgm:cxn modelId="{DBE87830-1D2B-4C04-8EB7-358A61F32460}" type="presParOf" srcId="{41FFE7AE-4101-4624-8882-9EF454900AC8}" destId="{881FA725-C51A-46DB-A161-A388B8C0792A}"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7B0AC0-758B-4200-8BD1-56A23B30D07F}" type="doc">
      <dgm:prSet loTypeId="urn:microsoft.com/office/officeart/2008/layout/AlternatingHexagons" loCatId="list" qsTypeId="urn:microsoft.com/office/officeart/2005/8/quickstyle/simple1" qsCatId="simple" csTypeId="urn:microsoft.com/office/officeart/2005/8/colors/accent4_1" csCatId="accent4" phldr="1"/>
      <dgm:spPr/>
      <dgm:t>
        <a:bodyPr/>
        <a:lstStyle/>
        <a:p>
          <a:endParaRPr lang="de-DE"/>
        </a:p>
      </dgm:t>
    </dgm:pt>
    <dgm:pt modelId="{FE492F4E-4D91-4EF2-811A-A58848A2D680}">
      <dgm:prSet phldrT="[Text]" custT="1"/>
      <dgm:spPr/>
      <dgm:t>
        <a:bodyPr/>
        <a:lstStyle/>
        <a:p>
          <a:r>
            <a:rPr lang="de-DE" sz="1350" b="1">
              <a:latin typeface="Arial"/>
            </a:rPr>
            <a:t>Leitbild</a:t>
          </a:r>
          <a:endParaRPr lang="de-DE" sz="1350" b="1"/>
        </a:p>
      </dgm:t>
    </dgm:pt>
    <dgm:pt modelId="{24ED7022-58F4-4C35-8C8E-74064E7897F9}" type="parTrans" cxnId="{F57D6D4E-F637-41C2-87E4-30707CFE5BE1}">
      <dgm:prSet/>
      <dgm:spPr/>
      <dgm:t>
        <a:bodyPr/>
        <a:lstStyle/>
        <a:p>
          <a:endParaRPr lang="de-DE"/>
        </a:p>
      </dgm:t>
    </dgm:pt>
    <dgm:pt modelId="{D33F9146-CEDB-49D7-A1E6-D2F766396F81}" type="sibTrans" cxnId="{F57D6D4E-F637-41C2-87E4-30707CFE5BE1}">
      <dgm:prSet/>
      <dgm:spPr/>
      <dgm:t>
        <a:bodyPr/>
        <a:lstStyle/>
        <a:p>
          <a:endParaRPr lang="de-DE"/>
        </a:p>
      </dgm:t>
    </dgm:pt>
    <dgm:pt modelId="{3F25473A-7D5D-4423-B7EA-73482C55B017}">
      <dgm:prSet phldrT="[Text]" custT="1"/>
      <dgm:spPr/>
      <dgm:t>
        <a:bodyPr/>
        <a:lstStyle/>
        <a:p>
          <a:r>
            <a:rPr lang="de-DE" sz="1350" b="1"/>
            <a:t>Ressourcen</a:t>
          </a:r>
        </a:p>
      </dgm:t>
    </dgm:pt>
    <dgm:pt modelId="{EE24D5F7-687F-4CF4-9B04-3696983E153C}" type="parTrans" cxnId="{CBF29FC6-71E8-4FBE-8E19-A4DB8A5528B1}">
      <dgm:prSet/>
      <dgm:spPr/>
      <dgm:t>
        <a:bodyPr/>
        <a:lstStyle/>
        <a:p>
          <a:endParaRPr lang="de-DE"/>
        </a:p>
      </dgm:t>
    </dgm:pt>
    <dgm:pt modelId="{08B3540A-6473-425C-A270-2FBB65B92DB1}" type="sibTrans" cxnId="{CBF29FC6-71E8-4FBE-8E19-A4DB8A5528B1}">
      <dgm:prSet/>
      <dgm:spPr/>
      <dgm:t>
        <a:bodyPr/>
        <a:lstStyle/>
        <a:p>
          <a:endParaRPr lang="de-DE"/>
        </a:p>
      </dgm:t>
    </dgm:pt>
    <dgm:pt modelId="{7D4324DA-A2EC-49C8-8737-EE50E00AA566}">
      <dgm:prSet phldrT="[Text]"/>
      <dgm:spPr/>
      <dgm:t>
        <a:bodyPr/>
        <a:lstStyle/>
        <a:p>
          <a:endParaRPr lang="de-DE"/>
        </a:p>
      </dgm:t>
    </dgm:pt>
    <dgm:pt modelId="{C982F939-8832-4E00-BA4F-AB0CC734E3A7}" type="parTrans" cxnId="{05E5CCBC-F53C-4C8A-852D-B3CF5465C8D3}">
      <dgm:prSet/>
      <dgm:spPr/>
      <dgm:t>
        <a:bodyPr/>
        <a:lstStyle/>
        <a:p>
          <a:endParaRPr lang="de-DE"/>
        </a:p>
      </dgm:t>
    </dgm:pt>
    <dgm:pt modelId="{C99DCC50-5617-4504-B9B1-93D04F9BA242}" type="sibTrans" cxnId="{05E5CCBC-F53C-4C8A-852D-B3CF5465C8D3}">
      <dgm:prSet/>
      <dgm:spPr/>
      <dgm:t>
        <a:bodyPr/>
        <a:lstStyle/>
        <a:p>
          <a:endParaRPr lang="de-DE"/>
        </a:p>
      </dgm:t>
    </dgm:pt>
    <dgm:pt modelId="{8F400236-F37C-47E1-87EF-85BC048E35EE}">
      <dgm:prSet phldrT="[Text]" custT="1"/>
      <dgm:spPr/>
      <dgm:t>
        <a:bodyPr/>
        <a:lstStyle/>
        <a:p>
          <a:endParaRPr lang="de-DE" sz="1200"/>
        </a:p>
      </dgm:t>
    </dgm:pt>
    <dgm:pt modelId="{86C46EF1-E422-4D7A-B609-B340B42F50EF}" type="parTrans" cxnId="{A1DDBD19-E137-4B4B-8C5A-BFC382010B36}">
      <dgm:prSet/>
      <dgm:spPr/>
      <dgm:t>
        <a:bodyPr/>
        <a:lstStyle/>
        <a:p>
          <a:endParaRPr lang="de-DE"/>
        </a:p>
      </dgm:t>
    </dgm:pt>
    <dgm:pt modelId="{F84692A7-6BED-491B-8507-FF36CE8A8752}" type="sibTrans" cxnId="{A1DDBD19-E137-4B4B-8C5A-BFC382010B36}">
      <dgm:prSet/>
      <dgm:spPr/>
      <dgm:t>
        <a:bodyPr/>
        <a:lstStyle/>
        <a:p>
          <a:endParaRPr lang="de-DE"/>
        </a:p>
      </dgm:t>
    </dgm:pt>
    <dgm:pt modelId="{CEA2FB6D-17BF-407F-B1EB-0557FE0E5E09}" type="pres">
      <dgm:prSet presAssocID="{107B0AC0-758B-4200-8BD1-56A23B30D07F}" presName="Name0" presStyleCnt="0">
        <dgm:presLayoutVars>
          <dgm:chMax/>
          <dgm:chPref/>
          <dgm:dir/>
          <dgm:animLvl val="lvl"/>
        </dgm:presLayoutVars>
      </dgm:prSet>
      <dgm:spPr/>
    </dgm:pt>
    <dgm:pt modelId="{277AC5F3-461E-441F-878D-D48632A6C262}" type="pres">
      <dgm:prSet presAssocID="{FE492F4E-4D91-4EF2-811A-A58848A2D680}" presName="composite" presStyleCnt="0"/>
      <dgm:spPr/>
    </dgm:pt>
    <dgm:pt modelId="{3512EE58-4EE2-45FB-B858-A5C03C68ACE0}" type="pres">
      <dgm:prSet presAssocID="{FE492F4E-4D91-4EF2-811A-A58848A2D680}" presName="Parent1" presStyleLbl="node1" presStyleIdx="0" presStyleCnt="4">
        <dgm:presLayoutVars>
          <dgm:chMax val="1"/>
          <dgm:chPref val="1"/>
          <dgm:bulletEnabled val="1"/>
        </dgm:presLayoutVars>
      </dgm:prSet>
      <dgm:spPr/>
    </dgm:pt>
    <dgm:pt modelId="{FB13092E-C212-456A-89D1-0ADC612FA460}" type="pres">
      <dgm:prSet presAssocID="{FE492F4E-4D91-4EF2-811A-A58848A2D680}" presName="Childtext1" presStyleLbl="revTx" presStyleIdx="0" presStyleCnt="2">
        <dgm:presLayoutVars>
          <dgm:chMax val="0"/>
          <dgm:chPref val="0"/>
          <dgm:bulletEnabled val="1"/>
        </dgm:presLayoutVars>
      </dgm:prSet>
      <dgm:spPr/>
    </dgm:pt>
    <dgm:pt modelId="{ADDED795-20CA-40D9-80A3-7A6B87B21802}" type="pres">
      <dgm:prSet presAssocID="{FE492F4E-4D91-4EF2-811A-A58848A2D680}" presName="BalanceSpacing" presStyleCnt="0"/>
      <dgm:spPr/>
    </dgm:pt>
    <dgm:pt modelId="{7C9166EE-AF73-4F96-9C5B-D96F06D2BBB1}" type="pres">
      <dgm:prSet presAssocID="{FE492F4E-4D91-4EF2-811A-A58848A2D680}" presName="BalanceSpacing1" presStyleCnt="0"/>
      <dgm:spPr/>
    </dgm:pt>
    <dgm:pt modelId="{BC15DDEA-05B4-41DB-8B53-EF2E3035B24D}" type="pres">
      <dgm:prSet presAssocID="{D33F9146-CEDB-49D7-A1E6-D2F766396F81}" presName="Accent1Text" presStyleLbl="node1" presStyleIdx="1" presStyleCnt="4"/>
      <dgm:spPr/>
    </dgm:pt>
    <dgm:pt modelId="{C2213DB7-8C8F-47BA-9BB2-75ACB1B5345B}" type="pres">
      <dgm:prSet presAssocID="{D33F9146-CEDB-49D7-A1E6-D2F766396F81}" presName="spaceBetweenRectangles" presStyleCnt="0"/>
      <dgm:spPr/>
    </dgm:pt>
    <dgm:pt modelId="{4957F23A-81C7-4C87-980A-117798CA2397}" type="pres">
      <dgm:prSet presAssocID="{3F25473A-7D5D-4423-B7EA-73482C55B017}" presName="composite" presStyleCnt="0"/>
      <dgm:spPr/>
    </dgm:pt>
    <dgm:pt modelId="{05A1B344-9768-488B-A51A-5A352E1092EF}" type="pres">
      <dgm:prSet presAssocID="{3F25473A-7D5D-4423-B7EA-73482C55B017}" presName="Parent1" presStyleLbl="node1" presStyleIdx="2" presStyleCnt="4">
        <dgm:presLayoutVars>
          <dgm:chMax val="1"/>
          <dgm:chPref val="1"/>
          <dgm:bulletEnabled val="1"/>
        </dgm:presLayoutVars>
      </dgm:prSet>
      <dgm:spPr/>
    </dgm:pt>
    <dgm:pt modelId="{C680721A-CC63-48CB-8688-344E65944E4E}" type="pres">
      <dgm:prSet presAssocID="{3F25473A-7D5D-4423-B7EA-73482C55B017}" presName="Childtext1" presStyleLbl="revTx" presStyleIdx="1" presStyleCnt="2">
        <dgm:presLayoutVars>
          <dgm:chMax val="0"/>
          <dgm:chPref val="0"/>
          <dgm:bulletEnabled val="1"/>
        </dgm:presLayoutVars>
      </dgm:prSet>
      <dgm:spPr/>
    </dgm:pt>
    <dgm:pt modelId="{DA377FB9-B5E4-4818-8477-534CE7D66F41}" type="pres">
      <dgm:prSet presAssocID="{3F25473A-7D5D-4423-B7EA-73482C55B017}" presName="BalanceSpacing" presStyleCnt="0"/>
      <dgm:spPr/>
    </dgm:pt>
    <dgm:pt modelId="{8387E976-B334-4EF7-A02D-694EB9BC7B37}" type="pres">
      <dgm:prSet presAssocID="{3F25473A-7D5D-4423-B7EA-73482C55B017}" presName="BalanceSpacing1" presStyleCnt="0"/>
      <dgm:spPr/>
    </dgm:pt>
    <dgm:pt modelId="{C80F7FF1-ED8F-4962-9E68-B364BDA3A159}" type="pres">
      <dgm:prSet presAssocID="{08B3540A-6473-425C-A270-2FBB65B92DB1}" presName="Accent1Text" presStyleLbl="node1" presStyleIdx="3" presStyleCnt="4"/>
      <dgm:spPr/>
    </dgm:pt>
  </dgm:ptLst>
  <dgm:cxnLst>
    <dgm:cxn modelId="{86C5300A-20C3-4D25-8966-7A28E7F4BDE7}" type="presOf" srcId="{8F400236-F37C-47E1-87EF-85BC048E35EE}" destId="{FB13092E-C212-456A-89D1-0ADC612FA460}" srcOrd="0" destOrd="0" presId="urn:microsoft.com/office/officeart/2008/layout/AlternatingHexagons"/>
    <dgm:cxn modelId="{A1DDBD19-E137-4B4B-8C5A-BFC382010B36}" srcId="{FE492F4E-4D91-4EF2-811A-A58848A2D680}" destId="{8F400236-F37C-47E1-87EF-85BC048E35EE}" srcOrd="0" destOrd="0" parTransId="{86C46EF1-E422-4D7A-B609-B340B42F50EF}" sibTransId="{F84692A7-6BED-491B-8507-FF36CE8A8752}"/>
    <dgm:cxn modelId="{4970A92E-B893-4702-8515-4ACAAE90EB74}" type="presOf" srcId="{08B3540A-6473-425C-A270-2FBB65B92DB1}" destId="{C80F7FF1-ED8F-4962-9E68-B364BDA3A159}" srcOrd="0" destOrd="0" presId="urn:microsoft.com/office/officeart/2008/layout/AlternatingHexagons"/>
    <dgm:cxn modelId="{F57D6D4E-F637-41C2-87E4-30707CFE5BE1}" srcId="{107B0AC0-758B-4200-8BD1-56A23B30D07F}" destId="{FE492F4E-4D91-4EF2-811A-A58848A2D680}" srcOrd="0" destOrd="0" parTransId="{24ED7022-58F4-4C35-8C8E-74064E7897F9}" sibTransId="{D33F9146-CEDB-49D7-A1E6-D2F766396F81}"/>
    <dgm:cxn modelId="{E4E0CF98-4ED0-4BF0-902D-9EA590D3C217}" type="presOf" srcId="{7D4324DA-A2EC-49C8-8737-EE50E00AA566}" destId="{C680721A-CC63-48CB-8688-344E65944E4E}" srcOrd="0" destOrd="0" presId="urn:microsoft.com/office/officeart/2008/layout/AlternatingHexagons"/>
    <dgm:cxn modelId="{61F0ECB8-F07A-4292-8779-D4A6AF47C154}" type="presOf" srcId="{107B0AC0-758B-4200-8BD1-56A23B30D07F}" destId="{CEA2FB6D-17BF-407F-B1EB-0557FE0E5E09}" srcOrd="0" destOrd="0" presId="urn:microsoft.com/office/officeart/2008/layout/AlternatingHexagons"/>
    <dgm:cxn modelId="{05E5CCBC-F53C-4C8A-852D-B3CF5465C8D3}" srcId="{3F25473A-7D5D-4423-B7EA-73482C55B017}" destId="{7D4324DA-A2EC-49C8-8737-EE50E00AA566}" srcOrd="0" destOrd="0" parTransId="{C982F939-8832-4E00-BA4F-AB0CC734E3A7}" sibTransId="{C99DCC50-5617-4504-B9B1-93D04F9BA242}"/>
    <dgm:cxn modelId="{CBF29FC6-71E8-4FBE-8E19-A4DB8A5528B1}" srcId="{107B0AC0-758B-4200-8BD1-56A23B30D07F}" destId="{3F25473A-7D5D-4423-B7EA-73482C55B017}" srcOrd="1" destOrd="0" parTransId="{EE24D5F7-687F-4CF4-9B04-3696983E153C}" sibTransId="{08B3540A-6473-425C-A270-2FBB65B92DB1}"/>
    <dgm:cxn modelId="{83C675E3-346E-4F7D-8946-4157E1C70210}" type="presOf" srcId="{FE492F4E-4D91-4EF2-811A-A58848A2D680}" destId="{3512EE58-4EE2-45FB-B858-A5C03C68ACE0}" srcOrd="0" destOrd="0" presId="urn:microsoft.com/office/officeart/2008/layout/AlternatingHexagons"/>
    <dgm:cxn modelId="{16D35FE4-BF55-4839-9223-EB83A18F17A7}" type="presOf" srcId="{D33F9146-CEDB-49D7-A1E6-D2F766396F81}" destId="{BC15DDEA-05B4-41DB-8B53-EF2E3035B24D}" srcOrd="0" destOrd="0" presId="urn:microsoft.com/office/officeart/2008/layout/AlternatingHexagons"/>
    <dgm:cxn modelId="{AEFC1BFD-C811-4EE6-99F6-BEB56252392D}" type="presOf" srcId="{3F25473A-7D5D-4423-B7EA-73482C55B017}" destId="{05A1B344-9768-488B-A51A-5A352E1092EF}" srcOrd="0" destOrd="0" presId="urn:microsoft.com/office/officeart/2008/layout/AlternatingHexagons"/>
    <dgm:cxn modelId="{013ACE27-8AEA-4E67-BB33-7C032481EBCB}" type="presParOf" srcId="{CEA2FB6D-17BF-407F-B1EB-0557FE0E5E09}" destId="{277AC5F3-461E-441F-878D-D48632A6C262}" srcOrd="0" destOrd="0" presId="urn:microsoft.com/office/officeart/2008/layout/AlternatingHexagons"/>
    <dgm:cxn modelId="{1055ED0A-2922-461A-B622-4899E123553D}" type="presParOf" srcId="{277AC5F3-461E-441F-878D-D48632A6C262}" destId="{3512EE58-4EE2-45FB-B858-A5C03C68ACE0}" srcOrd="0" destOrd="0" presId="urn:microsoft.com/office/officeart/2008/layout/AlternatingHexagons"/>
    <dgm:cxn modelId="{D58CEF54-B96D-4AF1-A939-6E8E2E7A4FE6}" type="presParOf" srcId="{277AC5F3-461E-441F-878D-D48632A6C262}" destId="{FB13092E-C212-456A-89D1-0ADC612FA460}" srcOrd="1" destOrd="0" presId="urn:microsoft.com/office/officeart/2008/layout/AlternatingHexagons"/>
    <dgm:cxn modelId="{0395CF79-01C3-4FBF-B848-CB115D15B089}" type="presParOf" srcId="{277AC5F3-461E-441F-878D-D48632A6C262}" destId="{ADDED795-20CA-40D9-80A3-7A6B87B21802}" srcOrd="2" destOrd="0" presId="urn:microsoft.com/office/officeart/2008/layout/AlternatingHexagons"/>
    <dgm:cxn modelId="{BE4B4CE8-BAC1-42B6-A843-16993CDEA7B3}" type="presParOf" srcId="{277AC5F3-461E-441F-878D-D48632A6C262}" destId="{7C9166EE-AF73-4F96-9C5B-D96F06D2BBB1}" srcOrd="3" destOrd="0" presId="urn:microsoft.com/office/officeart/2008/layout/AlternatingHexagons"/>
    <dgm:cxn modelId="{616A62C8-FE0C-4127-AA1F-0B22CB75D226}" type="presParOf" srcId="{277AC5F3-461E-441F-878D-D48632A6C262}" destId="{BC15DDEA-05B4-41DB-8B53-EF2E3035B24D}" srcOrd="4" destOrd="0" presId="urn:microsoft.com/office/officeart/2008/layout/AlternatingHexagons"/>
    <dgm:cxn modelId="{752CD8DA-6AD7-4BD0-8326-A2203DE7B3E8}" type="presParOf" srcId="{CEA2FB6D-17BF-407F-B1EB-0557FE0E5E09}" destId="{C2213DB7-8C8F-47BA-9BB2-75ACB1B5345B}" srcOrd="1" destOrd="0" presId="urn:microsoft.com/office/officeart/2008/layout/AlternatingHexagons"/>
    <dgm:cxn modelId="{5D18D734-3DC6-4D13-A070-9DC8FC22AB13}" type="presParOf" srcId="{CEA2FB6D-17BF-407F-B1EB-0557FE0E5E09}" destId="{4957F23A-81C7-4C87-980A-117798CA2397}" srcOrd="2" destOrd="0" presId="urn:microsoft.com/office/officeart/2008/layout/AlternatingHexagons"/>
    <dgm:cxn modelId="{BDCAD191-1D4E-4556-AAAA-8557E853CDA9}" type="presParOf" srcId="{4957F23A-81C7-4C87-980A-117798CA2397}" destId="{05A1B344-9768-488B-A51A-5A352E1092EF}" srcOrd="0" destOrd="0" presId="urn:microsoft.com/office/officeart/2008/layout/AlternatingHexagons"/>
    <dgm:cxn modelId="{ABC4BFB6-E647-4F77-BFC3-AEC3CD150148}" type="presParOf" srcId="{4957F23A-81C7-4C87-980A-117798CA2397}" destId="{C680721A-CC63-48CB-8688-344E65944E4E}" srcOrd="1" destOrd="0" presId="urn:microsoft.com/office/officeart/2008/layout/AlternatingHexagons"/>
    <dgm:cxn modelId="{A2CCFB09-B830-4C0D-8600-7AA9944DDA0E}" type="presParOf" srcId="{4957F23A-81C7-4C87-980A-117798CA2397}" destId="{DA377FB9-B5E4-4818-8477-534CE7D66F41}" srcOrd="2" destOrd="0" presId="urn:microsoft.com/office/officeart/2008/layout/AlternatingHexagons"/>
    <dgm:cxn modelId="{DCE1D2CA-4D59-46A5-9CC7-6A9F2E2DCD19}" type="presParOf" srcId="{4957F23A-81C7-4C87-980A-117798CA2397}" destId="{8387E976-B334-4EF7-A02D-694EB9BC7B37}" srcOrd="3" destOrd="0" presId="urn:microsoft.com/office/officeart/2008/layout/AlternatingHexagons"/>
    <dgm:cxn modelId="{FAD7613F-9A4C-4A64-AB51-09951F4E297B}" type="presParOf" srcId="{4957F23A-81C7-4C87-980A-117798CA2397}" destId="{C80F7FF1-ED8F-4962-9E68-B364BDA3A159}"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B18C1F-CF1C-4416-BBAF-6AA52CADBF30}" type="doc">
      <dgm:prSet loTypeId="urn:microsoft.com/office/officeart/2008/layout/AlternatingHexagons" loCatId="list" qsTypeId="urn:microsoft.com/office/officeart/2005/8/quickstyle/simple1" qsCatId="simple" csTypeId="urn:microsoft.com/office/officeart/2005/8/colors/accent4_1" csCatId="accent4" phldr="1"/>
      <dgm:spPr/>
      <dgm:t>
        <a:bodyPr/>
        <a:lstStyle/>
        <a:p>
          <a:endParaRPr lang="de-DE"/>
        </a:p>
      </dgm:t>
    </dgm:pt>
    <dgm:pt modelId="{1F6D0A6F-32DB-4271-8233-C5E0FD3D7F96}">
      <dgm:prSet phldrT="[Text]" custT="1"/>
      <dgm:spPr/>
      <dgm:t>
        <a:bodyPr/>
        <a:lstStyle/>
        <a:p>
          <a:r>
            <a:rPr lang="de-DE" sz="1400" b="1" dirty="0"/>
            <a:t>Umsetzung</a:t>
          </a:r>
        </a:p>
      </dgm:t>
    </dgm:pt>
    <dgm:pt modelId="{AD5FF634-D32C-4C4F-97E1-1488D360139E}" type="parTrans" cxnId="{84ACE878-50C9-454A-B7AA-2E4CCAA39722}">
      <dgm:prSet/>
      <dgm:spPr/>
      <dgm:t>
        <a:bodyPr/>
        <a:lstStyle/>
        <a:p>
          <a:endParaRPr lang="de-DE" sz="1400"/>
        </a:p>
      </dgm:t>
    </dgm:pt>
    <dgm:pt modelId="{8427F9AA-5C38-4806-9CA9-2481A217E8BA}" type="sibTrans" cxnId="{84ACE878-50C9-454A-B7AA-2E4CCAA39722}">
      <dgm:prSet custT="1"/>
      <dgm:spPr/>
      <dgm:t>
        <a:bodyPr/>
        <a:lstStyle/>
        <a:p>
          <a:endParaRPr lang="de-DE" sz="1400"/>
        </a:p>
      </dgm:t>
    </dgm:pt>
    <dgm:pt modelId="{647EF6C8-B217-470C-AD0C-23217512A0F9}">
      <dgm:prSet phldrT="[Text]" custT="1"/>
      <dgm:spPr/>
      <dgm:t>
        <a:bodyPr/>
        <a:lstStyle/>
        <a:p>
          <a:r>
            <a:rPr lang="de-DE" sz="1400" b="1" dirty="0"/>
            <a:t>Umsetzung</a:t>
          </a:r>
          <a:endParaRPr lang="de-DE" sz="1400" dirty="0"/>
        </a:p>
      </dgm:t>
    </dgm:pt>
    <dgm:pt modelId="{FD402C13-9BF4-4454-B7EC-396D1A3155B5}" type="parTrans" cxnId="{8FF0FB8D-3AB7-481E-8E4A-3A9899C9B759}">
      <dgm:prSet/>
      <dgm:spPr/>
      <dgm:t>
        <a:bodyPr/>
        <a:lstStyle/>
        <a:p>
          <a:endParaRPr lang="de-DE" sz="1400"/>
        </a:p>
      </dgm:t>
    </dgm:pt>
    <dgm:pt modelId="{BD0815BF-DC8A-4EA9-B2F1-811433F0247C}" type="sibTrans" cxnId="{8FF0FB8D-3AB7-481E-8E4A-3A9899C9B759}">
      <dgm:prSet custT="1"/>
      <dgm:spPr/>
      <dgm:t>
        <a:bodyPr/>
        <a:lstStyle/>
        <a:p>
          <a:endParaRPr lang="de-DE" sz="1400"/>
        </a:p>
      </dgm:t>
    </dgm:pt>
    <dgm:pt modelId="{7A36E8B6-5B44-43A2-8686-994920380FFD}">
      <dgm:prSet phldrT="[Text]" custT="1"/>
      <dgm:spPr/>
      <dgm:t>
        <a:bodyPr/>
        <a:lstStyle/>
        <a:p>
          <a:endParaRPr lang="de-DE" sz="1200"/>
        </a:p>
      </dgm:t>
    </dgm:pt>
    <dgm:pt modelId="{9296CFCE-051D-470A-947F-E0699D7D815E}" type="parTrans" cxnId="{9ED2337A-5480-44D9-B353-6D6FAE85FD0E}">
      <dgm:prSet/>
      <dgm:spPr/>
      <dgm:t>
        <a:bodyPr/>
        <a:lstStyle/>
        <a:p>
          <a:endParaRPr lang="de-DE" sz="1400"/>
        </a:p>
      </dgm:t>
    </dgm:pt>
    <dgm:pt modelId="{C9DDC23D-1C0F-4207-A90B-9E9E235B149F}" type="sibTrans" cxnId="{9ED2337A-5480-44D9-B353-6D6FAE85FD0E}">
      <dgm:prSet/>
      <dgm:spPr/>
      <dgm:t>
        <a:bodyPr/>
        <a:lstStyle/>
        <a:p>
          <a:endParaRPr lang="de-DE" sz="1400"/>
        </a:p>
      </dgm:t>
    </dgm:pt>
    <dgm:pt modelId="{688DBF32-7808-460E-B3E9-7A5EAA5AAB8B}" type="pres">
      <dgm:prSet presAssocID="{87B18C1F-CF1C-4416-BBAF-6AA52CADBF30}" presName="Name0" presStyleCnt="0">
        <dgm:presLayoutVars>
          <dgm:chMax/>
          <dgm:chPref/>
          <dgm:dir/>
          <dgm:animLvl val="lvl"/>
        </dgm:presLayoutVars>
      </dgm:prSet>
      <dgm:spPr/>
    </dgm:pt>
    <dgm:pt modelId="{AC35419D-B582-4075-99F1-BBDF790BD290}" type="pres">
      <dgm:prSet presAssocID="{1F6D0A6F-32DB-4271-8233-C5E0FD3D7F96}" presName="composite" presStyleCnt="0"/>
      <dgm:spPr/>
    </dgm:pt>
    <dgm:pt modelId="{5305D25B-9E2D-4EB9-B459-B023BA980594}" type="pres">
      <dgm:prSet presAssocID="{1F6D0A6F-32DB-4271-8233-C5E0FD3D7F96}" presName="Parent1" presStyleLbl="node1" presStyleIdx="0" presStyleCnt="4">
        <dgm:presLayoutVars>
          <dgm:chMax val="1"/>
          <dgm:chPref val="1"/>
          <dgm:bulletEnabled val="1"/>
        </dgm:presLayoutVars>
      </dgm:prSet>
      <dgm:spPr/>
    </dgm:pt>
    <dgm:pt modelId="{8EB17025-2336-4DD5-A5DB-CA9718C32241}" type="pres">
      <dgm:prSet presAssocID="{1F6D0A6F-32DB-4271-8233-C5E0FD3D7F96}" presName="Childtext1" presStyleLbl="revTx" presStyleIdx="0" presStyleCnt="2" custLinFactNeighborY="-19740">
        <dgm:presLayoutVars>
          <dgm:chMax val="0"/>
          <dgm:chPref val="0"/>
          <dgm:bulletEnabled val="1"/>
        </dgm:presLayoutVars>
      </dgm:prSet>
      <dgm:spPr/>
    </dgm:pt>
    <dgm:pt modelId="{AB0D5709-F65D-4A45-8C4F-9C858E509A1F}" type="pres">
      <dgm:prSet presAssocID="{1F6D0A6F-32DB-4271-8233-C5E0FD3D7F96}" presName="BalanceSpacing" presStyleCnt="0"/>
      <dgm:spPr/>
    </dgm:pt>
    <dgm:pt modelId="{E015A6B6-625F-4F94-839C-58FE75250412}" type="pres">
      <dgm:prSet presAssocID="{1F6D0A6F-32DB-4271-8233-C5E0FD3D7F96}" presName="BalanceSpacing1" presStyleCnt="0"/>
      <dgm:spPr/>
    </dgm:pt>
    <dgm:pt modelId="{DCD42BA1-075E-443A-869A-DACFD4C56BE8}" type="pres">
      <dgm:prSet presAssocID="{8427F9AA-5C38-4806-9CA9-2481A217E8BA}" presName="Accent1Text" presStyleLbl="node1" presStyleIdx="1" presStyleCnt="4" custLinFactNeighborY="1432"/>
      <dgm:spPr/>
    </dgm:pt>
    <dgm:pt modelId="{7D21CEFC-4341-4688-806A-24CB12CEBEF4}" type="pres">
      <dgm:prSet presAssocID="{8427F9AA-5C38-4806-9CA9-2481A217E8BA}" presName="spaceBetweenRectangles" presStyleCnt="0"/>
      <dgm:spPr/>
    </dgm:pt>
    <dgm:pt modelId="{CEF88E74-6B21-4F89-9CC5-A0ADCF8F1BED}" type="pres">
      <dgm:prSet presAssocID="{647EF6C8-B217-470C-AD0C-23217512A0F9}" presName="composite" presStyleCnt="0"/>
      <dgm:spPr/>
    </dgm:pt>
    <dgm:pt modelId="{5BC963B4-9FE1-4FB2-9845-0B601C1B010F}" type="pres">
      <dgm:prSet presAssocID="{647EF6C8-B217-470C-AD0C-23217512A0F9}" presName="Parent1" presStyleLbl="node1" presStyleIdx="2" presStyleCnt="4">
        <dgm:presLayoutVars>
          <dgm:chMax val="1"/>
          <dgm:chPref val="1"/>
          <dgm:bulletEnabled val="1"/>
        </dgm:presLayoutVars>
      </dgm:prSet>
      <dgm:spPr/>
    </dgm:pt>
    <dgm:pt modelId="{2AEC2ACA-23B3-4DDF-9983-3626161A990A}" type="pres">
      <dgm:prSet presAssocID="{647EF6C8-B217-470C-AD0C-23217512A0F9}" presName="Childtext1" presStyleLbl="revTx" presStyleIdx="1" presStyleCnt="2" custScaleY="129278" custLinFactNeighborX="-2245" custLinFactNeighborY="19450">
        <dgm:presLayoutVars>
          <dgm:chMax val="0"/>
          <dgm:chPref val="0"/>
          <dgm:bulletEnabled val="1"/>
        </dgm:presLayoutVars>
      </dgm:prSet>
      <dgm:spPr/>
    </dgm:pt>
    <dgm:pt modelId="{1474E3EE-0CCC-4A5D-AE39-1DCFC40678B0}" type="pres">
      <dgm:prSet presAssocID="{647EF6C8-B217-470C-AD0C-23217512A0F9}" presName="BalanceSpacing" presStyleCnt="0"/>
      <dgm:spPr/>
    </dgm:pt>
    <dgm:pt modelId="{33F914D9-43DE-45F0-A899-B52E83B76CBE}" type="pres">
      <dgm:prSet presAssocID="{647EF6C8-B217-470C-AD0C-23217512A0F9}" presName="BalanceSpacing1" presStyleCnt="0"/>
      <dgm:spPr/>
    </dgm:pt>
    <dgm:pt modelId="{E8656842-986F-4950-9760-D01BCCFDDA0E}" type="pres">
      <dgm:prSet presAssocID="{BD0815BF-DC8A-4EA9-B2F1-811433F0247C}" presName="Accent1Text" presStyleLbl="node1" presStyleIdx="3" presStyleCnt="4"/>
      <dgm:spPr/>
    </dgm:pt>
  </dgm:ptLst>
  <dgm:cxnLst>
    <dgm:cxn modelId="{D4D74F0A-3F3C-472C-A39D-826303A20DD5}" type="presOf" srcId="{87B18C1F-CF1C-4416-BBAF-6AA52CADBF30}" destId="{688DBF32-7808-460E-B3E9-7A5EAA5AAB8B}" srcOrd="0" destOrd="0" presId="urn:microsoft.com/office/officeart/2008/layout/AlternatingHexagons"/>
    <dgm:cxn modelId="{84ACE878-50C9-454A-B7AA-2E4CCAA39722}" srcId="{87B18C1F-CF1C-4416-BBAF-6AA52CADBF30}" destId="{1F6D0A6F-32DB-4271-8233-C5E0FD3D7F96}" srcOrd="0" destOrd="0" parTransId="{AD5FF634-D32C-4C4F-97E1-1488D360139E}" sibTransId="{8427F9AA-5C38-4806-9CA9-2481A217E8BA}"/>
    <dgm:cxn modelId="{9ED2337A-5480-44D9-B353-6D6FAE85FD0E}" srcId="{1F6D0A6F-32DB-4271-8233-C5E0FD3D7F96}" destId="{7A36E8B6-5B44-43A2-8686-994920380FFD}" srcOrd="0" destOrd="0" parTransId="{9296CFCE-051D-470A-947F-E0699D7D815E}" sibTransId="{C9DDC23D-1C0F-4207-A90B-9E9E235B149F}"/>
    <dgm:cxn modelId="{C368397B-01EC-41C4-B218-4AAC4EA0CD0D}" type="presOf" srcId="{1F6D0A6F-32DB-4271-8233-C5E0FD3D7F96}" destId="{5305D25B-9E2D-4EB9-B459-B023BA980594}" srcOrd="0" destOrd="0" presId="urn:microsoft.com/office/officeart/2008/layout/AlternatingHexagons"/>
    <dgm:cxn modelId="{8FF0FB8D-3AB7-481E-8E4A-3A9899C9B759}" srcId="{87B18C1F-CF1C-4416-BBAF-6AA52CADBF30}" destId="{647EF6C8-B217-470C-AD0C-23217512A0F9}" srcOrd="1" destOrd="0" parTransId="{FD402C13-9BF4-4454-B7EC-396D1A3155B5}" sibTransId="{BD0815BF-DC8A-4EA9-B2F1-811433F0247C}"/>
    <dgm:cxn modelId="{C1124792-358B-4A00-940A-300C20F8088C}" type="presOf" srcId="{8427F9AA-5C38-4806-9CA9-2481A217E8BA}" destId="{DCD42BA1-075E-443A-869A-DACFD4C56BE8}" srcOrd="0" destOrd="0" presId="urn:microsoft.com/office/officeart/2008/layout/AlternatingHexagons"/>
    <dgm:cxn modelId="{A4297CA5-7F9B-488C-A491-7E1A7368CDA7}" type="presOf" srcId="{7A36E8B6-5B44-43A2-8686-994920380FFD}" destId="{8EB17025-2336-4DD5-A5DB-CA9718C32241}" srcOrd="0" destOrd="0" presId="urn:microsoft.com/office/officeart/2008/layout/AlternatingHexagons"/>
    <dgm:cxn modelId="{2CAF28A8-B1A5-4171-A21A-6A55EAED9DF0}" type="presOf" srcId="{647EF6C8-B217-470C-AD0C-23217512A0F9}" destId="{5BC963B4-9FE1-4FB2-9845-0B601C1B010F}" srcOrd="0" destOrd="0" presId="urn:microsoft.com/office/officeart/2008/layout/AlternatingHexagons"/>
    <dgm:cxn modelId="{FB3C3BC6-745B-40C3-BDE6-A453F2A00B0A}" type="presOf" srcId="{BD0815BF-DC8A-4EA9-B2F1-811433F0247C}" destId="{E8656842-986F-4950-9760-D01BCCFDDA0E}" srcOrd="0" destOrd="0" presId="urn:microsoft.com/office/officeart/2008/layout/AlternatingHexagons"/>
    <dgm:cxn modelId="{552E8085-6FAA-4616-BA05-142597C43635}" type="presParOf" srcId="{688DBF32-7808-460E-B3E9-7A5EAA5AAB8B}" destId="{AC35419D-B582-4075-99F1-BBDF790BD290}" srcOrd="0" destOrd="0" presId="urn:microsoft.com/office/officeart/2008/layout/AlternatingHexagons"/>
    <dgm:cxn modelId="{B004897D-00B1-456B-84FD-4BDCDF274821}" type="presParOf" srcId="{AC35419D-B582-4075-99F1-BBDF790BD290}" destId="{5305D25B-9E2D-4EB9-B459-B023BA980594}" srcOrd="0" destOrd="0" presId="urn:microsoft.com/office/officeart/2008/layout/AlternatingHexagons"/>
    <dgm:cxn modelId="{B4806F19-2C2B-40FA-BBEE-91E8B310B292}" type="presParOf" srcId="{AC35419D-B582-4075-99F1-BBDF790BD290}" destId="{8EB17025-2336-4DD5-A5DB-CA9718C32241}" srcOrd="1" destOrd="0" presId="urn:microsoft.com/office/officeart/2008/layout/AlternatingHexagons"/>
    <dgm:cxn modelId="{17D815B1-EAE0-42C1-8F97-5DE65B5E4403}" type="presParOf" srcId="{AC35419D-B582-4075-99F1-BBDF790BD290}" destId="{AB0D5709-F65D-4A45-8C4F-9C858E509A1F}" srcOrd="2" destOrd="0" presId="urn:microsoft.com/office/officeart/2008/layout/AlternatingHexagons"/>
    <dgm:cxn modelId="{FC28E0DD-4EBD-4FB3-AD84-3EFE0C1703B7}" type="presParOf" srcId="{AC35419D-B582-4075-99F1-BBDF790BD290}" destId="{E015A6B6-625F-4F94-839C-58FE75250412}" srcOrd="3" destOrd="0" presId="urn:microsoft.com/office/officeart/2008/layout/AlternatingHexagons"/>
    <dgm:cxn modelId="{E0F45216-7F90-4E30-8FDB-BDA0605F8559}" type="presParOf" srcId="{AC35419D-B582-4075-99F1-BBDF790BD290}" destId="{DCD42BA1-075E-443A-869A-DACFD4C56BE8}" srcOrd="4" destOrd="0" presId="urn:microsoft.com/office/officeart/2008/layout/AlternatingHexagons"/>
    <dgm:cxn modelId="{1A8445B4-4EB4-4AFB-9289-D8E233936588}" type="presParOf" srcId="{688DBF32-7808-460E-B3E9-7A5EAA5AAB8B}" destId="{7D21CEFC-4341-4688-806A-24CB12CEBEF4}" srcOrd="1" destOrd="0" presId="urn:microsoft.com/office/officeart/2008/layout/AlternatingHexagons"/>
    <dgm:cxn modelId="{8CE0D69D-4E99-44A7-B942-8F4B1137A43A}" type="presParOf" srcId="{688DBF32-7808-460E-B3E9-7A5EAA5AAB8B}" destId="{CEF88E74-6B21-4F89-9CC5-A0ADCF8F1BED}" srcOrd="2" destOrd="0" presId="urn:microsoft.com/office/officeart/2008/layout/AlternatingHexagons"/>
    <dgm:cxn modelId="{E5D7DAF2-20D0-4432-BC8D-61B897DA9189}" type="presParOf" srcId="{CEF88E74-6B21-4F89-9CC5-A0ADCF8F1BED}" destId="{5BC963B4-9FE1-4FB2-9845-0B601C1B010F}" srcOrd="0" destOrd="0" presId="urn:microsoft.com/office/officeart/2008/layout/AlternatingHexagons"/>
    <dgm:cxn modelId="{4C1DF7BD-B4FA-45DD-8D23-438989A82124}" type="presParOf" srcId="{CEF88E74-6B21-4F89-9CC5-A0ADCF8F1BED}" destId="{2AEC2ACA-23B3-4DDF-9983-3626161A990A}" srcOrd="1" destOrd="0" presId="urn:microsoft.com/office/officeart/2008/layout/AlternatingHexagons"/>
    <dgm:cxn modelId="{16043764-BAA5-468F-B071-8B0C3E6C39CA}" type="presParOf" srcId="{CEF88E74-6B21-4F89-9CC5-A0ADCF8F1BED}" destId="{1474E3EE-0CCC-4A5D-AE39-1DCFC40678B0}" srcOrd="2" destOrd="0" presId="urn:microsoft.com/office/officeart/2008/layout/AlternatingHexagons"/>
    <dgm:cxn modelId="{D5E30107-C9BD-4401-B79B-582F3C0088CC}" type="presParOf" srcId="{CEF88E74-6B21-4F89-9CC5-A0ADCF8F1BED}" destId="{33F914D9-43DE-45F0-A899-B52E83B76CBE}" srcOrd="3" destOrd="0" presId="urn:microsoft.com/office/officeart/2008/layout/AlternatingHexagons"/>
    <dgm:cxn modelId="{6815FA64-9599-4FFA-8216-6FA42EBADE52}" type="presParOf" srcId="{CEF88E74-6B21-4F89-9CC5-A0ADCF8F1BED}" destId="{E8656842-986F-4950-9760-D01BCCFDDA0E}"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7B0AC0-758B-4200-8BD1-56A23B30D07F}" type="doc">
      <dgm:prSet loTypeId="urn:microsoft.com/office/officeart/2008/layout/AlternatingHexagons" loCatId="list" qsTypeId="urn:microsoft.com/office/officeart/2005/8/quickstyle/simple1" qsCatId="simple" csTypeId="urn:microsoft.com/office/officeart/2005/8/colors/accent4_1" csCatId="accent4" phldr="1"/>
      <dgm:spPr/>
      <dgm:t>
        <a:bodyPr/>
        <a:lstStyle/>
        <a:p>
          <a:endParaRPr lang="de-DE"/>
        </a:p>
      </dgm:t>
    </dgm:pt>
    <dgm:pt modelId="{FE492F4E-4D91-4EF2-811A-A58848A2D680}">
      <dgm:prSet phldrT="[Text]" custT="1"/>
      <dgm:spPr/>
      <dgm:t>
        <a:bodyPr/>
        <a:lstStyle/>
        <a:p>
          <a:r>
            <a:rPr lang="de-DE" sz="1350" b="1">
              <a:latin typeface="Arial"/>
            </a:rPr>
            <a:t>Leitbild</a:t>
          </a:r>
          <a:endParaRPr lang="de-DE" sz="1350" b="1"/>
        </a:p>
      </dgm:t>
    </dgm:pt>
    <dgm:pt modelId="{24ED7022-58F4-4C35-8C8E-74064E7897F9}" type="parTrans" cxnId="{F57D6D4E-F637-41C2-87E4-30707CFE5BE1}">
      <dgm:prSet/>
      <dgm:spPr/>
      <dgm:t>
        <a:bodyPr/>
        <a:lstStyle/>
        <a:p>
          <a:endParaRPr lang="de-DE"/>
        </a:p>
      </dgm:t>
    </dgm:pt>
    <dgm:pt modelId="{D33F9146-CEDB-49D7-A1E6-D2F766396F81}" type="sibTrans" cxnId="{F57D6D4E-F637-41C2-87E4-30707CFE5BE1}">
      <dgm:prSet/>
      <dgm:spPr/>
      <dgm:t>
        <a:bodyPr/>
        <a:lstStyle/>
        <a:p>
          <a:endParaRPr lang="de-DE"/>
        </a:p>
      </dgm:t>
    </dgm:pt>
    <dgm:pt modelId="{6921005E-0195-48CF-928A-04B9062B1948}">
      <dgm:prSet phldrT="[Text]" custT="1"/>
      <dgm:spPr/>
      <dgm:t>
        <a:bodyPr/>
        <a:lstStyle/>
        <a:p>
          <a:r>
            <a:rPr lang="de-DE" sz="1200"/>
            <a:t>Merkmale Einrichtung &amp; Essensteilnehmer*innen</a:t>
          </a:r>
        </a:p>
      </dgm:t>
    </dgm:pt>
    <dgm:pt modelId="{7C28466B-0CB6-4D00-900A-00AB9D1E3B66}" type="parTrans" cxnId="{2AAFFE20-F9F5-4BDA-AF84-9ADEBAEA9488}">
      <dgm:prSet/>
      <dgm:spPr/>
      <dgm:t>
        <a:bodyPr/>
        <a:lstStyle/>
        <a:p>
          <a:endParaRPr lang="de-DE"/>
        </a:p>
      </dgm:t>
    </dgm:pt>
    <dgm:pt modelId="{8E8209F3-506B-4CD5-98ED-B1948744CB11}" type="sibTrans" cxnId="{2AAFFE20-F9F5-4BDA-AF84-9ADEBAEA9488}">
      <dgm:prSet/>
      <dgm:spPr/>
      <dgm:t>
        <a:bodyPr/>
        <a:lstStyle/>
        <a:p>
          <a:endParaRPr lang="de-DE"/>
        </a:p>
      </dgm:t>
    </dgm:pt>
    <dgm:pt modelId="{3F25473A-7D5D-4423-B7EA-73482C55B017}">
      <dgm:prSet phldrT="[Text]" custT="1"/>
      <dgm:spPr/>
      <dgm:t>
        <a:bodyPr/>
        <a:lstStyle/>
        <a:p>
          <a:r>
            <a:rPr lang="de-DE" sz="1350" b="1"/>
            <a:t>Ressourcen</a:t>
          </a:r>
        </a:p>
      </dgm:t>
    </dgm:pt>
    <dgm:pt modelId="{EE24D5F7-687F-4CF4-9B04-3696983E153C}" type="parTrans" cxnId="{CBF29FC6-71E8-4FBE-8E19-A4DB8A5528B1}">
      <dgm:prSet/>
      <dgm:spPr/>
      <dgm:t>
        <a:bodyPr/>
        <a:lstStyle/>
        <a:p>
          <a:endParaRPr lang="de-DE"/>
        </a:p>
      </dgm:t>
    </dgm:pt>
    <dgm:pt modelId="{08B3540A-6473-425C-A270-2FBB65B92DB1}" type="sibTrans" cxnId="{CBF29FC6-71E8-4FBE-8E19-A4DB8A5528B1}">
      <dgm:prSet/>
      <dgm:spPr/>
      <dgm:t>
        <a:bodyPr/>
        <a:lstStyle/>
        <a:p>
          <a:endParaRPr lang="de-DE"/>
        </a:p>
      </dgm:t>
    </dgm:pt>
    <dgm:pt modelId="{D74DC33F-474B-4D79-9503-57DACA9C3F61}">
      <dgm:prSet phldrT="[Text]"/>
      <dgm:spPr/>
      <dgm:t>
        <a:bodyPr/>
        <a:lstStyle/>
        <a:p>
          <a:r>
            <a:rPr lang="de-DE"/>
            <a:t>TN-Anzahl</a:t>
          </a:r>
        </a:p>
      </dgm:t>
    </dgm:pt>
    <dgm:pt modelId="{E4726628-1F23-4C6B-82FA-C06084F8AB3B}" type="parTrans" cxnId="{D5BD9DD9-31C1-4151-82A8-D5D89464C606}">
      <dgm:prSet/>
      <dgm:spPr/>
      <dgm:t>
        <a:bodyPr/>
        <a:lstStyle/>
        <a:p>
          <a:endParaRPr lang="de-DE"/>
        </a:p>
      </dgm:t>
    </dgm:pt>
    <dgm:pt modelId="{0FE264FA-9D7E-4CB0-8FF0-D8A361797AF4}" type="sibTrans" cxnId="{D5BD9DD9-31C1-4151-82A8-D5D89464C606}">
      <dgm:prSet/>
      <dgm:spPr/>
      <dgm:t>
        <a:bodyPr/>
        <a:lstStyle/>
        <a:p>
          <a:endParaRPr lang="de-DE"/>
        </a:p>
      </dgm:t>
    </dgm:pt>
    <dgm:pt modelId="{142BA45B-2CFA-4B9C-824B-0B9D29B9446C}">
      <dgm:prSet phldrT="[Text]"/>
      <dgm:spPr/>
      <dgm:t>
        <a:bodyPr/>
        <a:lstStyle/>
        <a:p>
          <a:r>
            <a:rPr lang="de-DE"/>
            <a:t>Mitarbeiter*innen + Qualifikationen</a:t>
          </a:r>
        </a:p>
      </dgm:t>
    </dgm:pt>
    <dgm:pt modelId="{320AA718-E57D-434B-A197-8B2CE001764A}" type="parTrans" cxnId="{8EA01374-DEA8-4285-9397-FB62F06DFE70}">
      <dgm:prSet/>
      <dgm:spPr/>
      <dgm:t>
        <a:bodyPr/>
        <a:lstStyle/>
        <a:p>
          <a:endParaRPr lang="de-DE"/>
        </a:p>
      </dgm:t>
    </dgm:pt>
    <dgm:pt modelId="{3C02C33E-8C9E-4776-9FFF-13BB0A4A2D30}" type="sibTrans" cxnId="{8EA01374-DEA8-4285-9397-FB62F06DFE70}">
      <dgm:prSet/>
      <dgm:spPr/>
      <dgm:t>
        <a:bodyPr/>
        <a:lstStyle/>
        <a:p>
          <a:endParaRPr lang="de-DE"/>
        </a:p>
      </dgm:t>
    </dgm:pt>
    <dgm:pt modelId="{7D4324DA-A2EC-49C8-8737-EE50E00AA566}">
      <dgm:prSet phldrT="[Text]"/>
      <dgm:spPr/>
      <dgm:t>
        <a:bodyPr/>
        <a:lstStyle/>
        <a:p>
          <a:r>
            <a:rPr lang="de-DE"/>
            <a:t>Gebäude, Raum und Technik</a:t>
          </a:r>
        </a:p>
      </dgm:t>
    </dgm:pt>
    <dgm:pt modelId="{C982F939-8832-4E00-BA4F-AB0CC734E3A7}" type="parTrans" cxnId="{05E5CCBC-F53C-4C8A-852D-B3CF5465C8D3}">
      <dgm:prSet/>
      <dgm:spPr/>
      <dgm:t>
        <a:bodyPr/>
        <a:lstStyle/>
        <a:p>
          <a:endParaRPr lang="de-DE"/>
        </a:p>
      </dgm:t>
    </dgm:pt>
    <dgm:pt modelId="{C99DCC50-5617-4504-B9B1-93D04F9BA242}" type="sibTrans" cxnId="{05E5CCBC-F53C-4C8A-852D-B3CF5465C8D3}">
      <dgm:prSet/>
      <dgm:spPr/>
      <dgm:t>
        <a:bodyPr/>
        <a:lstStyle/>
        <a:p>
          <a:endParaRPr lang="de-DE"/>
        </a:p>
      </dgm:t>
    </dgm:pt>
    <dgm:pt modelId="{8F400236-F37C-47E1-87EF-85BC048E35EE}">
      <dgm:prSet phldrT="[Text]" custT="1"/>
      <dgm:spPr/>
      <dgm:t>
        <a:bodyPr/>
        <a:lstStyle/>
        <a:p>
          <a:r>
            <a:rPr lang="de-DE" sz="1200"/>
            <a:t>Versorgungs- und Dienstleistungsangebot</a:t>
          </a:r>
        </a:p>
      </dgm:t>
    </dgm:pt>
    <dgm:pt modelId="{86C46EF1-E422-4D7A-B609-B340B42F50EF}" type="parTrans" cxnId="{A1DDBD19-E137-4B4B-8C5A-BFC382010B36}">
      <dgm:prSet/>
      <dgm:spPr/>
      <dgm:t>
        <a:bodyPr/>
        <a:lstStyle/>
        <a:p>
          <a:endParaRPr lang="de-DE"/>
        </a:p>
      </dgm:t>
    </dgm:pt>
    <dgm:pt modelId="{F84692A7-6BED-491B-8507-FF36CE8A8752}" type="sibTrans" cxnId="{A1DDBD19-E137-4B4B-8C5A-BFC382010B36}">
      <dgm:prSet/>
      <dgm:spPr/>
      <dgm:t>
        <a:bodyPr/>
        <a:lstStyle/>
        <a:p>
          <a:endParaRPr lang="de-DE"/>
        </a:p>
      </dgm:t>
    </dgm:pt>
    <dgm:pt modelId="{4C4F809C-BC6B-44DB-8DF3-3693D10E57F5}">
      <dgm:prSet phldrT="[Text]" custT="1"/>
      <dgm:spPr/>
      <dgm:t>
        <a:bodyPr/>
        <a:lstStyle/>
        <a:p>
          <a:r>
            <a:rPr lang="de-DE" sz="1200"/>
            <a:t>Verpflegungsziele/-philosophie</a:t>
          </a:r>
        </a:p>
      </dgm:t>
    </dgm:pt>
    <dgm:pt modelId="{41DA5E3F-2BF0-4F3B-9BA5-AB817822CE7C}" type="parTrans" cxnId="{5FB2B333-896E-48E6-B00E-0433B8531A4D}">
      <dgm:prSet/>
      <dgm:spPr/>
      <dgm:t>
        <a:bodyPr/>
        <a:lstStyle/>
        <a:p>
          <a:endParaRPr lang="de-DE"/>
        </a:p>
      </dgm:t>
    </dgm:pt>
    <dgm:pt modelId="{29B597D2-FA46-49DA-BA8E-109DC7F661AE}" type="sibTrans" cxnId="{5FB2B333-896E-48E6-B00E-0433B8531A4D}">
      <dgm:prSet/>
      <dgm:spPr/>
      <dgm:t>
        <a:bodyPr/>
        <a:lstStyle/>
        <a:p>
          <a:endParaRPr lang="de-DE"/>
        </a:p>
      </dgm:t>
    </dgm:pt>
    <dgm:pt modelId="{F7AAF892-BA34-4EB1-B50D-C1282D2E4A6C}">
      <dgm:prSet phldrT="[Text]"/>
      <dgm:spPr/>
      <dgm:t>
        <a:bodyPr/>
        <a:lstStyle/>
        <a:p>
          <a:r>
            <a:rPr lang="de-DE"/>
            <a:t>Warenwirtschaft</a:t>
          </a:r>
        </a:p>
      </dgm:t>
    </dgm:pt>
    <dgm:pt modelId="{6A4A9461-6E54-4E9D-B98E-0788A53A744E}" type="parTrans" cxnId="{1C7240D6-959E-4660-8C4F-2FCBB4BE9E96}">
      <dgm:prSet/>
      <dgm:spPr/>
      <dgm:t>
        <a:bodyPr/>
        <a:lstStyle/>
        <a:p>
          <a:endParaRPr lang="de-DE"/>
        </a:p>
      </dgm:t>
    </dgm:pt>
    <dgm:pt modelId="{F7CAA3AB-5A37-49DB-8786-36465DB09E0A}" type="sibTrans" cxnId="{1C7240D6-959E-4660-8C4F-2FCBB4BE9E96}">
      <dgm:prSet/>
      <dgm:spPr/>
      <dgm:t>
        <a:bodyPr/>
        <a:lstStyle/>
        <a:p>
          <a:endParaRPr lang="de-DE"/>
        </a:p>
      </dgm:t>
    </dgm:pt>
    <dgm:pt modelId="{CEA2FB6D-17BF-407F-B1EB-0557FE0E5E09}" type="pres">
      <dgm:prSet presAssocID="{107B0AC0-758B-4200-8BD1-56A23B30D07F}" presName="Name0" presStyleCnt="0">
        <dgm:presLayoutVars>
          <dgm:chMax/>
          <dgm:chPref/>
          <dgm:dir/>
          <dgm:animLvl val="lvl"/>
        </dgm:presLayoutVars>
      </dgm:prSet>
      <dgm:spPr/>
    </dgm:pt>
    <dgm:pt modelId="{277AC5F3-461E-441F-878D-D48632A6C262}" type="pres">
      <dgm:prSet presAssocID="{FE492F4E-4D91-4EF2-811A-A58848A2D680}" presName="composite" presStyleCnt="0"/>
      <dgm:spPr/>
    </dgm:pt>
    <dgm:pt modelId="{3512EE58-4EE2-45FB-B858-A5C03C68ACE0}" type="pres">
      <dgm:prSet presAssocID="{FE492F4E-4D91-4EF2-811A-A58848A2D680}" presName="Parent1" presStyleLbl="node1" presStyleIdx="0" presStyleCnt="4">
        <dgm:presLayoutVars>
          <dgm:chMax val="1"/>
          <dgm:chPref val="1"/>
          <dgm:bulletEnabled val="1"/>
        </dgm:presLayoutVars>
      </dgm:prSet>
      <dgm:spPr/>
    </dgm:pt>
    <dgm:pt modelId="{FB13092E-C212-456A-89D1-0ADC612FA460}" type="pres">
      <dgm:prSet presAssocID="{FE492F4E-4D91-4EF2-811A-A58848A2D680}" presName="Childtext1" presStyleLbl="revTx" presStyleIdx="0" presStyleCnt="2">
        <dgm:presLayoutVars>
          <dgm:chMax val="0"/>
          <dgm:chPref val="0"/>
          <dgm:bulletEnabled val="1"/>
        </dgm:presLayoutVars>
      </dgm:prSet>
      <dgm:spPr/>
    </dgm:pt>
    <dgm:pt modelId="{ADDED795-20CA-40D9-80A3-7A6B87B21802}" type="pres">
      <dgm:prSet presAssocID="{FE492F4E-4D91-4EF2-811A-A58848A2D680}" presName="BalanceSpacing" presStyleCnt="0"/>
      <dgm:spPr/>
    </dgm:pt>
    <dgm:pt modelId="{7C9166EE-AF73-4F96-9C5B-D96F06D2BBB1}" type="pres">
      <dgm:prSet presAssocID="{FE492F4E-4D91-4EF2-811A-A58848A2D680}" presName="BalanceSpacing1" presStyleCnt="0"/>
      <dgm:spPr/>
    </dgm:pt>
    <dgm:pt modelId="{BC15DDEA-05B4-41DB-8B53-EF2E3035B24D}" type="pres">
      <dgm:prSet presAssocID="{D33F9146-CEDB-49D7-A1E6-D2F766396F81}" presName="Accent1Text" presStyleLbl="node1" presStyleIdx="1" presStyleCnt="4"/>
      <dgm:spPr/>
    </dgm:pt>
    <dgm:pt modelId="{C2213DB7-8C8F-47BA-9BB2-75ACB1B5345B}" type="pres">
      <dgm:prSet presAssocID="{D33F9146-CEDB-49D7-A1E6-D2F766396F81}" presName="spaceBetweenRectangles" presStyleCnt="0"/>
      <dgm:spPr/>
    </dgm:pt>
    <dgm:pt modelId="{4957F23A-81C7-4C87-980A-117798CA2397}" type="pres">
      <dgm:prSet presAssocID="{3F25473A-7D5D-4423-B7EA-73482C55B017}" presName="composite" presStyleCnt="0"/>
      <dgm:spPr/>
    </dgm:pt>
    <dgm:pt modelId="{05A1B344-9768-488B-A51A-5A352E1092EF}" type="pres">
      <dgm:prSet presAssocID="{3F25473A-7D5D-4423-B7EA-73482C55B017}" presName="Parent1" presStyleLbl="node1" presStyleIdx="2" presStyleCnt="4">
        <dgm:presLayoutVars>
          <dgm:chMax val="1"/>
          <dgm:chPref val="1"/>
          <dgm:bulletEnabled val="1"/>
        </dgm:presLayoutVars>
      </dgm:prSet>
      <dgm:spPr/>
    </dgm:pt>
    <dgm:pt modelId="{C680721A-CC63-48CB-8688-344E65944E4E}" type="pres">
      <dgm:prSet presAssocID="{3F25473A-7D5D-4423-B7EA-73482C55B017}" presName="Childtext1" presStyleLbl="revTx" presStyleIdx="1" presStyleCnt="2">
        <dgm:presLayoutVars>
          <dgm:chMax val="0"/>
          <dgm:chPref val="0"/>
          <dgm:bulletEnabled val="1"/>
        </dgm:presLayoutVars>
      </dgm:prSet>
      <dgm:spPr/>
    </dgm:pt>
    <dgm:pt modelId="{DA377FB9-B5E4-4818-8477-534CE7D66F41}" type="pres">
      <dgm:prSet presAssocID="{3F25473A-7D5D-4423-B7EA-73482C55B017}" presName="BalanceSpacing" presStyleCnt="0"/>
      <dgm:spPr/>
    </dgm:pt>
    <dgm:pt modelId="{8387E976-B334-4EF7-A02D-694EB9BC7B37}" type="pres">
      <dgm:prSet presAssocID="{3F25473A-7D5D-4423-B7EA-73482C55B017}" presName="BalanceSpacing1" presStyleCnt="0"/>
      <dgm:spPr/>
    </dgm:pt>
    <dgm:pt modelId="{C80F7FF1-ED8F-4962-9E68-B364BDA3A159}" type="pres">
      <dgm:prSet presAssocID="{08B3540A-6473-425C-A270-2FBB65B92DB1}" presName="Accent1Text" presStyleLbl="node1" presStyleIdx="3" presStyleCnt="4"/>
      <dgm:spPr/>
    </dgm:pt>
  </dgm:ptLst>
  <dgm:cxnLst>
    <dgm:cxn modelId="{3941A701-E7B4-4B8F-BA5E-EEF5D461A394}" type="presOf" srcId="{142BA45B-2CFA-4B9C-824B-0B9D29B9446C}" destId="{C680721A-CC63-48CB-8688-344E65944E4E}" srcOrd="0" destOrd="1" presId="urn:microsoft.com/office/officeart/2008/layout/AlternatingHexagons"/>
    <dgm:cxn modelId="{86C5300A-20C3-4D25-8966-7A28E7F4BDE7}" type="presOf" srcId="{8F400236-F37C-47E1-87EF-85BC048E35EE}" destId="{FB13092E-C212-456A-89D1-0ADC612FA460}" srcOrd="0" destOrd="2" presId="urn:microsoft.com/office/officeart/2008/layout/AlternatingHexagons"/>
    <dgm:cxn modelId="{A1DDBD19-E137-4B4B-8C5A-BFC382010B36}" srcId="{FE492F4E-4D91-4EF2-811A-A58848A2D680}" destId="{8F400236-F37C-47E1-87EF-85BC048E35EE}" srcOrd="2" destOrd="0" parTransId="{86C46EF1-E422-4D7A-B609-B340B42F50EF}" sibTransId="{F84692A7-6BED-491B-8507-FF36CE8A8752}"/>
    <dgm:cxn modelId="{2AAFFE20-F9F5-4BDA-AF84-9ADEBAEA9488}" srcId="{FE492F4E-4D91-4EF2-811A-A58848A2D680}" destId="{6921005E-0195-48CF-928A-04B9062B1948}" srcOrd="0" destOrd="0" parTransId="{7C28466B-0CB6-4D00-900A-00AB9D1E3B66}" sibTransId="{8E8209F3-506B-4CD5-98ED-B1948744CB11}"/>
    <dgm:cxn modelId="{4970A92E-B893-4702-8515-4ACAAE90EB74}" type="presOf" srcId="{08B3540A-6473-425C-A270-2FBB65B92DB1}" destId="{C80F7FF1-ED8F-4962-9E68-B364BDA3A159}" srcOrd="0" destOrd="0" presId="urn:microsoft.com/office/officeart/2008/layout/AlternatingHexagons"/>
    <dgm:cxn modelId="{5FB2B333-896E-48E6-B00E-0433B8531A4D}" srcId="{FE492F4E-4D91-4EF2-811A-A58848A2D680}" destId="{4C4F809C-BC6B-44DB-8DF3-3693D10E57F5}" srcOrd="1" destOrd="0" parTransId="{41DA5E3F-2BF0-4F3B-9BA5-AB817822CE7C}" sibTransId="{29B597D2-FA46-49DA-BA8E-109DC7F661AE}"/>
    <dgm:cxn modelId="{4296F342-F36D-449B-A877-AC66AB8F32D9}" type="presOf" srcId="{6921005E-0195-48CF-928A-04B9062B1948}" destId="{FB13092E-C212-456A-89D1-0ADC612FA460}" srcOrd="0" destOrd="0" presId="urn:microsoft.com/office/officeart/2008/layout/AlternatingHexagons"/>
    <dgm:cxn modelId="{F57D6D4E-F637-41C2-87E4-30707CFE5BE1}" srcId="{107B0AC0-758B-4200-8BD1-56A23B30D07F}" destId="{FE492F4E-4D91-4EF2-811A-A58848A2D680}" srcOrd="0" destOrd="0" parTransId="{24ED7022-58F4-4C35-8C8E-74064E7897F9}" sibTransId="{D33F9146-CEDB-49D7-A1E6-D2F766396F81}"/>
    <dgm:cxn modelId="{8EA01374-DEA8-4285-9397-FB62F06DFE70}" srcId="{3F25473A-7D5D-4423-B7EA-73482C55B017}" destId="{142BA45B-2CFA-4B9C-824B-0B9D29B9446C}" srcOrd="1" destOrd="0" parTransId="{320AA718-E57D-434B-A197-8B2CE001764A}" sibTransId="{3C02C33E-8C9E-4776-9FFF-13BB0A4A2D30}"/>
    <dgm:cxn modelId="{ADE6EF84-D004-4DF9-912C-05B66D568E79}" type="presOf" srcId="{D74DC33F-474B-4D79-9503-57DACA9C3F61}" destId="{C680721A-CC63-48CB-8688-344E65944E4E}" srcOrd="0" destOrd="0" presId="urn:microsoft.com/office/officeart/2008/layout/AlternatingHexagons"/>
    <dgm:cxn modelId="{E4E0CF98-4ED0-4BF0-902D-9EA590D3C217}" type="presOf" srcId="{7D4324DA-A2EC-49C8-8737-EE50E00AA566}" destId="{C680721A-CC63-48CB-8688-344E65944E4E}" srcOrd="0" destOrd="3" presId="urn:microsoft.com/office/officeart/2008/layout/AlternatingHexagons"/>
    <dgm:cxn modelId="{61F0ECB8-F07A-4292-8779-D4A6AF47C154}" type="presOf" srcId="{107B0AC0-758B-4200-8BD1-56A23B30D07F}" destId="{CEA2FB6D-17BF-407F-B1EB-0557FE0E5E09}" srcOrd="0" destOrd="0" presId="urn:microsoft.com/office/officeart/2008/layout/AlternatingHexagons"/>
    <dgm:cxn modelId="{05E5CCBC-F53C-4C8A-852D-B3CF5465C8D3}" srcId="{3F25473A-7D5D-4423-B7EA-73482C55B017}" destId="{7D4324DA-A2EC-49C8-8737-EE50E00AA566}" srcOrd="3" destOrd="0" parTransId="{C982F939-8832-4E00-BA4F-AB0CC734E3A7}" sibTransId="{C99DCC50-5617-4504-B9B1-93D04F9BA242}"/>
    <dgm:cxn modelId="{CBF29FC6-71E8-4FBE-8E19-A4DB8A5528B1}" srcId="{107B0AC0-758B-4200-8BD1-56A23B30D07F}" destId="{3F25473A-7D5D-4423-B7EA-73482C55B017}" srcOrd="1" destOrd="0" parTransId="{EE24D5F7-687F-4CF4-9B04-3696983E153C}" sibTransId="{08B3540A-6473-425C-A270-2FBB65B92DB1}"/>
    <dgm:cxn modelId="{1C7240D6-959E-4660-8C4F-2FCBB4BE9E96}" srcId="{3F25473A-7D5D-4423-B7EA-73482C55B017}" destId="{F7AAF892-BA34-4EB1-B50D-C1282D2E4A6C}" srcOrd="2" destOrd="0" parTransId="{6A4A9461-6E54-4E9D-B98E-0788A53A744E}" sibTransId="{F7CAA3AB-5A37-49DB-8786-36465DB09E0A}"/>
    <dgm:cxn modelId="{D5BD9DD9-31C1-4151-82A8-D5D89464C606}" srcId="{3F25473A-7D5D-4423-B7EA-73482C55B017}" destId="{D74DC33F-474B-4D79-9503-57DACA9C3F61}" srcOrd="0" destOrd="0" parTransId="{E4726628-1F23-4C6B-82FA-C06084F8AB3B}" sibTransId="{0FE264FA-9D7E-4CB0-8FF0-D8A361797AF4}"/>
    <dgm:cxn modelId="{83C675E3-346E-4F7D-8946-4157E1C70210}" type="presOf" srcId="{FE492F4E-4D91-4EF2-811A-A58848A2D680}" destId="{3512EE58-4EE2-45FB-B858-A5C03C68ACE0}" srcOrd="0" destOrd="0" presId="urn:microsoft.com/office/officeart/2008/layout/AlternatingHexagons"/>
    <dgm:cxn modelId="{16D35FE4-BF55-4839-9223-EB83A18F17A7}" type="presOf" srcId="{D33F9146-CEDB-49D7-A1E6-D2F766396F81}" destId="{BC15DDEA-05B4-41DB-8B53-EF2E3035B24D}" srcOrd="0" destOrd="0" presId="urn:microsoft.com/office/officeart/2008/layout/AlternatingHexagons"/>
    <dgm:cxn modelId="{4E3F91E7-4D73-433E-96D6-A593B8F6F26B}" type="presOf" srcId="{F7AAF892-BA34-4EB1-B50D-C1282D2E4A6C}" destId="{C680721A-CC63-48CB-8688-344E65944E4E}" srcOrd="0" destOrd="2" presId="urn:microsoft.com/office/officeart/2008/layout/AlternatingHexagons"/>
    <dgm:cxn modelId="{31B6CEFA-3B98-45CB-988E-5964522D7B1C}" type="presOf" srcId="{4C4F809C-BC6B-44DB-8DF3-3693D10E57F5}" destId="{FB13092E-C212-456A-89D1-0ADC612FA460}" srcOrd="0" destOrd="1" presId="urn:microsoft.com/office/officeart/2008/layout/AlternatingHexagons"/>
    <dgm:cxn modelId="{AEFC1BFD-C811-4EE6-99F6-BEB56252392D}" type="presOf" srcId="{3F25473A-7D5D-4423-B7EA-73482C55B017}" destId="{05A1B344-9768-488B-A51A-5A352E1092EF}" srcOrd="0" destOrd="0" presId="urn:microsoft.com/office/officeart/2008/layout/AlternatingHexagons"/>
    <dgm:cxn modelId="{013ACE27-8AEA-4E67-BB33-7C032481EBCB}" type="presParOf" srcId="{CEA2FB6D-17BF-407F-B1EB-0557FE0E5E09}" destId="{277AC5F3-461E-441F-878D-D48632A6C262}" srcOrd="0" destOrd="0" presId="urn:microsoft.com/office/officeart/2008/layout/AlternatingHexagons"/>
    <dgm:cxn modelId="{1055ED0A-2922-461A-B622-4899E123553D}" type="presParOf" srcId="{277AC5F3-461E-441F-878D-D48632A6C262}" destId="{3512EE58-4EE2-45FB-B858-A5C03C68ACE0}" srcOrd="0" destOrd="0" presId="urn:microsoft.com/office/officeart/2008/layout/AlternatingHexagons"/>
    <dgm:cxn modelId="{D58CEF54-B96D-4AF1-A939-6E8E2E7A4FE6}" type="presParOf" srcId="{277AC5F3-461E-441F-878D-D48632A6C262}" destId="{FB13092E-C212-456A-89D1-0ADC612FA460}" srcOrd="1" destOrd="0" presId="urn:microsoft.com/office/officeart/2008/layout/AlternatingHexagons"/>
    <dgm:cxn modelId="{0395CF79-01C3-4FBF-B848-CB115D15B089}" type="presParOf" srcId="{277AC5F3-461E-441F-878D-D48632A6C262}" destId="{ADDED795-20CA-40D9-80A3-7A6B87B21802}" srcOrd="2" destOrd="0" presId="urn:microsoft.com/office/officeart/2008/layout/AlternatingHexagons"/>
    <dgm:cxn modelId="{BE4B4CE8-BAC1-42B6-A843-16993CDEA7B3}" type="presParOf" srcId="{277AC5F3-461E-441F-878D-D48632A6C262}" destId="{7C9166EE-AF73-4F96-9C5B-D96F06D2BBB1}" srcOrd="3" destOrd="0" presId="urn:microsoft.com/office/officeart/2008/layout/AlternatingHexagons"/>
    <dgm:cxn modelId="{616A62C8-FE0C-4127-AA1F-0B22CB75D226}" type="presParOf" srcId="{277AC5F3-461E-441F-878D-D48632A6C262}" destId="{BC15DDEA-05B4-41DB-8B53-EF2E3035B24D}" srcOrd="4" destOrd="0" presId="urn:microsoft.com/office/officeart/2008/layout/AlternatingHexagons"/>
    <dgm:cxn modelId="{752CD8DA-6AD7-4BD0-8326-A2203DE7B3E8}" type="presParOf" srcId="{CEA2FB6D-17BF-407F-B1EB-0557FE0E5E09}" destId="{C2213DB7-8C8F-47BA-9BB2-75ACB1B5345B}" srcOrd="1" destOrd="0" presId="urn:microsoft.com/office/officeart/2008/layout/AlternatingHexagons"/>
    <dgm:cxn modelId="{5D18D734-3DC6-4D13-A070-9DC8FC22AB13}" type="presParOf" srcId="{CEA2FB6D-17BF-407F-B1EB-0557FE0E5E09}" destId="{4957F23A-81C7-4C87-980A-117798CA2397}" srcOrd="2" destOrd="0" presId="urn:microsoft.com/office/officeart/2008/layout/AlternatingHexagons"/>
    <dgm:cxn modelId="{BDCAD191-1D4E-4556-AAAA-8557E853CDA9}" type="presParOf" srcId="{4957F23A-81C7-4C87-980A-117798CA2397}" destId="{05A1B344-9768-488B-A51A-5A352E1092EF}" srcOrd="0" destOrd="0" presId="urn:microsoft.com/office/officeart/2008/layout/AlternatingHexagons"/>
    <dgm:cxn modelId="{ABC4BFB6-E647-4F77-BFC3-AEC3CD150148}" type="presParOf" srcId="{4957F23A-81C7-4C87-980A-117798CA2397}" destId="{C680721A-CC63-48CB-8688-344E65944E4E}" srcOrd="1" destOrd="0" presId="urn:microsoft.com/office/officeart/2008/layout/AlternatingHexagons"/>
    <dgm:cxn modelId="{A2CCFB09-B830-4C0D-8600-7AA9944DDA0E}" type="presParOf" srcId="{4957F23A-81C7-4C87-980A-117798CA2397}" destId="{DA377FB9-B5E4-4818-8477-534CE7D66F41}" srcOrd="2" destOrd="0" presId="urn:microsoft.com/office/officeart/2008/layout/AlternatingHexagons"/>
    <dgm:cxn modelId="{DCE1D2CA-4D59-46A5-9CC7-6A9F2E2DCD19}" type="presParOf" srcId="{4957F23A-81C7-4C87-980A-117798CA2397}" destId="{8387E976-B334-4EF7-A02D-694EB9BC7B37}" srcOrd="3" destOrd="0" presId="urn:microsoft.com/office/officeart/2008/layout/AlternatingHexagons"/>
    <dgm:cxn modelId="{FAD7613F-9A4C-4A64-AB51-09951F4E297B}" type="presParOf" srcId="{4957F23A-81C7-4C87-980A-117798CA2397}" destId="{C80F7FF1-ED8F-4962-9E68-B364BDA3A159}"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B18C1F-CF1C-4416-BBAF-6AA52CADBF30}" type="doc">
      <dgm:prSet loTypeId="urn:microsoft.com/office/officeart/2008/layout/AlternatingHexagons" loCatId="list" qsTypeId="urn:microsoft.com/office/officeart/2005/8/quickstyle/simple1" qsCatId="simple" csTypeId="urn:microsoft.com/office/officeart/2005/8/colors/accent4_1" csCatId="accent4" phldr="1"/>
      <dgm:spPr/>
      <dgm:t>
        <a:bodyPr/>
        <a:lstStyle/>
        <a:p>
          <a:endParaRPr lang="de-DE"/>
        </a:p>
      </dgm:t>
    </dgm:pt>
    <dgm:pt modelId="{1F6D0A6F-32DB-4271-8233-C5E0FD3D7F96}">
      <dgm:prSet phldrT="[Text]" custT="1"/>
      <dgm:spPr/>
      <dgm:t>
        <a:bodyPr/>
        <a:lstStyle/>
        <a:p>
          <a:r>
            <a:rPr lang="de-DE" sz="1400" b="1"/>
            <a:t>Umsetzung</a:t>
          </a:r>
        </a:p>
      </dgm:t>
    </dgm:pt>
    <dgm:pt modelId="{AD5FF634-D32C-4C4F-97E1-1488D360139E}" type="parTrans" cxnId="{84ACE878-50C9-454A-B7AA-2E4CCAA39722}">
      <dgm:prSet/>
      <dgm:spPr/>
      <dgm:t>
        <a:bodyPr/>
        <a:lstStyle/>
        <a:p>
          <a:endParaRPr lang="de-DE" sz="1400"/>
        </a:p>
      </dgm:t>
    </dgm:pt>
    <dgm:pt modelId="{8427F9AA-5C38-4806-9CA9-2481A217E8BA}" type="sibTrans" cxnId="{84ACE878-50C9-454A-B7AA-2E4CCAA39722}">
      <dgm:prSet custT="1"/>
      <dgm:spPr/>
      <dgm:t>
        <a:bodyPr/>
        <a:lstStyle/>
        <a:p>
          <a:endParaRPr lang="de-DE" sz="1400"/>
        </a:p>
      </dgm:t>
    </dgm:pt>
    <dgm:pt modelId="{7B61182A-8B05-47B3-AF5A-2BF3962A7FA1}">
      <dgm:prSet phldrT="[Text]" custT="1"/>
      <dgm:spPr/>
      <dgm:t>
        <a:bodyPr/>
        <a:lstStyle/>
        <a:p>
          <a:r>
            <a:rPr lang="de-DE" sz="1200"/>
            <a:t>Ernährungsstandards</a:t>
          </a:r>
        </a:p>
      </dgm:t>
    </dgm:pt>
    <dgm:pt modelId="{CA6FD9C0-9700-4640-8EAF-0A6828508E3A}" type="parTrans" cxnId="{16558889-1BCC-41C4-A619-743748161D75}">
      <dgm:prSet/>
      <dgm:spPr/>
      <dgm:t>
        <a:bodyPr/>
        <a:lstStyle/>
        <a:p>
          <a:endParaRPr lang="de-DE" sz="1400"/>
        </a:p>
      </dgm:t>
    </dgm:pt>
    <dgm:pt modelId="{4E45402B-0643-499F-9FCF-DAECE8170C8B}" type="sibTrans" cxnId="{16558889-1BCC-41C4-A619-743748161D75}">
      <dgm:prSet/>
      <dgm:spPr/>
      <dgm:t>
        <a:bodyPr/>
        <a:lstStyle/>
        <a:p>
          <a:endParaRPr lang="de-DE" sz="1400"/>
        </a:p>
      </dgm:t>
    </dgm:pt>
    <dgm:pt modelId="{647EF6C8-B217-470C-AD0C-23217512A0F9}">
      <dgm:prSet phldrT="[Text]" custT="1"/>
      <dgm:spPr/>
      <dgm:t>
        <a:bodyPr/>
        <a:lstStyle/>
        <a:p>
          <a:r>
            <a:rPr lang="de-DE" sz="1400" b="1"/>
            <a:t>Qualitäts-management</a:t>
          </a:r>
          <a:endParaRPr lang="de-DE" sz="1400"/>
        </a:p>
      </dgm:t>
    </dgm:pt>
    <dgm:pt modelId="{FD402C13-9BF4-4454-B7EC-396D1A3155B5}" type="parTrans" cxnId="{8FF0FB8D-3AB7-481E-8E4A-3A9899C9B759}">
      <dgm:prSet/>
      <dgm:spPr/>
      <dgm:t>
        <a:bodyPr/>
        <a:lstStyle/>
        <a:p>
          <a:endParaRPr lang="de-DE" sz="1400"/>
        </a:p>
      </dgm:t>
    </dgm:pt>
    <dgm:pt modelId="{BD0815BF-DC8A-4EA9-B2F1-811433F0247C}" type="sibTrans" cxnId="{8FF0FB8D-3AB7-481E-8E4A-3A9899C9B759}">
      <dgm:prSet custT="1"/>
      <dgm:spPr/>
      <dgm:t>
        <a:bodyPr/>
        <a:lstStyle/>
        <a:p>
          <a:endParaRPr lang="de-DE" sz="1400"/>
        </a:p>
      </dgm:t>
    </dgm:pt>
    <dgm:pt modelId="{6036D176-AFE0-4F67-B420-B45AAB2FCF2D}">
      <dgm:prSet phldrT="[Text]" custT="1"/>
      <dgm:spPr>
        <a:noFill/>
      </dgm:spPr>
      <dgm:t>
        <a:bodyPr/>
        <a:lstStyle/>
        <a:p>
          <a:r>
            <a:rPr lang="de-DE" sz="1200" dirty="0"/>
            <a:t>Verantwortlichkeiten</a:t>
          </a:r>
        </a:p>
      </dgm:t>
    </dgm:pt>
    <dgm:pt modelId="{2CE482A2-A6C3-477D-B458-039B716B3450}" type="parTrans" cxnId="{4E542594-AD5B-46C1-8EEB-80A1BF3C4AEE}">
      <dgm:prSet/>
      <dgm:spPr/>
      <dgm:t>
        <a:bodyPr/>
        <a:lstStyle/>
        <a:p>
          <a:endParaRPr lang="de-DE" sz="1400"/>
        </a:p>
      </dgm:t>
    </dgm:pt>
    <dgm:pt modelId="{E9E9F684-1A09-44FE-82F5-01942DC70535}" type="sibTrans" cxnId="{4E542594-AD5B-46C1-8EEB-80A1BF3C4AEE}">
      <dgm:prSet/>
      <dgm:spPr/>
      <dgm:t>
        <a:bodyPr/>
        <a:lstStyle/>
        <a:p>
          <a:endParaRPr lang="de-DE" sz="1400"/>
        </a:p>
      </dgm:t>
    </dgm:pt>
    <dgm:pt modelId="{3ED8796F-71D5-4BF6-8D62-F44A0E2BCE60}">
      <dgm:prSet phldrT="[Text]" custT="1"/>
      <dgm:spPr/>
      <dgm:t>
        <a:bodyPr/>
        <a:lstStyle/>
        <a:p>
          <a:r>
            <a:rPr lang="de-DE" sz="1200">
              <a:latin typeface="Arial"/>
            </a:rPr>
            <a:t>Produktions-</a:t>
          </a:r>
          <a:r>
            <a:rPr lang="de-DE" sz="1200"/>
            <a:t> und </a:t>
          </a:r>
          <a:r>
            <a:rPr lang="de-DE" sz="1200">
              <a:latin typeface="Arial"/>
            </a:rPr>
            <a:t>Ausgabesystem</a:t>
          </a:r>
          <a:endParaRPr lang="de-DE" sz="1200"/>
        </a:p>
      </dgm:t>
    </dgm:pt>
    <dgm:pt modelId="{9850F088-7CC9-4543-9E91-E87398CF21FA}" type="parTrans" cxnId="{EC9FF7A2-EC93-465A-AEA6-C8902D2A7CB6}">
      <dgm:prSet/>
      <dgm:spPr/>
      <dgm:t>
        <a:bodyPr/>
        <a:lstStyle/>
        <a:p>
          <a:endParaRPr lang="de-DE" sz="1400"/>
        </a:p>
      </dgm:t>
    </dgm:pt>
    <dgm:pt modelId="{32C79DD6-5761-478C-88FD-97A5DCE0F1F6}" type="sibTrans" cxnId="{EC9FF7A2-EC93-465A-AEA6-C8902D2A7CB6}">
      <dgm:prSet/>
      <dgm:spPr/>
      <dgm:t>
        <a:bodyPr/>
        <a:lstStyle/>
        <a:p>
          <a:endParaRPr lang="de-DE" sz="1400"/>
        </a:p>
      </dgm:t>
    </dgm:pt>
    <dgm:pt modelId="{6D78E5EE-F57C-431F-BCBD-950295051496}">
      <dgm:prSet phldrT="[Text]" custT="1"/>
      <dgm:spPr/>
      <dgm:t>
        <a:bodyPr/>
        <a:lstStyle/>
        <a:p>
          <a:r>
            <a:rPr lang="de-DE" sz="1200"/>
            <a:t>Kostformen</a:t>
          </a:r>
        </a:p>
      </dgm:t>
    </dgm:pt>
    <dgm:pt modelId="{CD21B638-2801-4D04-AA57-E47DBD8E3A59}" type="parTrans" cxnId="{DD2A0AF6-42CA-4779-80C3-2D79F5C9D8A5}">
      <dgm:prSet/>
      <dgm:spPr/>
      <dgm:t>
        <a:bodyPr/>
        <a:lstStyle/>
        <a:p>
          <a:endParaRPr lang="de-DE" sz="1400"/>
        </a:p>
      </dgm:t>
    </dgm:pt>
    <dgm:pt modelId="{D76830F7-E22E-4411-A455-8BABF5C97498}" type="sibTrans" cxnId="{DD2A0AF6-42CA-4779-80C3-2D79F5C9D8A5}">
      <dgm:prSet/>
      <dgm:spPr/>
      <dgm:t>
        <a:bodyPr/>
        <a:lstStyle/>
        <a:p>
          <a:endParaRPr lang="de-DE" sz="1400"/>
        </a:p>
      </dgm:t>
    </dgm:pt>
    <dgm:pt modelId="{E22EC6BD-1E6A-4FC7-8955-A096F4382514}">
      <dgm:prSet phldrT="[Text]" custT="1"/>
      <dgm:spPr/>
      <dgm:t>
        <a:bodyPr/>
        <a:lstStyle/>
        <a:p>
          <a:r>
            <a:rPr lang="de-DE" sz="1200"/>
            <a:t>Logistik (Essenszeiten, Essenssituation, …)</a:t>
          </a:r>
        </a:p>
      </dgm:t>
    </dgm:pt>
    <dgm:pt modelId="{447D85F9-7A5F-4AB1-BA17-60284989D142}" type="parTrans" cxnId="{24CCC418-AFA8-43B9-A0F7-265755AAE772}">
      <dgm:prSet/>
      <dgm:spPr/>
      <dgm:t>
        <a:bodyPr/>
        <a:lstStyle/>
        <a:p>
          <a:endParaRPr lang="de-DE" sz="1400"/>
        </a:p>
      </dgm:t>
    </dgm:pt>
    <dgm:pt modelId="{9E8B3F55-7D3B-42CA-AC3B-040BA6CF0EDA}" type="sibTrans" cxnId="{24CCC418-AFA8-43B9-A0F7-265755AAE772}">
      <dgm:prSet/>
      <dgm:spPr/>
      <dgm:t>
        <a:bodyPr/>
        <a:lstStyle/>
        <a:p>
          <a:endParaRPr lang="de-DE" sz="1400"/>
        </a:p>
      </dgm:t>
    </dgm:pt>
    <dgm:pt modelId="{481DCAD9-47D1-4C00-8A20-CE8D7FE8109F}">
      <dgm:prSet phldrT="[Text]" custT="1"/>
      <dgm:spPr/>
      <dgm:t>
        <a:bodyPr/>
        <a:lstStyle/>
        <a:p>
          <a:r>
            <a:rPr lang="de-DE" sz="1200"/>
            <a:t>Atmosphäre</a:t>
          </a:r>
        </a:p>
      </dgm:t>
    </dgm:pt>
    <dgm:pt modelId="{18F6DC1F-21BC-41E0-BD1B-C514A7F98DB3}" type="parTrans" cxnId="{48917CF6-B176-4D6E-85EE-50FC2ABDBC9D}">
      <dgm:prSet/>
      <dgm:spPr/>
      <dgm:t>
        <a:bodyPr/>
        <a:lstStyle/>
        <a:p>
          <a:endParaRPr lang="de-DE" sz="1400"/>
        </a:p>
      </dgm:t>
    </dgm:pt>
    <dgm:pt modelId="{D39F0903-55D5-460B-B2E9-536CAC158835}" type="sibTrans" cxnId="{48917CF6-B176-4D6E-85EE-50FC2ABDBC9D}">
      <dgm:prSet/>
      <dgm:spPr/>
      <dgm:t>
        <a:bodyPr/>
        <a:lstStyle/>
        <a:p>
          <a:endParaRPr lang="de-DE" sz="1400"/>
        </a:p>
      </dgm:t>
    </dgm:pt>
    <dgm:pt modelId="{80DBBECC-A848-4139-BC3F-19E96AC22FAF}">
      <dgm:prSet phldrT="[Text]" custT="1"/>
      <dgm:spPr/>
      <dgm:t>
        <a:bodyPr/>
        <a:lstStyle/>
        <a:p>
          <a:r>
            <a:rPr lang="de-DE" sz="1200"/>
            <a:t>Beteiligung</a:t>
          </a:r>
        </a:p>
      </dgm:t>
    </dgm:pt>
    <dgm:pt modelId="{8DC5D037-CCAE-4A05-BEEF-1D70362C632F}" type="parTrans" cxnId="{9D4B7185-45BD-4E28-8D1E-4F18BAE62FB9}">
      <dgm:prSet/>
      <dgm:spPr/>
      <dgm:t>
        <a:bodyPr/>
        <a:lstStyle/>
        <a:p>
          <a:endParaRPr lang="de-DE" sz="1400"/>
        </a:p>
      </dgm:t>
    </dgm:pt>
    <dgm:pt modelId="{2506DECE-9E61-4E08-B576-1E9B66346153}" type="sibTrans" cxnId="{9D4B7185-45BD-4E28-8D1E-4F18BAE62FB9}">
      <dgm:prSet/>
      <dgm:spPr/>
      <dgm:t>
        <a:bodyPr/>
        <a:lstStyle/>
        <a:p>
          <a:endParaRPr lang="de-DE" sz="1400"/>
        </a:p>
      </dgm:t>
    </dgm:pt>
    <dgm:pt modelId="{7A36E8B6-5B44-43A2-8686-994920380FFD}">
      <dgm:prSet phldrT="[Text]" custT="1"/>
      <dgm:spPr/>
      <dgm:t>
        <a:bodyPr/>
        <a:lstStyle/>
        <a:p>
          <a:r>
            <a:rPr lang="de-DE" sz="1200"/>
            <a:t>Information für TN</a:t>
          </a:r>
        </a:p>
      </dgm:t>
    </dgm:pt>
    <dgm:pt modelId="{9296CFCE-051D-470A-947F-E0699D7D815E}" type="parTrans" cxnId="{9ED2337A-5480-44D9-B353-6D6FAE85FD0E}">
      <dgm:prSet/>
      <dgm:spPr/>
      <dgm:t>
        <a:bodyPr/>
        <a:lstStyle/>
        <a:p>
          <a:endParaRPr lang="de-DE" sz="1400"/>
        </a:p>
      </dgm:t>
    </dgm:pt>
    <dgm:pt modelId="{C9DDC23D-1C0F-4207-A90B-9E9E235B149F}" type="sibTrans" cxnId="{9ED2337A-5480-44D9-B353-6D6FAE85FD0E}">
      <dgm:prSet/>
      <dgm:spPr/>
      <dgm:t>
        <a:bodyPr/>
        <a:lstStyle/>
        <a:p>
          <a:endParaRPr lang="de-DE" sz="1400"/>
        </a:p>
      </dgm:t>
    </dgm:pt>
    <dgm:pt modelId="{D1967877-DB32-4A14-A9CB-C77A7DC3DD88}">
      <dgm:prSet phldrT="[Text]" custT="1"/>
      <dgm:spPr>
        <a:noFill/>
      </dgm:spPr>
      <dgm:t>
        <a:bodyPr/>
        <a:lstStyle/>
        <a:p>
          <a:r>
            <a:rPr lang="de-DE" sz="1200"/>
            <a:t>Gäste-Feedback</a:t>
          </a:r>
        </a:p>
      </dgm:t>
    </dgm:pt>
    <dgm:pt modelId="{EE2E5233-6F7A-434F-BD63-4376839810F5}" type="parTrans" cxnId="{74738E84-D005-4A7C-83CC-8BFE2EF7D954}">
      <dgm:prSet/>
      <dgm:spPr/>
      <dgm:t>
        <a:bodyPr/>
        <a:lstStyle/>
        <a:p>
          <a:endParaRPr lang="de-DE" sz="1400"/>
        </a:p>
      </dgm:t>
    </dgm:pt>
    <dgm:pt modelId="{7C753548-B4A8-4679-BC92-1D5A4E2DCFA0}" type="sibTrans" cxnId="{74738E84-D005-4A7C-83CC-8BFE2EF7D954}">
      <dgm:prSet/>
      <dgm:spPr/>
      <dgm:t>
        <a:bodyPr/>
        <a:lstStyle/>
        <a:p>
          <a:endParaRPr lang="de-DE" sz="1400"/>
        </a:p>
      </dgm:t>
    </dgm:pt>
    <dgm:pt modelId="{DC14EA69-BF68-4D4F-9927-C1664AC7882F}">
      <dgm:prSet phldrT="[Text]" custT="1"/>
      <dgm:spPr>
        <a:noFill/>
      </dgm:spPr>
      <dgm:t>
        <a:bodyPr/>
        <a:lstStyle/>
        <a:p>
          <a:r>
            <a:rPr lang="de-DE" sz="1200"/>
            <a:t>Weiterentwicklung</a:t>
          </a:r>
        </a:p>
      </dgm:t>
    </dgm:pt>
    <dgm:pt modelId="{D93BE7B2-6141-41F0-A9E5-EF997EB2B042}" type="parTrans" cxnId="{787E51AD-2DF4-470A-86A9-86B585CC8E90}">
      <dgm:prSet/>
      <dgm:spPr/>
      <dgm:t>
        <a:bodyPr/>
        <a:lstStyle/>
        <a:p>
          <a:endParaRPr lang="de-DE" sz="1400"/>
        </a:p>
      </dgm:t>
    </dgm:pt>
    <dgm:pt modelId="{6B6EC565-DE3C-42D5-B277-2C44BABD9F9F}" type="sibTrans" cxnId="{787E51AD-2DF4-470A-86A9-86B585CC8E90}">
      <dgm:prSet/>
      <dgm:spPr/>
      <dgm:t>
        <a:bodyPr/>
        <a:lstStyle/>
        <a:p>
          <a:endParaRPr lang="de-DE" sz="1400"/>
        </a:p>
      </dgm:t>
    </dgm:pt>
    <dgm:pt modelId="{2CB91E15-A9B9-451A-A1A5-B094A54D8C76}">
      <dgm:prSet phldrT="[Text]" custT="1"/>
      <dgm:spPr>
        <a:noFill/>
      </dgm:spPr>
      <dgm:t>
        <a:bodyPr/>
        <a:lstStyle/>
        <a:p>
          <a:r>
            <a:rPr lang="de-DE" sz="1200"/>
            <a:t>Überprüfung</a:t>
          </a:r>
        </a:p>
      </dgm:t>
    </dgm:pt>
    <dgm:pt modelId="{A2ECFDBF-C038-4939-B66D-6D3C46F33429}" type="parTrans" cxnId="{6CDD7D8D-84DE-44BA-999B-18C5201056DF}">
      <dgm:prSet/>
      <dgm:spPr/>
      <dgm:t>
        <a:bodyPr/>
        <a:lstStyle/>
        <a:p>
          <a:endParaRPr lang="de-DE" sz="1400"/>
        </a:p>
      </dgm:t>
    </dgm:pt>
    <dgm:pt modelId="{0AFCB626-013F-4E5F-A6EE-F73034F59ACA}" type="sibTrans" cxnId="{6CDD7D8D-84DE-44BA-999B-18C5201056DF}">
      <dgm:prSet/>
      <dgm:spPr/>
      <dgm:t>
        <a:bodyPr/>
        <a:lstStyle/>
        <a:p>
          <a:endParaRPr lang="de-DE" sz="1400"/>
        </a:p>
      </dgm:t>
    </dgm:pt>
    <dgm:pt modelId="{AC8F31C7-6642-49F5-81AF-E107C5D09582}">
      <dgm:prSet phldrT="[Text]" custT="1"/>
      <dgm:spPr>
        <a:noFill/>
      </dgm:spPr>
      <dgm:t>
        <a:bodyPr/>
        <a:lstStyle/>
        <a:p>
          <a:r>
            <a:rPr lang="de-DE" sz="1200"/>
            <a:t>HACCP-Konzept</a:t>
          </a:r>
        </a:p>
      </dgm:t>
    </dgm:pt>
    <dgm:pt modelId="{94E2AAEB-3E94-4985-B4A6-4302C83A1A8C}" type="parTrans" cxnId="{76224F6D-D744-4F01-A437-5C4F2FF82D64}">
      <dgm:prSet/>
      <dgm:spPr/>
      <dgm:t>
        <a:bodyPr/>
        <a:lstStyle/>
        <a:p>
          <a:endParaRPr lang="de-DE"/>
        </a:p>
      </dgm:t>
    </dgm:pt>
    <dgm:pt modelId="{B9FB8EC0-9353-4153-90A1-E01E03F23522}" type="sibTrans" cxnId="{76224F6D-D744-4F01-A437-5C4F2FF82D64}">
      <dgm:prSet/>
      <dgm:spPr/>
      <dgm:t>
        <a:bodyPr/>
        <a:lstStyle/>
        <a:p>
          <a:endParaRPr lang="de-DE"/>
        </a:p>
      </dgm:t>
    </dgm:pt>
    <dgm:pt modelId="{34564A82-3A01-466F-9241-4D4380080F2D}">
      <dgm:prSet phldrT="[Text]" custT="1"/>
      <dgm:spPr>
        <a:noFill/>
      </dgm:spPr>
      <dgm:t>
        <a:bodyPr/>
        <a:lstStyle/>
        <a:p>
          <a:r>
            <a:rPr lang="de-DE" sz="1200"/>
            <a:t>IT-Systeme</a:t>
          </a:r>
        </a:p>
      </dgm:t>
    </dgm:pt>
    <dgm:pt modelId="{C29DAA1C-B298-431F-998A-64FFD545DE23}" type="parTrans" cxnId="{E58FB03E-DA23-4073-A7FA-406DDE04F00A}">
      <dgm:prSet/>
      <dgm:spPr/>
      <dgm:t>
        <a:bodyPr/>
        <a:lstStyle/>
        <a:p>
          <a:endParaRPr lang="de-DE"/>
        </a:p>
      </dgm:t>
    </dgm:pt>
    <dgm:pt modelId="{34FC1D69-44D6-4486-AD25-25462F577AD6}" type="sibTrans" cxnId="{E58FB03E-DA23-4073-A7FA-406DDE04F00A}">
      <dgm:prSet/>
      <dgm:spPr/>
      <dgm:t>
        <a:bodyPr/>
        <a:lstStyle/>
        <a:p>
          <a:endParaRPr lang="de-DE"/>
        </a:p>
      </dgm:t>
    </dgm:pt>
    <dgm:pt modelId="{3130C901-6183-4C00-A046-AC4D9FE1BBDD}">
      <dgm:prSet phldrT="[Text]" custT="1"/>
      <dgm:spPr>
        <a:noFill/>
      </dgm:spPr>
      <dgm:t>
        <a:bodyPr/>
        <a:lstStyle/>
        <a:p>
          <a:r>
            <a:rPr lang="de-DE" sz="1200"/>
            <a:t>Marketing</a:t>
          </a:r>
        </a:p>
      </dgm:t>
    </dgm:pt>
    <dgm:pt modelId="{CE8B6A9D-8640-4392-9EA5-01F6521A881B}" type="parTrans" cxnId="{F6900E10-E964-451B-A95A-59C83400786F}">
      <dgm:prSet/>
      <dgm:spPr/>
      <dgm:t>
        <a:bodyPr/>
        <a:lstStyle/>
        <a:p>
          <a:endParaRPr lang="de-DE"/>
        </a:p>
      </dgm:t>
    </dgm:pt>
    <dgm:pt modelId="{070EDEB6-3720-4D93-950A-21492E8B2519}" type="sibTrans" cxnId="{F6900E10-E964-451B-A95A-59C83400786F}">
      <dgm:prSet/>
      <dgm:spPr/>
      <dgm:t>
        <a:bodyPr/>
        <a:lstStyle/>
        <a:p>
          <a:endParaRPr lang="de-DE"/>
        </a:p>
      </dgm:t>
    </dgm:pt>
    <dgm:pt modelId="{F8458A0F-AF9C-4E0E-93F7-1842C2D1D528}">
      <dgm:prSet phldrT="[Text]" custT="1"/>
      <dgm:spPr>
        <a:noFill/>
      </dgm:spPr>
      <dgm:t>
        <a:bodyPr/>
        <a:lstStyle/>
        <a:p>
          <a:r>
            <a:rPr lang="de-DE" sz="1200"/>
            <a:t>Wirtschaftlichkeit und Controlling</a:t>
          </a:r>
        </a:p>
      </dgm:t>
    </dgm:pt>
    <dgm:pt modelId="{A2ABC7E8-BC04-4775-8459-ECC8F1010F92}" type="parTrans" cxnId="{D349D513-556A-41F6-A27E-5348BE255C2E}">
      <dgm:prSet/>
      <dgm:spPr/>
      <dgm:t>
        <a:bodyPr/>
        <a:lstStyle/>
        <a:p>
          <a:endParaRPr lang="de-DE"/>
        </a:p>
      </dgm:t>
    </dgm:pt>
    <dgm:pt modelId="{7B42E51A-B233-4A52-B6EC-372DD80313AD}" type="sibTrans" cxnId="{D349D513-556A-41F6-A27E-5348BE255C2E}">
      <dgm:prSet/>
      <dgm:spPr/>
      <dgm:t>
        <a:bodyPr/>
        <a:lstStyle/>
        <a:p>
          <a:endParaRPr lang="de-DE"/>
        </a:p>
      </dgm:t>
    </dgm:pt>
    <dgm:pt modelId="{688DBF32-7808-460E-B3E9-7A5EAA5AAB8B}" type="pres">
      <dgm:prSet presAssocID="{87B18C1F-CF1C-4416-BBAF-6AA52CADBF30}" presName="Name0" presStyleCnt="0">
        <dgm:presLayoutVars>
          <dgm:chMax/>
          <dgm:chPref/>
          <dgm:dir/>
          <dgm:animLvl val="lvl"/>
        </dgm:presLayoutVars>
      </dgm:prSet>
      <dgm:spPr/>
    </dgm:pt>
    <dgm:pt modelId="{AC35419D-B582-4075-99F1-BBDF790BD290}" type="pres">
      <dgm:prSet presAssocID="{1F6D0A6F-32DB-4271-8233-C5E0FD3D7F96}" presName="composite" presStyleCnt="0"/>
      <dgm:spPr/>
    </dgm:pt>
    <dgm:pt modelId="{5305D25B-9E2D-4EB9-B459-B023BA980594}" type="pres">
      <dgm:prSet presAssocID="{1F6D0A6F-32DB-4271-8233-C5E0FD3D7F96}" presName="Parent1" presStyleLbl="node1" presStyleIdx="0" presStyleCnt="4">
        <dgm:presLayoutVars>
          <dgm:chMax val="1"/>
          <dgm:chPref val="1"/>
          <dgm:bulletEnabled val="1"/>
        </dgm:presLayoutVars>
      </dgm:prSet>
      <dgm:spPr/>
    </dgm:pt>
    <dgm:pt modelId="{8EB17025-2336-4DD5-A5DB-CA9718C32241}" type="pres">
      <dgm:prSet presAssocID="{1F6D0A6F-32DB-4271-8233-C5E0FD3D7F96}" presName="Childtext1" presStyleLbl="revTx" presStyleIdx="0" presStyleCnt="2" custLinFactNeighborY="-19740">
        <dgm:presLayoutVars>
          <dgm:chMax val="0"/>
          <dgm:chPref val="0"/>
          <dgm:bulletEnabled val="1"/>
        </dgm:presLayoutVars>
      </dgm:prSet>
      <dgm:spPr/>
    </dgm:pt>
    <dgm:pt modelId="{AB0D5709-F65D-4A45-8C4F-9C858E509A1F}" type="pres">
      <dgm:prSet presAssocID="{1F6D0A6F-32DB-4271-8233-C5E0FD3D7F96}" presName="BalanceSpacing" presStyleCnt="0"/>
      <dgm:spPr/>
    </dgm:pt>
    <dgm:pt modelId="{E015A6B6-625F-4F94-839C-58FE75250412}" type="pres">
      <dgm:prSet presAssocID="{1F6D0A6F-32DB-4271-8233-C5E0FD3D7F96}" presName="BalanceSpacing1" presStyleCnt="0"/>
      <dgm:spPr/>
    </dgm:pt>
    <dgm:pt modelId="{DCD42BA1-075E-443A-869A-DACFD4C56BE8}" type="pres">
      <dgm:prSet presAssocID="{8427F9AA-5C38-4806-9CA9-2481A217E8BA}" presName="Accent1Text" presStyleLbl="node1" presStyleIdx="1" presStyleCnt="4" custLinFactNeighborY="1432"/>
      <dgm:spPr/>
    </dgm:pt>
    <dgm:pt modelId="{7D21CEFC-4341-4688-806A-24CB12CEBEF4}" type="pres">
      <dgm:prSet presAssocID="{8427F9AA-5C38-4806-9CA9-2481A217E8BA}" presName="spaceBetweenRectangles" presStyleCnt="0"/>
      <dgm:spPr/>
    </dgm:pt>
    <dgm:pt modelId="{CEF88E74-6B21-4F89-9CC5-A0ADCF8F1BED}" type="pres">
      <dgm:prSet presAssocID="{647EF6C8-B217-470C-AD0C-23217512A0F9}" presName="composite" presStyleCnt="0"/>
      <dgm:spPr/>
    </dgm:pt>
    <dgm:pt modelId="{5BC963B4-9FE1-4FB2-9845-0B601C1B010F}" type="pres">
      <dgm:prSet presAssocID="{647EF6C8-B217-470C-AD0C-23217512A0F9}" presName="Parent1" presStyleLbl="node1" presStyleIdx="2" presStyleCnt="4">
        <dgm:presLayoutVars>
          <dgm:chMax val="1"/>
          <dgm:chPref val="1"/>
          <dgm:bulletEnabled val="1"/>
        </dgm:presLayoutVars>
      </dgm:prSet>
      <dgm:spPr/>
    </dgm:pt>
    <dgm:pt modelId="{2AEC2ACA-23B3-4DDF-9983-3626161A990A}" type="pres">
      <dgm:prSet presAssocID="{647EF6C8-B217-470C-AD0C-23217512A0F9}" presName="Childtext1" presStyleLbl="revTx" presStyleIdx="1" presStyleCnt="2" custScaleY="129278" custLinFactNeighborX="-2245" custLinFactNeighborY="18853">
        <dgm:presLayoutVars>
          <dgm:chMax val="0"/>
          <dgm:chPref val="0"/>
          <dgm:bulletEnabled val="1"/>
        </dgm:presLayoutVars>
      </dgm:prSet>
      <dgm:spPr/>
    </dgm:pt>
    <dgm:pt modelId="{1474E3EE-0CCC-4A5D-AE39-1DCFC40678B0}" type="pres">
      <dgm:prSet presAssocID="{647EF6C8-B217-470C-AD0C-23217512A0F9}" presName="BalanceSpacing" presStyleCnt="0"/>
      <dgm:spPr/>
    </dgm:pt>
    <dgm:pt modelId="{33F914D9-43DE-45F0-A899-B52E83B76CBE}" type="pres">
      <dgm:prSet presAssocID="{647EF6C8-B217-470C-AD0C-23217512A0F9}" presName="BalanceSpacing1" presStyleCnt="0"/>
      <dgm:spPr/>
    </dgm:pt>
    <dgm:pt modelId="{E8656842-986F-4950-9760-D01BCCFDDA0E}" type="pres">
      <dgm:prSet presAssocID="{BD0815BF-DC8A-4EA9-B2F1-811433F0247C}" presName="Accent1Text" presStyleLbl="node1" presStyleIdx="3" presStyleCnt="4"/>
      <dgm:spPr/>
    </dgm:pt>
  </dgm:ptLst>
  <dgm:cxnLst>
    <dgm:cxn modelId="{A875F505-A740-4E9D-9842-48738E0F55B8}" type="presOf" srcId="{3130C901-6183-4C00-A046-AC4D9FE1BBDD}" destId="{2AEC2ACA-23B3-4DDF-9983-3626161A990A}" srcOrd="0" destOrd="2" presId="urn:microsoft.com/office/officeart/2008/layout/AlternatingHexagons"/>
    <dgm:cxn modelId="{F8BC8E09-760A-4706-9709-519213A7FFB8}" type="presOf" srcId="{7B61182A-8B05-47B3-AF5A-2BF3962A7FA1}" destId="{8EB17025-2336-4DD5-A5DB-CA9718C32241}" srcOrd="0" destOrd="0" presId="urn:microsoft.com/office/officeart/2008/layout/AlternatingHexagons"/>
    <dgm:cxn modelId="{D4D74F0A-3F3C-472C-A39D-826303A20DD5}" type="presOf" srcId="{87B18C1F-CF1C-4416-BBAF-6AA52CADBF30}" destId="{688DBF32-7808-460E-B3E9-7A5EAA5AAB8B}" srcOrd="0" destOrd="0" presId="urn:microsoft.com/office/officeart/2008/layout/AlternatingHexagons"/>
    <dgm:cxn modelId="{F6900E10-E964-451B-A95A-59C83400786F}" srcId="{647EF6C8-B217-470C-AD0C-23217512A0F9}" destId="{3130C901-6183-4C00-A046-AC4D9FE1BBDD}" srcOrd="2" destOrd="0" parTransId="{CE8B6A9D-8640-4392-9EA5-01F6521A881B}" sibTransId="{070EDEB6-3720-4D93-950A-21492E8B2519}"/>
    <dgm:cxn modelId="{D349D513-556A-41F6-A27E-5348BE255C2E}" srcId="{647EF6C8-B217-470C-AD0C-23217512A0F9}" destId="{F8458A0F-AF9C-4E0E-93F7-1842C2D1D528}" srcOrd="7" destOrd="0" parTransId="{A2ABC7E8-BC04-4775-8459-ECC8F1010F92}" sibTransId="{7B42E51A-B233-4A52-B6EC-372DD80313AD}"/>
    <dgm:cxn modelId="{24CCC418-AFA8-43B9-A0F7-265755AAE772}" srcId="{1F6D0A6F-32DB-4271-8233-C5E0FD3D7F96}" destId="{E22EC6BD-1E6A-4FC7-8955-A096F4382514}" srcOrd="3" destOrd="0" parTransId="{447D85F9-7A5F-4AB1-BA17-60284989D142}" sibTransId="{9E8B3F55-7D3B-42CA-AC3B-040BA6CF0EDA}"/>
    <dgm:cxn modelId="{832C0020-DCA7-4A9A-BB24-6BDDA4B29811}" type="presOf" srcId="{E22EC6BD-1E6A-4FC7-8955-A096F4382514}" destId="{8EB17025-2336-4DD5-A5DB-CA9718C32241}" srcOrd="0" destOrd="3" presId="urn:microsoft.com/office/officeart/2008/layout/AlternatingHexagons"/>
    <dgm:cxn modelId="{BF74CD2F-699F-4996-B722-67554C41D986}" type="presOf" srcId="{2CB91E15-A9B9-451A-A1A5-B094A54D8C76}" destId="{2AEC2ACA-23B3-4DDF-9983-3626161A990A}" srcOrd="0" destOrd="6" presId="urn:microsoft.com/office/officeart/2008/layout/AlternatingHexagons"/>
    <dgm:cxn modelId="{87FDA83D-557C-407A-B111-55767488CA86}" type="presOf" srcId="{481DCAD9-47D1-4C00-8A20-CE8D7FE8109F}" destId="{8EB17025-2336-4DD5-A5DB-CA9718C32241}" srcOrd="0" destOrd="4" presId="urn:microsoft.com/office/officeart/2008/layout/AlternatingHexagons"/>
    <dgm:cxn modelId="{E58FB03E-DA23-4073-A7FA-406DDE04F00A}" srcId="{647EF6C8-B217-470C-AD0C-23217512A0F9}" destId="{34564A82-3A01-466F-9241-4D4380080F2D}" srcOrd="1" destOrd="0" parTransId="{C29DAA1C-B298-431F-998A-64FFD545DE23}" sibTransId="{34FC1D69-44D6-4486-AD25-25462F577AD6}"/>
    <dgm:cxn modelId="{4B0E473F-605B-4E8D-ACF7-89D568B8AED5}" type="presOf" srcId="{AC8F31C7-6642-49F5-81AF-E107C5D09582}" destId="{2AEC2ACA-23B3-4DDF-9983-3626161A990A}" srcOrd="0" destOrd="0" presId="urn:microsoft.com/office/officeart/2008/layout/AlternatingHexagons"/>
    <dgm:cxn modelId="{004F1B5C-BB40-45C7-989B-8D1F9E8DF874}" type="presOf" srcId="{34564A82-3A01-466F-9241-4D4380080F2D}" destId="{2AEC2ACA-23B3-4DDF-9983-3626161A990A}" srcOrd="0" destOrd="1" presId="urn:microsoft.com/office/officeart/2008/layout/AlternatingHexagons"/>
    <dgm:cxn modelId="{FE31115F-DF5E-48D5-9CA1-9FA63314ED40}" type="presOf" srcId="{D1967877-DB32-4A14-A9CB-C77A7DC3DD88}" destId="{2AEC2ACA-23B3-4DDF-9983-3626161A990A}" srcOrd="0" destOrd="4" presId="urn:microsoft.com/office/officeart/2008/layout/AlternatingHexagons"/>
    <dgm:cxn modelId="{44874045-678F-4D4E-8389-BA520F588E1A}" type="presOf" srcId="{3ED8796F-71D5-4BF6-8D62-F44A0E2BCE60}" destId="{8EB17025-2336-4DD5-A5DB-CA9718C32241}" srcOrd="0" destOrd="1" presId="urn:microsoft.com/office/officeart/2008/layout/AlternatingHexagons"/>
    <dgm:cxn modelId="{76224F6D-D744-4F01-A437-5C4F2FF82D64}" srcId="{647EF6C8-B217-470C-AD0C-23217512A0F9}" destId="{AC8F31C7-6642-49F5-81AF-E107C5D09582}" srcOrd="0" destOrd="0" parTransId="{94E2AAEB-3E94-4985-B4A6-4302C83A1A8C}" sibTransId="{B9FB8EC0-9353-4153-90A1-E01E03F23522}"/>
    <dgm:cxn modelId="{3FF91356-7035-4ECE-8E2C-F4E390054523}" type="presOf" srcId="{80DBBECC-A848-4139-BC3F-19E96AC22FAF}" destId="{8EB17025-2336-4DD5-A5DB-CA9718C32241}" srcOrd="0" destOrd="5" presId="urn:microsoft.com/office/officeart/2008/layout/AlternatingHexagons"/>
    <dgm:cxn modelId="{84ACE878-50C9-454A-B7AA-2E4CCAA39722}" srcId="{87B18C1F-CF1C-4416-BBAF-6AA52CADBF30}" destId="{1F6D0A6F-32DB-4271-8233-C5E0FD3D7F96}" srcOrd="0" destOrd="0" parTransId="{AD5FF634-D32C-4C4F-97E1-1488D360139E}" sibTransId="{8427F9AA-5C38-4806-9CA9-2481A217E8BA}"/>
    <dgm:cxn modelId="{9ED2337A-5480-44D9-B353-6D6FAE85FD0E}" srcId="{1F6D0A6F-32DB-4271-8233-C5E0FD3D7F96}" destId="{7A36E8B6-5B44-43A2-8686-994920380FFD}" srcOrd="6" destOrd="0" parTransId="{9296CFCE-051D-470A-947F-E0699D7D815E}" sibTransId="{C9DDC23D-1C0F-4207-A90B-9E9E235B149F}"/>
    <dgm:cxn modelId="{C368397B-01EC-41C4-B218-4AAC4EA0CD0D}" type="presOf" srcId="{1F6D0A6F-32DB-4271-8233-C5E0FD3D7F96}" destId="{5305D25B-9E2D-4EB9-B459-B023BA980594}" srcOrd="0" destOrd="0" presId="urn:microsoft.com/office/officeart/2008/layout/AlternatingHexagons"/>
    <dgm:cxn modelId="{74738E84-D005-4A7C-83CC-8BFE2EF7D954}" srcId="{647EF6C8-B217-470C-AD0C-23217512A0F9}" destId="{D1967877-DB32-4A14-A9CB-C77A7DC3DD88}" srcOrd="4" destOrd="0" parTransId="{EE2E5233-6F7A-434F-BD63-4376839810F5}" sibTransId="{7C753548-B4A8-4679-BC92-1D5A4E2DCFA0}"/>
    <dgm:cxn modelId="{9D4B7185-45BD-4E28-8D1E-4F18BAE62FB9}" srcId="{1F6D0A6F-32DB-4271-8233-C5E0FD3D7F96}" destId="{80DBBECC-A848-4139-BC3F-19E96AC22FAF}" srcOrd="5" destOrd="0" parTransId="{8DC5D037-CCAE-4A05-BEEF-1D70362C632F}" sibTransId="{2506DECE-9E61-4E08-B576-1E9B66346153}"/>
    <dgm:cxn modelId="{16558889-1BCC-41C4-A619-743748161D75}" srcId="{1F6D0A6F-32DB-4271-8233-C5E0FD3D7F96}" destId="{7B61182A-8B05-47B3-AF5A-2BF3962A7FA1}" srcOrd="0" destOrd="0" parTransId="{CA6FD9C0-9700-4640-8EAF-0A6828508E3A}" sibTransId="{4E45402B-0643-499F-9FCF-DAECE8170C8B}"/>
    <dgm:cxn modelId="{6CDD7D8D-84DE-44BA-999B-18C5201056DF}" srcId="{647EF6C8-B217-470C-AD0C-23217512A0F9}" destId="{2CB91E15-A9B9-451A-A1A5-B094A54D8C76}" srcOrd="6" destOrd="0" parTransId="{A2ECFDBF-C038-4939-B66D-6D3C46F33429}" sibTransId="{0AFCB626-013F-4E5F-A6EE-F73034F59ACA}"/>
    <dgm:cxn modelId="{8FF0FB8D-3AB7-481E-8E4A-3A9899C9B759}" srcId="{87B18C1F-CF1C-4416-BBAF-6AA52CADBF30}" destId="{647EF6C8-B217-470C-AD0C-23217512A0F9}" srcOrd="1" destOrd="0" parTransId="{FD402C13-9BF4-4454-B7EC-396D1A3155B5}" sibTransId="{BD0815BF-DC8A-4EA9-B2F1-811433F0247C}"/>
    <dgm:cxn modelId="{C1124792-358B-4A00-940A-300C20F8088C}" type="presOf" srcId="{8427F9AA-5C38-4806-9CA9-2481A217E8BA}" destId="{DCD42BA1-075E-443A-869A-DACFD4C56BE8}" srcOrd="0" destOrd="0" presId="urn:microsoft.com/office/officeart/2008/layout/AlternatingHexagons"/>
    <dgm:cxn modelId="{4E542594-AD5B-46C1-8EEB-80A1BF3C4AEE}" srcId="{647EF6C8-B217-470C-AD0C-23217512A0F9}" destId="{6036D176-AFE0-4F67-B420-B45AAB2FCF2D}" srcOrd="3" destOrd="0" parTransId="{2CE482A2-A6C3-477D-B458-039B716B3450}" sibTransId="{E9E9F684-1A09-44FE-82F5-01942DC70535}"/>
    <dgm:cxn modelId="{E5CC169F-DB82-45DD-A77B-F89D3DBCF141}" type="presOf" srcId="{6D78E5EE-F57C-431F-BCBD-950295051496}" destId="{8EB17025-2336-4DD5-A5DB-CA9718C32241}" srcOrd="0" destOrd="2" presId="urn:microsoft.com/office/officeart/2008/layout/AlternatingHexagons"/>
    <dgm:cxn modelId="{EC9FF7A2-EC93-465A-AEA6-C8902D2A7CB6}" srcId="{1F6D0A6F-32DB-4271-8233-C5E0FD3D7F96}" destId="{3ED8796F-71D5-4BF6-8D62-F44A0E2BCE60}" srcOrd="1" destOrd="0" parTransId="{9850F088-7CC9-4543-9E91-E87398CF21FA}" sibTransId="{32C79DD6-5761-478C-88FD-97A5DCE0F1F6}"/>
    <dgm:cxn modelId="{ACF04BA3-C8ED-4400-8A95-EC2AB811B145}" type="presOf" srcId="{DC14EA69-BF68-4D4F-9927-C1664AC7882F}" destId="{2AEC2ACA-23B3-4DDF-9983-3626161A990A}" srcOrd="0" destOrd="5" presId="urn:microsoft.com/office/officeart/2008/layout/AlternatingHexagons"/>
    <dgm:cxn modelId="{A4297CA5-7F9B-488C-A491-7E1A7368CDA7}" type="presOf" srcId="{7A36E8B6-5B44-43A2-8686-994920380FFD}" destId="{8EB17025-2336-4DD5-A5DB-CA9718C32241}" srcOrd="0" destOrd="6" presId="urn:microsoft.com/office/officeart/2008/layout/AlternatingHexagons"/>
    <dgm:cxn modelId="{2CAF28A8-B1A5-4171-A21A-6A55EAED9DF0}" type="presOf" srcId="{647EF6C8-B217-470C-AD0C-23217512A0F9}" destId="{5BC963B4-9FE1-4FB2-9845-0B601C1B010F}" srcOrd="0" destOrd="0" presId="urn:microsoft.com/office/officeart/2008/layout/AlternatingHexagons"/>
    <dgm:cxn modelId="{787E51AD-2DF4-470A-86A9-86B585CC8E90}" srcId="{647EF6C8-B217-470C-AD0C-23217512A0F9}" destId="{DC14EA69-BF68-4D4F-9927-C1664AC7882F}" srcOrd="5" destOrd="0" parTransId="{D93BE7B2-6141-41F0-A9E5-EF997EB2B042}" sibTransId="{6B6EC565-DE3C-42D5-B277-2C44BABD9F9F}"/>
    <dgm:cxn modelId="{D921C7B6-4B0B-48D1-B1C9-3DAC4B4098F9}" type="presOf" srcId="{F8458A0F-AF9C-4E0E-93F7-1842C2D1D528}" destId="{2AEC2ACA-23B3-4DDF-9983-3626161A990A}" srcOrd="0" destOrd="7" presId="urn:microsoft.com/office/officeart/2008/layout/AlternatingHexagons"/>
    <dgm:cxn modelId="{5DFB61C3-CF9C-42E5-A07E-783E52BF67E1}" type="presOf" srcId="{6036D176-AFE0-4F67-B420-B45AAB2FCF2D}" destId="{2AEC2ACA-23B3-4DDF-9983-3626161A990A}" srcOrd="0" destOrd="3" presId="urn:microsoft.com/office/officeart/2008/layout/AlternatingHexagons"/>
    <dgm:cxn modelId="{FB3C3BC6-745B-40C3-BDE6-A453F2A00B0A}" type="presOf" srcId="{BD0815BF-DC8A-4EA9-B2F1-811433F0247C}" destId="{E8656842-986F-4950-9760-D01BCCFDDA0E}" srcOrd="0" destOrd="0" presId="urn:microsoft.com/office/officeart/2008/layout/AlternatingHexagons"/>
    <dgm:cxn modelId="{DD2A0AF6-42CA-4779-80C3-2D79F5C9D8A5}" srcId="{1F6D0A6F-32DB-4271-8233-C5E0FD3D7F96}" destId="{6D78E5EE-F57C-431F-BCBD-950295051496}" srcOrd="2" destOrd="0" parTransId="{CD21B638-2801-4D04-AA57-E47DBD8E3A59}" sibTransId="{D76830F7-E22E-4411-A455-8BABF5C97498}"/>
    <dgm:cxn modelId="{48917CF6-B176-4D6E-85EE-50FC2ABDBC9D}" srcId="{1F6D0A6F-32DB-4271-8233-C5E0FD3D7F96}" destId="{481DCAD9-47D1-4C00-8A20-CE8D7FE8109F}" srcOrd="4" destOrd="0" parTransId="{18F6DC1F-21BC-41E0-BD1B-C514A7F98DB3}" sibTransId="{D39F0903-55D5-460B-B2E9-536CAC158835}"/>
    <dgm:cxn modelId="{552E8085-6FAA-4616-BA05-142597C43635}" type="presParOf" srcId="{688DBF32-7808-460E-B3E9-7A5EAA5AAB8B}" destId="{AC35419D-B582-4075-99F1-BBDF790BD290}" srcOrd="0" destOrd="0" presId="urn:microsoft.com/office/officeart/2008/layout/AlternatingHexagons"/>
    <dgm:cxn modelId="{B004897D-00B1-456B-84FD-4BDCDF274821}" type="presParOf" srcId="{AC35419D-B582-4075-99F1-BBDF790BD290}" destId="{5305D25B-9E2D-4EB9-B459-B023BA980594}" srcOrd="0" destOrd="0" presId="urn:microsoft.com/office/officeart/2008/layout/AlternatingHexagons"/>
    <dgm:cxn modelId="{B4806F19-2C2B-40FA-BBEE-91E8B310B292}" type="presParOf" srcId="{AC35419D-B582-4075-99F1-BBDF790BD290}" destId="{8EB17025-2336-4DD5-A5DB-CA9718C32241}" srcOrd="1" destOrd="0" presId="urn:microsoft.com/office/officeart/2008/layout/AlternatingHexagons"/>
    <dgm:cxn modelId="{17D815B1-EAE0-42C1-8F97-5DE65B5E4403}" type="presParOf" srcId="{AC35419D-B582-4075-99F1-BBDF790BD290}" destId="{AB0D5709-F65D-4A45-8C4F-9C858E509A1F}" srcOrd="2" destOrd="0" presId="urn:microsoft.com/office/officeart/2008/layout/AlternatingHexagons"/>
    <dgm:cxn modelId="{FC28E0DD-4EBD-4FB3-AD84-3EFE0C1703B7}" type="presParOf" srcId="{AC35419D-B582-4075-99F1-BBDF790BD290}" destId="{E015A6B6-625F-4F94-839C-58FE75250412}" srcOrd="3" destOrd="0" presId="urn:microsoft.com/office/officeart/2008/layout/AlternatingHexagons"/>
    <dgm:cxn modelId="{E0F45216-7F90-4E30-8FDB-BDA0605F8559}" type="presParOf" srcId="{AC35419D-B582-4075-99F1-BBDF790BD290}" destId="{DCD42BA1-075E-443A-869A-DACFD4C56BE8}" srcOrd="4" destOrd="0" presId="urn:microsoft.com/office/officeart/2008/layout/AlternatingHexagons"/>
    <dgm:cxn modelId="{1A8445B4-4EB4-4AFB-9289-D8E233936588}" type="presParOf" srcId="{688DBF32-7808-460E-B3E9-7A5EAA5AAB8B}" destId="{7D21CEFC-4341-4688-806A-24CB12CEBEF4}" srcOrd="1" destOrd="0" presId="urn:microsoft.com/office/officeart/2008/layout/AlternatingHexagons"/>
    <dgm:cxn modelId="{8CE0D69D-4E99-44A7-B942-8F4B1137A43A}" type="presParOf" srcId="{688DBF32-7808-460E-B3E9-7A5EAA5AAB8B}" destId="{CEF88E74-6B21-4F89-9CC5-A0ADCF8F1BED}" srcOrd="2" destOrd="0" presId="urn:microsoft.com/office/officeart/2008/layout/AlternatingHexagons"/>
    <dgm:cxn modelId="{E5D7DAF2-20D0-4432-BC8D-61B897DA9189}" type="presParOf" srcId="{CEF88E74-6B21-4F89-9CC5-A0ADCF8F1BED}" destId="{5BC963B4-9FE1-4FB2-9845-0B601C1B010F}" srcOrd="0" destOrd="0" presId="urn:microsoft.com/office/officeart/2008/layout/AlternatingHexagons"/>
    <dgm:cxn modelId="{4C1DF7BD-B4FA-45DD-8D23-438989A82124}" type="presParOf" srcId="{CEF88E74-6B21-4F89-9CC5-A0ADCF8F1BED}" destId="{2AEC2ACA-23B3-4DDF-9983-3626161A990A}" srcOrd="1" destOrd="0" presId="urn:microsoft.com/office/officeart/2008/layout/AlternatingHexagons"/>
    <dgm:cxn modelId="{16043764-BAA5-468F-B071-8B0C3E6C39CA}" type="presParOf" srcId="{CEF88E74-6B21-4F89-9CC5-A0ADCF8F1BED}" destId="{1474E3EE-0CCC-4A5D-AE39-1DCFC40678B0}" srcOrd="2" destOrd="0" presId="urn:microsoft.com/office/officeart/2008/layout/AlternatingHexagons"/>
    <dgm:cxn modelId="{D5E30107-C9BD-4401-B79B-582F3C0088CC}" type="presParOf" srcId="{CEF88E74-6B21-4F89-9CC5-A0ADCF8F1BED}" destId="{33F914D9-43DE-45F0-A899-B52E83B76CBE}" srcOrd="3" destOrd="0" presId="urn:microsoft.com/office/officeart/2008/layout/AlternatingHexagons"/>
    <dgm:cxn modelId="{6815FA64-9599-4FFA-8216-6FA42EBADE52}" type="presParOf" srcId="{CEF88E74-6B21-4F89-9CC5-A0ADCF8F1BED}" destId="{E8656842-986F-4950-9760-D01BCCFDDA0E}"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B411F1-A8AE-4F6C-8120-F29E2BED378C}"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de-DE"/>
        </a:p>
      </dgm:t>
    </dgm:pt>
    <dgm:pt modelId="{372C634A-A75C-490A-AB3D-2EFE5BFC60D2}">
      <dgm:prSet phldrT="[Text]"/>
      <dgm:spPr/>
      <dgm:t>
        <a:bodyPr/>
        <a:lstStyle/>
        <a:p>
          <a:r>
            <a:rPr lang="de-DE"/>
            <a:t>Cafeteria Line</a:t>
          </a:r>
        </a:p>
      </dgm:t>
    </dgm:pt>
    <dgm:pt modelId="{F2B4A74C-A521-4B31-B854-4E6EB61C3368}" type="parTrans" cxnId="{ED20506B-527A-40CA-82C0-73D7A4CFB7E6}">
      <dgm:prSet/>
      <dgm:spPr/>
      <dgm:t>
        <a:bodyPr/>
        <a:lstStyle/>
        <a:p>
          <a:endParaRPr lang="de-DE"/>
        </a:p>
      </dgm:t>
    </dgm:pt>
    <dgm:pt modelId="{E975C539-BC2E-4A66-B1AD-1C1FF700AE36}" type="sibTrans" cxnId="{ED20506B-527A-40CA-82C0-73D7A4CFB7E6}">
      <dgm:prSet/>
      <dgm:spPr/>
      <dgm:t>
        <a:bodyPr/>
        <a:lstStyle/>
        <a:p>
          <a:endParaRPr lang="de-DE"/>
        </a:p>
      </dgm:t>
    </dgm:pt>
    <dgm:pt modelId="{EBA73F6F-A96D-4615-B56A-A849BC74868B}">
      <dgm:prSet phldrT="[Text]"/>
      <dgm:spPr/>
      <dgm:t>
        <a:bodyPr/>
        <a:lstStyle/>
        <a:p>
          <a:r>
            <a:rPr lang="de-DE"/>
            <a:t>Free-Flow-System</a:t>
          </a:r>
        </a:p>
      </dgm:t>
    </dgm:pt>
    <dgm:pt modelId="{67570950-467F-4987-8308-DBBD1FAFCF0A}" type="parTrans" cxnId="{60FA4804-D101-471D-A7EC-52508284D5DC}">
      <dgm:prSet/>
      <dgm:spPr/>
      <dgm:t>
        <a:bodyPr/>
        <a:lstStyle/>
        <a:p>
          <a:endParaRPr lang="de-DE"/>
        </a:p>
      </dgm:t>
    </dgm:pt>
    <dgm:pt modelId="{52E7A387-EE1F-4EDD-AB90-9D07FDFA6262}" type="sibTrans" cxnId="{60FA4804-D101-471D-A7EC-52508284D5DC}">
      <dgm:prSet/>
      <dgm:spPr/>
      <dgm:t>
        <a:bodyPr/>
        <a:lstStyle/>
        <a:p>
          <a:endParaRPr lang="de-DE"/>
        </a:p>
      </dgm:t>
    </dgm:pt>
    <dgm:pt modelId="{6F2D4A8F-A814-429E-8F79-70684CD9472F}">
      <dgm:prSet/>
      <dgm:spPr/>
      <dgm:t>
        <a:bodyPr/>
        <a:lstStyle/>
        <a:p>
          <a:r>
            <a:rPr lang="de-DE"/>
            <a:t>Front Cooking</a:t>
          </a:r>
        </a:p>
      </dgm:t>
    </dgm:pt>
    <dgm:pt modelId="{AB6FD0A1-AB44-40CE-B92F-4B174C939949}" type="parTrans" cxnId="{51A8BD5F-C888-49AB-B998-2C9ADA85A116}">
      <dgm:prSet/>
      <dgm:spPr/>
      <dgm:t>
        <a:bodyPr/>
        <a:lstStyle/>
        <a:p>
          <a:endParaRPr lang="de-DE"/>
        </a:p>
      </dgm:t>
    </dgm:pt>
    <dgm:pt modelId="{739CAACA-3042-4FE5-A8A5-F3C713F22050}" type="sibTrans" cxnId="{51A8BD5F-C888-49AB-B998-2C9ADA85A116}">
      <dgm:prSet/>
      <dgm:spPr/>
      <dgm:t>
        <a:bodyPr/>
        <a:lstStyle/>
        <a:p>
          <a:endParaRPr lang="de-DE"/>
        </a:p>
      </dgm:t>
    </dgm:pt>
    <dgm:pt modelId="{DD177A32-A294-4454-9D24-5017E5EC890F}">
      <dgm:prSet/>
      <dgm:spPr/>
      <dgm:t>
        <a:bodyPr/>
        <a:lstStyle/>
        <a:p>
          <a:r>
            <a:rPr lang="de-DE"/>
            <a:t>Tischgemeinschaften</a:t>
          </a:r>
        </a:p>
      </dgm:t>
    </dgm:pt>
    <dgm:pt modelId="{B163EF9F-4EF3-4CE3-B79E-435568321FFC}" type="parTrans" cxnId="{4EBE249F-99D7-4FB5-8A70-73A536F68541}">
      <dgm:prSet/>
      <dgm:spPr/>
      <dgm:t>
        <a:bodyPr/>
        <a:lstStyle/>
        <a:p>
          <a:endParaRPr lang="de-DE"/>
        </a:p>
      </dgm:t>
    </dgm:pt>
    <dgm:pt modelId="{847EC610-4427-480C-9BCA-372F3DA9907D}" type="sibTrans" cxnId="{4EBE249F-99D7-4FB5-8A70-73A536F68541}">
      <dgm:prSet/>
      <dgm:spPr/>
      <dgm:t>
        <a:bodyPr/>
        <a:lstStyle/>
        <a:p>
          <a:endParaRPr lang="de-DE"/>
        </a:p>
      </dgm:t>
    </dgm:pt>
    <dgm:pt modelId="{CAC40056-BBAD-469A-9B0A-D7459D954F0D}" type="pres">
      <dgm:prSet presAssocID="{CAB411F1-A8AE-4F6C-8120-F29E2BED378C}" presName="Name0" presStyleCnt="0">
        <dgm:presLayoutVars>
          <dgm:dir/>
          <dgm:resizeHandles val="exact"/>
        </dgm:presLayoutVars>
      </dgm:prSet>
      <dgm:spPr/>
    </dgm:pt>
    <dgm:pt modelId="{7F3E78B6-9478-494B-A254-CB3F4D3553EE}" type="pres">
      <dgm:prSet presAssocID="{372C634A-A75C-490A-AB3D-2EFE5BFC60D2}" presName="compNode" presStyleCnt="0"/>
      <dgm:spPr/>
    </dgm:pt>
    <dgm:pt modelId="{726AD117-C9A2-49BA-9BA2-665EBFF81ED0}" type="pres">
      <dgm:prSet presAssocID="{372C634A-A75C-490A-AB3D-2EFE5BFC60D2}"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49F3C097-C509-4CC2-87C2-C38876949FB6}" type="pres">
      <dgm:prSet presAssocID="{372C634A-A75C-490A-AB3D-2EFE5BFC60D2}" presName="textRect" presStyleLbl="revTx" presStyleIdx="0" presStyleCnt="4">
        <dgm:presLayoutVars>
          <dgm:bulletEnabled val="1"/>
        </dgm:presLayoutVars>
      </dgm:prSet>
      <dgm:spPr/>
    </dgm:pt>
    <dgm:pt modelId="{BC471B32-341C-4BFA-A5F8-239EF075E2EE}" type="pres">
      <dgm:prSet presAssocID="{E975C539-BC2E-4A66-B1AD-1C1FF700AE36}" presName="sibTrans" presStyleLbl="sibTrans2D1" presStyleIdx="0" presStyleCnt="0"/>
      <dgm:spPr/>
    </dgm:pt>
    <dgm:pt modelId="{33A6924D-D940-4D79-8CEA-93C29626753F}" type="pres">
      <dgm:prSet presAssocID="{EBA73F6F-A96D-4615-B56A-A849BC74868B}" presName="compNode" presStyleCnt="0"/>
      <dgm:spPr/>
    </dgm:pt>
    <dgm:pt modelId="{8D6EF698-5237-4543-85AE-BFCC2BB9A5E4}" type="pres">
      <dgm:prSet presAssocID="{EBA73F6F-A96D-4615-B56A-A849BC74868B}"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pt>
    <dgm:pt modelId="{9DF55662-5AC2-41C8-88FC-55B76EDE09B6}" type="pres">
      <dgm:prSet presAssocID="{EBA73F6F-A96D-4615-B56A-A849BC74868B}" presName="textRect" presStyleLbl="revTx" presStyleIdx="1" presStyleCnt="4">
        <dgm:presLayoutVars>
          <dgm:bulletEnabled val="1"/>
        </dgm:presLayoutVars>
      </dgm:prSet>
      <dgm:spPr/>
    </dgm:pt>
    <dgm:pt modelId="{DABD7400-72DB-4E1E-86E0-06EB0294EBC3}" type="pres">
      <dgm:prSet presAssocID="{52E7A387-EE1F-4EDD-AB90-9D07FDFA6262}" presName="sibTrans" presStyleLbl="sibTrans2D1" presStyleIdx="0" presStyleCnt="0"/>
      <dgm:spPr/>
    </dgm:pt>
    <dgm:pt modelId="{D40A484B-A3AA-44A5-9FAB-ABA72CF2A1DB}" type="pres">
      <dgm:prSet presAssocID="{6F2D4A8F-A814-429E-8F79-70684CD9472F}" presName="compNode" presStyleCnt="0"/>
      <dgm:spPr/>
    </dgm:pt>
    <dgm:pt modelId="{B8BD5217-8B8D-4308-A15A-C080AD52DE2D}" type="pres">
      <dgm:prSet presAssocID="{6F2D4A8F-A814-429E-8F79-70684CD9472F}" presName="pictRect" presStyleLbl="node1" presStyleIdx="2" presStyleCnt="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5561" b="-30439"/>
          </a:stretch>
        </a:blipFill>
      </dgm:spPr>
    </dgm:pt>
    <dgm:pt modelId="{850D7C09-E0D1-4921-8FF3-53EB4DEB7378}" type="pres">
      <dgm:prSet presAssocID="{6F2D4A8F-A814-429E-8F79-70684CD9472F}" presName="textRect" presStyleLbl="revTx" presStyleIdx="2" presStyleCnt="4">
        <dgm:presLayoutVars>
          <dgm:bulletEnabled val="1"/>
        </dgm:presLayoutVars>
      </dgm:prSet>
      <dgm:spPr/>
    </dgm:pt>
    <dgm:pt modelId="{FF0798D1-B947-44AD-8831-5D9BA63DD354}" type="pres">
      <dgm:prSet presAssocID="{739CAACA-3042-4FE5-A8A5-F3C713F22050}" presName="sibTrans" presStyleLbl="sibTrans2D1" presStyleIdx="0" presStyleCnt="0"/>
      <dgm:spPr/>
    </dgm:pt>
    <dgm:pt modelId="{CA4F5EFD-4FD8-4367-AFAD-4112BFE61180}" type="pres">
      <dgm:prSet presAssocID="{DD177A32-A294-4454-9D24-5017E5EC890F}" presName="compNode" presStyleCnt="0"/>
      <dgm:spPr/>
    </dgm:pt>
    <dgm:pt modelId="{78DCB115-F8F1-4BC4-A66F-B2ACC5B6DFB0}" type="pres">
      <dgm:prSet presAssocID="{DD177A32-A294-4454-9D24-5017E5EC890F}" presName="pict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dgm:spPr>
    </dgm:pt>
    <dgm:pt modelId="{7501237E-334B-4697-97C6-56CFCE46F2FE}" type="pres">
      <dgm:prSet presAssocID="{DD177A32-A294-4454-9D24-5017E5EC890F}" presName="textRect" presStyleLbl="revTx" presStyleIdx="3" presStyleCnt="4">
        <dgm:presLayoutVars>
          <dgm:bulletEnabled val="1"/>
        </dgm:presLayoutVars>
      </dgm:prSet>
      <dgm:spPr/>
    </dgm:pt>
  </dgm:ptLst>
  <dgm:cxnLst>
    <dgm:cxn modelId="{60FA4804-D101-471D-A7EC-52508284D5DC}" srcId="{CAB411F1-A8AE-4F6C-8120-F29E2BED378C}" destId="{EBA73F6F-A96D-4615-B56A-A849BC74868B}" srcOrd="1" destOrd="0" parTransId="{67570950-467F-4987-8308-DBBD1FAFCF0A}" sibTransId="{52E7A387-EE1F-4EDD-AB90-9D07FDFA6262}"/>
    <dgm:cxn modelId="{B623F705-EBCA-4DFA-89B0-11A890E36A92}" type="presOf" srcId="{372C634A-A75C-490A-AB3D-2EFE5BFC60D2}" destId="{49F3C097-C509-4CC2-87C2-C38876949FB6}" srcOrd="0" destOrd="0" presId="urn:microsoft.com/office/officeart/2005/8/layout/pList1"/>
    <dgm:cxn modelId="{51A8BD5F-C888-49AB-B998-2C9ADA85A116}" srcId="{CAB411F1-A8AE-4F6C-8120-F29E2BED378C}" destId="{6F2D4A8F-A814-429E-8F79-70684CD9472F}" srcOrd="2" destOrd="0" parTransId="{AB6FD0A1-AB44-40CE-B92F-4B174C939949}" sibTransId="{739CAACA-3042-4FE5-A8A5-F3C713F22050}"/>
    <dgm:cxn modelId="{ED20506B-527A-40CA-82C0-73D7A4CFB7E6}" srcId="{CAB411F1-A8AE-4F6C-8120-F29E2BED378C}" destId="{372C634A-A75C-490A-AB3D-2EFE5BFC60D2}" srcOrd="0" destOrd="0" parTransId="{F2B4A74C-A521-4B31-B854-4E6EB61C3368}" sibTransId="{E975C539-BC2E-4A66-B1AD-1C1FF700AE36}"/>
    <dgm:cxn modelId="{38F03A50-70E3-4A2A-8C85-6CD22F30CF99}" type="presOf" srcId="{CAB411F1-A8AE-4F6C-8120-F29E2BED378C}" destId="{CAC40056-BBAD-469A-9B0A-D7459D954F0D}" srcOrd="0" destOrd="0" presId="urn:microsoft.com/office/officeart/2005/8/layout/pList1"/>
    <dgm:cxn modelId="{122CB671-DE09-429A-AD04-E8A8DECA62CE}" type="presOf" srcId="{739CAACA-3042-4FE5-A8A5-F3C713F22050}" destId="{FF0798D1-B947-44AD-8831-5D9BA63DD354}" srcOrd="0" destOrd="0" presId="urn:microsoft.com/office/officeart/2005/8/layout/pList1"/>
    <dgm:cxn modelId="{4A243D58-1DA8-4D1A-9FC1-C65F1BC39051}" type="presOf" srcId="{6F2D4A8F-A814-429E-8F79-70684CD9472F}" destId="{850D7C09-E0D1-4921-8FF3-53EB4DEB7378}" srcOrd="0" destOrd="0" presId="urn:microsoft.com/office/officeart/2005/8/layout/pList1"/>
    <dgm:cxn modelId="{4EBE249F-99D7-4FB5-8A70-73A536F68541}" srcId="{CAB411F1-A8AE-4F6C-8120-F29E2BED378C}" destId="{DD177A32-A294-4454-9D24-5017E5EC890F}" srcOrd="3" destOrd="0" parTransId="{B163EF9F-4EF3-4CE3-B79E-435568321FFC}" sibTransId="{847EC610-4427-480C-9BCA-372F3DA9907D}"/>
    <dgm:cxn modelId="{2A7B13A7-733D-454A-9F39-6762CC2DCEB4}" type="presOf" srcId="{EBA73F6F-A96D-4615-B56A-A849BC74868B}" destId="{9DF55662-5AC2-41C8-88FC-55B76EDE09B6}" srcOrd="0" destOrd="0" presId="urn:microsoft.com/office/officeart/2005/8/layout/pList1"/>
    <dgm:cxn modelId="{EEE22BA8-B2E6-400F-9472-352490088753}" type="presOf" srcId="{52E7A387-EE1F-4EDD-AB90-9D07FDFA6262}" destId="{DABD7400-72DB-4E1E-86E0-06EB0294EBC3}" srcOrd="0" destOrd="0" presId="urn:microsoft.com/office/officeart/2005/8/layout/pList1"/>
    <dgm:cxn modelId="{187DA0B6-97F1-4D52-9F40-6BBC8A739BA2}" type="presOf" srcId="{E975C539-BC2E-4A66-B1AD-1C1FF700AE36}" destId="{BC471B32-341C-4BFA-A5F8-239EF075E2EE}" srcOrd="0" destOrd="0" presId="urn:microsoft.com/office/officeart/2005/8/layout/pList1"/>
    <dgm:cxn modelId="{E9B2E4C6-E41B-404B-AE21-0FDF1AF85748}" type="presOf" srcId="{DD177A32-A294-4454-9D24-5017E5EC890F}" destId="{7501237E-334B-4697-97C6-56CFCE46F2FE}" srcOrd="0" destOrd="0" presId="urn:microsoft.com/office/officeart/2005/8/layout/pList1"/>
    <dgm:cxn modelId="{398850C0-70CF-4BFA-8628-27D8CE49A46A}" type="presParOf" srcId="{CAC40056-BBAD-469A-9B0A-D7459D954F0D}" destId="{7F3E78B6-9478-494B-A254-CB3F4D3553EE}" srcOrd="0" destOrd="0" presId="urn:microsoft.com/office/officeart/2005/8/layout/pList1"/>
    <dgm:cxn modelId="{931BF6FA-D60E-4CDD-AAE3-686911BBC349}" type="presParOf" srcId="{7F3E78B6-9478-494B-A254-CB3F4D3553EE}" destId="{726AD117-C9A2-49BA-9BA2-665EBFF81ED0}" srcOrd="0" destOrd="0" presId="urn:microsoft.com/office/officeart/2005/8/layout/pList1"/>
    <dgm:cxn modelId="{8639B4C4-531A-4E2E-845D-D30C22A432E0}" type="presParOf" srcId="{7F3E78B6-9478-494B-A254-CB3F4D3553EE}" destId="{49F3C097-C509-4CC2-87C2-C38876949FB6}" srcOrd="1" destOrd="0" presId="urn:microsoft.com/office/officeart/2005/8/layout/pList1"/>
    <dgm:cxn modelId="{00B79699-1D41-4C70-A9AB-7B674C656404}" type="presParOf" srcId="{CAC40056-BBAD-469A-9B0A-D7459D954F0D}" destId="{BC471B32-341C-4BFA-A5F8-239EF075E2EE}" srcOrd="1" destOrd="0" presId="urn:microsoft.com/office/officeart/2005/8/layout/pList1"/>
    <dgm:cxn modelId="{718820B4-F853-404C-BF29-3A5527AD1FA7}" type="presParOf" srcId="{CAC40056-BBAD-469A-9B0A-D7459D954F0D}" destId="{33A6924D-D940-4D79-8CEA-93C29626753F}" srcOrd="2" destOrd="0" presId="urn:microsoft.com/office/officeart/2005/8/layout/pList1"/>
    <dgm:cxn modelId="{611BD19E-EBAA-4117-A7D2-AD20746240A2}" type="presParOf" srcId="{33A6924D-D940-4D79-8CEA-93C29626753F}" destId="{8D6EF698-5237-4543-85AE-BFCC2BB9A5E4}" srcOrd="0" destOrd="0" presId="urn:microsoft.com/office/officeart/2005/8/layout/pList1"/>
    <dgm:cxn modelId="{15CF1779-093F-4818-8387-48DE00AE7C99}" type="presParOf" srcId="{33A6924D-D940-4D79-8CEA-93C29626753F}" destId="{9DF55662-5AC2-41C8-88FC-55B76EDE09B6}" srcOrd="1" destOrd="0" presId="urn:microsoft.com/office/officeart/2005/8/layout/pList1"/>
    <dgm:cxn modelId="{E301DE93-0EEC-417B-8CE7-737391B2A0A4}" type="presParOf" srcId="{CAC40056-BBAD-469A-9B0A-D7459D954F0D}" destId="{DABD7400-72DB-4E1E-86E0-06EB0294EBC3}" srcOrd="3" destOrd="0" presId="urn:microsoft.com/office/officeart/2005/8/layout/pList1"/>
    <dgm:cxn modelId="{17DAD5C7-69C2-4065-8376-8BD2FB36007F}" type="presParOf" srcId="{CAC40056-BBAD-469A-9B0A-D7459D954F0D}" destId="{D40A484B-A3AA-44A5-9FAB-ABA72CF2A1DB}" srcOrd="4" destOrd="0" presId="urn:microsoft.com/office/officeart/2005/8/layout/pList1"/>
    <dgm:cxn modelId="{6E3A66FF-850B-433F-847F-838E98456E24}" type="presParOf" srcId="{D40A484B-A3AA-44A5-9FAB-ABA72CF2A1DB}" destId="{B8BD5217-8B8D-4308-A15A-C080AD52DE2D}" srcOrd="0" destOrd="0" presId="urn:microsoft.com/office/officeart/2005/8/layout/pList1"/>
    <dgm:cxn modelId="{47F52CE9-4182-4706-BC7E-3E292C801CB2}" type="presParOf" srcId="{D40A484B-A3AA-44A5-9FAB-ABA72CF2A1DB}" destId="{850D7C09-E0D1-4921-8FF3-53EB4DEB7378}" srcOrd="1" destOrd="0" presId="urn:microsoft.com/office/officeart/2005/8/layout/pList1"/>
    <dgm:cxn modelId="{92C7FBCD-DD1A-459D-BE3F-B1261B410A9D}" type="presParOf" srcId="{CAC40056-BBAD-469A-9B0A-D7459D954F0D}" destId="{FF0798D1-B947-44AD-8831-5D9BA63DD354}" srcOrd="5" destOrd="0" presId="urn:microsoft.com/office/officeart/2005/8/layout/pList1"/>
    <dgm:cxn modelId="{BF08BB68-D3B4-4EBB-96C5-F10E09058040}" type="presParOf" srcId="{CAC40056-BBAD-469A-9B0A-D7459D954F0D}" destId="{CA4F5EFD-4FD8-4367-AFAD-4112BFE61180}" srcOrd="6" destOrd="0" presId="urn:microsoft.com/office/officeart/2005/8/layout/pList1"/>
    <dgm:cxn modelId="{C40347E3-8656-4AA6-AB94-F0ADA3485C6D}" type="presParOf" srcId="{CA4F5EFD-4FD8-4367-AFAD-4112BFE61180}" destId="{78DCB115-F8F1-4BC4-A66F-B2ACC5B6DFB0}" srcOrd="0" destOrd="0" presId="urn:microsoft.com/office/officeart/2005/8/layout/pList1"/>
    <dgm:cxn modelId="{708D1B32-7C0F-4DFF-BC42-808EE6DF7F14}" type="presParOf" srcId="{CA4F5EFD-4FD8-4367-AFAD-4112BFE61180}" destId="{7501237E-334B-4697-97C6-56CFCE46F2F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C3C81-93D9-4682-9AE8-61A6849CF696}">
      <dsp:nvSpPr>
        <dsp:cNvPr id="0" name=""/>
        <dsp:cNvSpPr/>
      </dsp:nvSpPr>
      <dsp:spPr>
        <a:xfrm>
          <a:off x="4987" y="1638920"/>
          <a:ext cx="2903272" cy="1161308"/>
        </a:xfrm>
        <a:prstGeom prst="chevron">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kern="1200"/>
            <a:t>Produktion</a:t>
          </a:r>
        </a:p>
      </dsp:txBody>
      <dsp:txXfrm>
        <a:off x="585641" y="1638920"/>
        <a:ext cx="1741964" cy="1161308"/>
      </dsp:txXfrm>
    </dsp:sp>
    <dsp:sp modelId="{9969A2FC-E802-47BF-A02A-8BFDC6667E59}">
      <dsp:nvSpPr>
        <dsp:cNvPr id="0" name=""/>
        <dsp:cNvSpPr/>
      </dsp:nvSpPr>
      <dsp:spPr>
        <a:xfrm>
          <a:off x="2617932" y="1638920"/>
          <a:ext cx="2903272" cy="1161308"/>
        </a:xfrm>
        <a:prstGeom prst="chevron">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kern="1200"/>
            <a:t>Verarbeitung</a:t>
          </a:r>
        </a:p>
      </dsp:txBody>
      <dsp:txXfrm>
        <a:off x="3198586" y="1638920"/>
        <a:ext cx="1741964" cy="1161308"/>
      </dsp:txXfrm>
    </dsp:sp>
    <dsp:sp modelId="{00B17ECE-BA47-4C40-BBE9-7102B976C549}">
      <dsp:nvSpPr>
        <dsp:cNvPr id="0" name=""/>
        <dsp:cNvSpPr/>
      </dsp:nvSpPr>
      <dsp:spPr>
        <a:xfrm>
          <a:off x="5230877" y="1638920"/>
          <a:ext cx="2903272" cy="1161308"/>
        </a:xfrm>
        <a:prstGeom prst="chevron">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kern="1200"/>
            <a:t>Handel</a:t>
          </a:r>
        </a:p>
      </dsp:txBody>
      <dsp:txXfrm>
        <a:off x="5811531" y="1638920"/>
        <a:ext cx="1741964" cy="1161308"/>
      </dsp:txXfrm>
    </dsp:sp>
    <dsp:sp modelId="{F0B6F05D-24CE-4DAB-B6FA-5EBEFF5932C7}">
      <dsp:nvSpPr>
        <dsp:cNvPr id="0" name=""/>
        <dsp:cNvSpPr/>
      </dsp:nvSpPr>
      <dsp:spPr>
        <a:xfrm>
          <a:off x="7843823" y="1638920"/>
          <a:ext cx="2903272" cy="1161308"/>
        </a:xfrm>
        <a:prstGeom prst="chevron">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kern="1200"/>
            <a:t>Außer-Haus-Verpflegung</a:t>
          </a:r>
        </a:p>
      </dsp:txBody>
      <dsp:txXfrm>
        <a:off x="8424477" y="1638920"/>
        <a:ext cx="1741964" cy="1161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88E02-6B27-44A6-892B-CE27145BDCEC}">
      <dsp:nvSpPr>
        <dsp:cNvPr id="0" name=""/>
        <dsp:cNvSpPr/>
      </dsp:nvSpPr>
      <dsp:spPr>
        <a:xfrm>
          <a:off x="1143" y="2529006"/>
          <a:ext cx="1873110" cy="749244"/>
        </a:xfrm>
        <a:prstGeom prst="homePlate">
          <a:avLst/>
        </a:prstGeom>
        <a:solidFill>
          <a:schemeClr val="lt1"/>
        </a:solidFill>
        <a:ln w="38100" cap="flat" cmpd="sng" algn="ctr">
          <a:solidFill>
            <a:schemeClr val="accent5">
              <a:lumMod val="75000"/>
            </a:schemeClr>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b="1" kern="1200">
              <a:solidFill>
                <a:schemeClr val="tx1"/>
              </a:solidFill>
            </a:rPr>
            <a:t>Speisenplanung</a:t>
          </a:r>
        </a:p>
      </dsp:txBody>
      <dsp:txXfrm>
        <a:off x="1143" y="2529006"/>
        <a:ext cx="1685799" cy="749244"/>
      </dsp:txXfrm>
    </dsp:sp>
    <dsp:sp modelId="{28C20CA1-3812-486C-B916-C22275DD9F2E}">
      <dsp:nvSpPr>
        <dsp:cNvPr id="0" name=""/>
        <dsp:cNvSpPr/>
      </dsp:nvSpPr>
      <dsp:spPr>
        <a:xfrm>
          <a:off x="1517388" y="2529006"/>
          <a:ext cx="1873110" cy="749244"/>
        </a:xfrm>
        <a:prstGeom prst="chevron">
          <a:avLst/>
        </a:prstGeom>
        <a:solidFill>
          <a:schemeClr val="lt1">
            <a:hueOff val="0"/>
            <a:satOff val="0"/>
            <a:lumOff val="0"/>
            <a:alphaOff val="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b="0" kern="1200">
              <a:solidFill>
                <a:schemeClr val="bg1">
                  <a:lumMod val="50000"/>
                </a:schemeClr>
              </a:solidFill>
            </a:rPr>
            <a:t>Bestellung</a:t>
          </a:r>
        </a:p>
      </dsp:txBody>
      <dsp:txXfrm>
        <a:off x="1892010" y="2529006"/>
        <a:ext cx="1123866" cy="749244"/>
      </dsp:txXfrm>
    </dsp:sp>
    <dsp:sp modelId="{7E2A6D66-F309-40FA-A956-2BF661F86D01}">
      <dsp:nvSpPr>
        <dsp:cNvPr id="0" name=""/>
        <dsp:cNvSpPr/>
      </dsp:nvSpPr>
      <dsp:spPr>
        <a:xfrm>
          <a:off x="3019383" y="2529006"/>
          <a:ext cx="1873110" cy="7492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Lagerung</a:t>
          </a:r>
        </a:p>
      </dsp:txBody>
      <dsp:txXfrm>
        <a:off x="3394005" y="2529006"/>
        <a:ext cx="1123866" cy="749244"/>
      </dsp:txXfrm>
    </dsp:sp>
    <dsp:sp modelId="{2F5DE41E-0525-4937-91EA-813C00357CFA}">
      <dsp:nvSpPr>
        <dsp:cNvPr id="0" name=""/>
        <dsp:cNvSpPr/>
      </dsp:nvSpPr>
      <dsp:spPr>
        <a:xfrm>
          <a:off x="4496607" y="2529006"/>
          <a:ext cx="1873110" cy="7492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Produktion</a:t>
          </a:r>
        </a:p>
      </dsp:txBody>
      <dsp:txXfrm>
        <a:off x="4871229" y="2529006"/>
        <a:ext cx="1123866" cy="749244"/>
      </dsp:txXfrm>
    </dsp:sp>
    <dsp:sp modelId="{FCBC3877-C25C-4BC6-B304-C689B66E4AAC}">
      <dsp:nvSpPr>
        <dsp:cNvPr id="0" name=""/>
        <dsp:cNvSpPr/>
      </dsp:nvSpPr>
      <dsp:spPr>
        <a:xfrm>
          <a:off x="5995096" y="2529006"/>
          <a:ext cx="1873110" cy="7492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Speisenrücklauf</a:t>
          </a:r>
        </a:p>
      </dsp:txBody>
      <dsp:txXfrm>
        <a:off x="6369718" y="2529006"/>
        <a:ext cx="1123866" cy="749244"/>
      </dsp:txXfrm>
    </dsp:sp>
    <dsp:sp modelId="{3D3240E7-D0B5-45F8-A0B3-9A2F03BAC159}">
      <dsp:nvSpPr>
        <dsp:cNvPr id="0" name=""/>
        <dsp:cNvSpPr/>
      </dsp:nvSpPr>
      <dsp:spPr>
        <a:xfrm>
          <a:off x="7493584" y="2529006"/>
          <a:ext cx="1873110" cy="7492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de-DE" sz="1100" kern="1200"/>
            <a:t>Entsorgung</a:t>
          </a:r>
        </a:p>
      </dsp:txBody>
      <dsp:txXfrm>
        <a:off x="7868206" y="2529006"/>
        <a:ext cx="1123866" cy="7492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0A4DC-A4BF-42FE-96D5-F707FDE2C092}">
      <dsp:nvSpPr>
        <dsp:cNvPr id="0" name=""/>
        <dsp:cNvSpPr/>
      </dsp:nvSpPr>
      <dsp:spPr>
        <a:xfrm>
          <a:off x="1362219" y="282779"/>
          <a:ext cx="3833906" cy="3833906"/>
        </a:xfrm>
        <a:prstGeom prst="pie">
          <a:avLst>
            <a:gd name="adj1" fmla="val 162000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a:solidFill>
                <a:schemeClr val="bg1"/>
              </a:solidFill>
            </a:rPr>
            <a:t>Plan</a:t>
          </a:r>
        </a:p>
      </dsp:txBody>
      <dsp:txXfrm>
        <a:off x="3397384" y="1077401"/>
        <a:ext cx="1414893" cy="1049760"/>
      </dsp:txXfrm>
    </dsp:sp>
    <dsp:sp modelId="{23D8B0CE-81BE-4015-AA9B-789148F0D3D8}">
      <dsp:nvSpPr>
        <dsp:cNvPr id="0" name=""/>
        <dsp:cNvSpPr/>
      </dsp:nvSpPr>
      <dsp:spPr>
        <a:xfrm>
          <a:off x="1362219" y="411488"/>
          <a:ext cx="3833906" cy="3833906"/>
        </a:xfrm>
        <a:prstGeom prst="pie">
          <a:avLst>
            <a:gd name="adj1" fmla="val 0"/>
            <a:gd name="adj2" fmla="val 54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a:solidFill>
                <a:schemeClr val="bg1"/>
              </a:solidFill>
            </a:rPr>
            <a:t>Do</a:t>
          </a:r>
        </a:p>
      </dsp:txBody>
      <dsp:txXfrm>
        <a:off x="3397384" y="2401012"/>
        <a:ext cx="1414893" cy="1049760"/>
      </dsp:txXfrm>
    </dsp:sp>
    <dsp:sp modelId="{E9BFA66A-2711-4FE6-9ED1-9AB417A783E5}">
      <dsp:nvSpPr>
        <dsp:cNvPr id="0" name=""/>
        <dsp:cNvSpPr/>
      </dsp:nvSpPr>
      <dsp:spPr>
        <a:xfrm>
          <a:off x="1233510" y="411488"/>
          <a:ext cx="3833906" cy="3833906"/>
        </a:xfrm>
        <a:prstGeom prst="pie">
          <a:avLst>
            <a:gd name="adj1" fmla="val 5400000"/>
            <a:gd name="adj2" fmla="val 108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a:solidFill>
                <a:schemeClr val="bg1"/>
              </a:solidFill>
            </a:rPr>
            <a:t>Check</a:t>
          </a:r>
        </a:p>
      </dsp:txBody>
      <dsp:txXfrm>
        <a:off x="1617357" y="2401012"/>
        <a:ext cx="1414893" cy="1049760"/>
      </dsp:txXfrm>
    </dsp:sp>
    <dsp:sp modelId="{D7102FE9-9429-44DC-A142-DAE130A8BC47}">
      <dsp:nvSpPr>
        <dsp:cNvPr id="0" name=""/>
        <dsp:cNvSpPr/>
      </dsp:nvSpPr>
      <dsp:spPr>
        <a:xfrm>
          <a:off x="1233510" y="282779"/>
          <a:ext cx="3833906" cy="3833906"/>
        </a:xfrm>
        <a:prstGeom prst="pie">
          <a:avLst>
            <a:gd name="adj1" fmla="val 10800000"/>
            <a:gd name="adj2" fmla="val 162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a:solidFill>
                <a:schemeClr val="bg1"/>
              </a:solidFill>
            </a:rPr>
            <a:t>Act</a:t>
          </a:r>
        </a:p>
      </dsp:txBody>
      <dsp:txXfrm>
        <a:off x="1617357" y="1077401"/>
        <a:ext cx="1414893" cy="1049760"/>
      </dsp:txXfrm>
    </dsp:sp>
    <dsp:sp modelId="{81CAC1ED-0B6B-49F0-9112-E503075739FE}">
      <dsp:nvSpPr>
        <dsp:cNvPr id="0" name=""/>
        <dsp:cNvSpPr/>
      </dsp:nvSpPr>
      <dsp:spPr>
        <a:xfrm>
          <a:off x="1124882" y="45442"/>
          <a:ext cx="4308580" cy="4308580"/>
        </a:xfrm>
        <a:prstGeom prst="circularArrow">
          <a:avLst>
            <a:gd name="adj1" fmla="val 5085"/>
            <a:gd name="adj2" fmla="val 327528"/>
            <a:gd name="adj3" fmla="val 21272472"/>
            <a:gd name="adj4" fmla="val 162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3B8B0C-C7F9-4CBA-B00B-D91A21FCD574}">
      <dsp:nvSpPr>
        <dsp:cNvPr id="0" name=""/>
        <dsp:cNvSpPr/>
      </dsp:nvSpPr>
      <dsp:spPr>
        <a:xfrm>
          <a:off x="1124882" y="174151"/>
          <a:ext cx="4308580" cy="4308580"/>
        </a:xfrm>
        <a:prstGeom prst="circularArrow">
          <a:avLst>
            <a:gd name="adj1" fmla="val 5085"/>
            <a:gd name="adj2" fmla="val 327528"/>
            <a:gd name="adj3" fmla="val 5072472"/>
            <a:gd name="adj4" fmla="val 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021AB6-BCF7-4566-B842-C9871486AC0B}">
      <dsp:nvSpPr>
        <dsp:cNvPr id="0" name=""/>
        <dsp:cNvSpPr/>
      </dsp:nvSpPr>
      <dsp:spPr>
        <a:xfrm>
          <a:off x="996173" y="174151"/>
          <a:ext cx="4308580" cy="4308580"/>
        </a:xfrm>
        <a:prstGeom prst="circularArrow">
          <a:avLst>
            <a:gd name="adj1" fmla="val 5085"/>
            <a:gd name="adj2" fmla="val 327528"/>
            <a:gd name="adj3" fmla="val 10472472"/>
            <a:gd name="adj4" fmla="val 54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1FA725-C51A-46DB-A161-A388B8C0792A}">
      <dsp:nvSpPr>
        <dsp:cNvPr id="0" name=""/>
        <dsp:cNvSpPr/>
      </dsp:nvSpPr>
      <dsp:spPr>
        <a:xfrm>
          <a:off x="996173" y="45442"/>
          <a:ext cx="4308580" cy="4308580"/>
        </a:xfrm>
        <a:prstGeom prst="circularArrow">
          <a:avLst>
            <a:gd name="adj1" fmla="val 5085"/>
            <a:gd name="adj2" fmla="val 327528"/>
            <a:gd name="adj3" fmla="val 15872472"/>
            <a:gd name="adj4" fmla="val 108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2EE58-4EE2-45FB-B858-A5C03C68ACE0}">
      <dsp:nvSpPr>
        <dsp:cNvPr id="0" name=""/>
        <dsp:cNvSpPr/>
      </dsp:nvSpPr>
      <dsp:spPr>
        <a:xfrm rot="5400000">
          <a:off x="2853675" y="296614"/>
          <a:ext cx="1874212" cy="1630564"/>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00075">
            <a:lnSpc>
              <a:spcPct val="90000"/>
            </a:lnSpc>
            <a:spcBef>
              <a:spcPct val="0"/>
            </a:spcBef>
            <a:spcAft>
              <a:spcPct val="35000"/>
            </a:spcAft>
            <a:buNone/>
          </a:pPr>
          <a:r>
            <a:rPr lang="de-DE" sz="1350" b="1" kern="1200">
              <a:latin typeface="Arial"/>
            </a:rPr>
            <a:t>Leitbild</a:t>
          </a:r>
          <a:endParaRPr lang="de-DE" sz="1350" b="1" kern="1200"/>
        </a:p>
      </dsp:txBody>
      <dsp:txXfrm rot="-5400000">
        <a:off x="3229595" y="466855"/>
        <a:ext cx="1122372" cy="1290082"/>
      </dsp:txXfrm>
    </dsp:sp>
    <dsp:sp modelId="{FB13092E-C212-456A-89D1-0ADC612FA460}">
      <dsp:nvSpPr>
        <dsp:cNvPr id="0" name=""/>
        <dsp:cNvSpPr/>
      </dsp:nvSpPr>
      <dsp:spPr>
        <a:xfrm>
          <a:off x="4655543" y="549633"/>
          <a:ext cx="2091620" cy="1124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de-DE" sz="1200" kern="1200"/>
        </a:p>
      </dsp:txBody>
      <dsp:txXfrm>
        <a:off x="4655543" y="549633"/>
        <a:ext cx="2091620" cy="1124527"/>
      </dsp:txXfrm>
    </dsp:sp>
    <dsp:sp modelId="{BC15DDEA-05B4-41DB-8B53-EF2E3035B24D}">
      <dsp:nvSpPr>
        <dsp:cNvPr id="0" name=""/>
        <dsp:cNvSpPr/>
      </dsp:nvSpPr>
      <dsp:spPr>
        <a:xfrm rot="5400000">
          <a:off x="1092665" y="296614"/>
          <a:ext cx="1874212" cy="1630564"/>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p>
      </dsp:txBody>
      <dsp:txXfrm rot="-5400000">
        <a:off x="1468585" y="466855"/>
        <a:ext cx="1122372" cy="1290082"/>
      </dsp:txXfrm>
    </dsp:sp>
    <dsp:sp modelId="{05A1B344-9768-488B-A51A-5A352E1092EF}">
      <dsp:nvSpPr>
        <dsp:cNvPr id="0" name=""/>
        <dsp:cNvSpPr/>
      </dsp:nvSpPr>
      <dsp:spPr>
        <a:xfrm rot="5400000">
          <a:off x="1969797" y="1887445"/>
          <a:ext cx="1874212" cy="1630564"/>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00075">
            <a:lnSpc>
              <a:spcPct val="90000"/>
            </a:lnSpc>
            <a:spcBef>
              <a:spcPct val="0"/>
            </a:spcBef>
            <a:spcAft>
              <a:spcPct val="35000"/>
            </a:spcAft>
            <a:buNone/>
          </a:pPr>
          <a:r>
            <a:rPr lang="de-DE" sz="1350" b="1" kern="1200"/>
            <a:t>Ressourcen</a:t>
          </a:r>
        </a:p>
      </dsp:txBody>
      <dsp:txXfrm rot="-5400000">
        <a:off x="2345717" y="2057686"/>
        <a:ext cx="1122372" cy="1290082"/>
      </dsp:txXfrm>
    </dsp:sp>
    <dsp:sp modelId="{C680721A-CC63-48CB-8688-344E65944E4E}">
      <dsp:nvSpPr>
        <dsp:cNvPr id="0" name=""/>
        <dsp:cNvSpPr/>
      </dsp:nvSpPr>
      <dsp:spPr>
        <a:xfrm>
          <a:off x="0" y="2140464"/>
          <a:ext cx="2024149" cy="1124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endParaRPr lang="de-DE" sz="3600" kern="1200"/>
        </a:p>
      </dsp:txBody>
      <dsp:txXfrm>
        <a:off x="0" y="2140464"/>
        <a:ext cx="2024149" cy="1124527"/>
      </dsp:txXfrm>
    </dsp:sp>
    <dsp:sp modelId="{C80F7FF1-ED8F-4962-9E68-B364BDA3A159}">
      <dsp:nvSpPr>
        <dsp:cNvPr id="0" name=""/>
        <dsp:cNvSpPr/>
      </dsp:nvSpPr>
      <dsp:spPr>
        <a:xfrm rot="5400000">
          <a:off x="3730806" y="1887445"/>
          <a:ext cx="1874212" cy="1630564"/>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p>
      </dsp:txBody>
      <dsp:txXfrm rot="-5400000">
        <a:off x="4106726" y="2057686"/>
        <a:ext cx="1122372" cy="12900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5D25B-9E2D-4EB9-B459-B023BA980594}">
      <dsp:nvSpPr>
        <dsp:cNvPr id="0" name=""/>
        <dsp:cNvSpPr/>
      </dsp:nvSpPr>
      <dsp:spPr>
        <a:xfrm rot="5400000">
          <a:off x="3289654" y="122568"/>
          <a:ext cx="1872273" cy="162887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b="1" kern="1200" dirty="0"/>
            <a:t>Umsetzung</a:t>
          </a:r>
        </a:p>
      </dsp:txBody>
      <dsp:txXfrm rot="-5400000">
        <a:off x="3665185" y="292634"/>
        <a:ext cx="1121210" cy="1288747"/>
      </dsp:txXfrm>
    </dsp:sp>
    <dsp:sp modelId="{8EB17025-2336-4DD5-A5DB-CA9718C32241}">
      <dsp:nvSpPr>
        <dsp:cNvPr id="0" name=""/>
        <dsp:cNvSpPr/>
      </dsp:nvSpPr>
      <dsp:spPr>
        <a:xfrm>
          <a:off x="5089658" y="153572"/>
          <a:ext cx="2089457" cy="112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de-DE" sz="1200" kern="1200"/>
        </a:p>
      </dsp:txBody>
      <dsp:txXfrm>
        <a:off x="5089658" y="153572"/>
        <a:ext cx="2089457" cy="1123364"/>
      </dsp:txXfrm>
    </dsp:sp>
    <dsp:sp modelId="{DCD42BA1-075E-443A-869A-DACFD4C56BE8}">
      <dsp:nvSpPr>
        <dsp:cNvPr id="0" name=""/>
        <dsp:cNvSpPr/>
      </dsp:nvSpPr>
      <dsp:spPr>
        <a:xfrm rot="5400000">
          <a:off x="1530465" y="149378"/>
          <a:ext cx="1872273" cy="162887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5400000">
        <a:off x="1905996" y="319444"/>
        <a:ext cx="1121210" cy="1288747"/>
      </dsp:txXfrm>
    </dsp:sp>
    <dsp:sp modelId="{5BC963B4-9FE1-4FB2-9845-0B601C1B010F}">
      <dsp:nvSpPr>
        <dsp:cNvPr id="0" name=""/>
        <dsp:cNvSpPr/>
      </dsp:nvSpPr>
      <dsp:spPr>
        <a:xfrm rot="5400000">
          <a:off x="2406690" y="1711753"/>
          <a:ext cx="1872273" cy="162887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b="1" kern="1200" dirty="0"/>
            <a:t>Umsetzung</a:t>
          </a:r>
          <a:endParaRPr lang="de-DE" sz="1400" kern="1200" dirty="0"/>
        </a:p>
      </dsp:txBody>
      <dsp:txXfrm rot="-5400000">
        <a:off x="2782221" y="1881819"/>
        <a:ext cx="1121210" cy="1288747"/>
      </dsp:txXfrm>
    </dsp:sp>
    <dsp:sp modelId="{2AEC2ACA-23B3-4DDF-9983-3626161A990A}">
      <dsp:nvSpPr>
        <dsp:cNvPr id="0" name=""/>
        <dsp:cNvSpPr/>
      </dsp:nvSpPr>
      <dsp:spPr>
        <a:xfrm>
          <a:off x="393535" y="2010937"/>
          <a:ext cx="2022055" cy="1452262"/>
        </a:xfrm>
        <a:prstGeom prst="rect">
          <a:avLst/>
        </a:prstGeom>
        <a:noFill/>
        <a:ln>
          <a:noFill/>
        </a:ln>
        <a:effectLst/>
      </dsp:spPr>
      <dsp:style>
        <a:lnRef idx="0">
          <a:scrgbClr r="0" g="0" b="0"/>
        </a:lnRef>
        <a:fillRef idx="0">
          <a:scrgbClr r="0" g="0" b="0"/>
        </a:fillRef>
        <a:effectRef idx="0">
          <a:scrgbClr r="0" g="0" b="0"/>
        </a:effectRef>
        <a:fontRef idx="minor"/>
      </dsp:style>
    </dsp:sp>
    <dsp:sp modelId="{E8656842-986F-4950-9760-D01BCCFDDA0E}">
      <dsp:nvSpPr>
        <dsp:cNvPr id="0" name=""/>
        <dsp:cNvSpPr/>
      </dsp:nvSpPr>
      <dsp:spPr>
        <a:xfrm rot="5400000">
          <a:off x="4165878" y="1711753"/>
          <a:ext cx="1872273" cy="162887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5400000">
        <a:off x="4541409" y="1881819"/>
        <a:ext cx="1121210" cy="12887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2EE58-4EE2-45FB-B858-A5C03C68ACE0}">
      <dsp:nvSpPr>
        <dsp:cNvPr id="0" name=""/>
        <dsp:cNvSpPr/>
      </dsp:nvSpPr>
      <dsp:spPr>
        <a:xfrm rot="5400000">
          <a:off x="2854183" y="298187"/>
          <a:ext cx="1872381" cy="162897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00075">
            <a:lnSpc>
              <a:spcPct val="90000"/>
            </a:lnSpc>
            <a:spcBef>
              <a:spcPct val="0"/>
            </a:spcBef>
            <a:spcAft>
              <a:spcPct val="35000"/>
            </a:spcAft>
            <a:buNone/>
          </a:pPr>
          <a:r>
            <a:rPr lang="de-DE" sz="1350" b="1" kern="1200">
              <a:latin typeface="Arial"/>
            </a:rPr>
            <a:t>Leitbild</a:t>
          </a:r>
          <a:endParaRPr lang="de-DE" sz="1350" b="1" kern="1200"/>
        </a:p>
      </dsp:txBody>
      <dsp:txXfrm rot="-5400000">
        <a:off x="3229735" y="468262"/>
        <a:ext cx="1121276" cy="1288823"/>
      </dsp:txXfrm>
    </dsp:sp>
    <dsp:sp modelId="{FB13092E-C212-456A-89D1-0ADC612FA460}">
      <dsp:nvSpPr>
        <dsp:cNvPr id="0" name=""/>
        <dsp:cNvSpPr/>
      </dsp:nvSpPr>
      <dsp:spPr>
        <a:xfrm>
          <a:off x="4654291" y="550959"/>
          <a:ext cx="2089578" cy="1123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e-DE" sz="1200" kern="1200"/>
            <a:t>Merkmale Einrichtung &amp; Essensteilnehmer*innen</a:t>
          </a:r>
        </a:p>
        <a:p>
          <a:pPr marL="0" lvl="0" indent="0" algn="l" defTabSz="533400">
            <a:lnSpc>
              <a:spcPct val="90000"/>
            </a:lnSpc>
            <a:spcBef>
              <a:spcPct val="0"/>
            </a:spcBef>
            <a:spcAft>
              <a:spcPct val="35000"/>
            </a:spcAft>
            <a:buNone/>
          </a:pPr>
          <a:r>
            <a:rPr lang="de-DE" sz="1200" kern="1200"/>
            <a:t>Verpflegungsziele/-philosophie</a:t>
          </a:r>
        </a:p>
        <a:p>
          <a:pPr marL="0" lvl="0" indent="0" algn="l" defTabSz="533400">
            <a:lnSpc>
              <a:spcPct val="90000"/>
            </a:lnSpc>
            <a:spcBef>
              <a:spcPct val="0"/>
            </a:spcBef>
            <a:spcAft>
              <a:spcPct val="35000"/>
            </a:spcAft>
            <a:buNone/>
          </a:pPr>
          <a:r>
            <a:rPr lang="de-DE" sz="1200" kern="1200"/>
            <a:t>Versorgungs- und Dienstleistungsangebot</a:t>
          </a:r>
        </a:p>
      </dsp:txBody>
      <dsp:txXfrm>
        <a:off x="4654291" y="550959"/>
        <a:ext cx="2089578" cy="1123429"/>
      </dsp:txXfrm>
    </dsp:sp>
    <dsp:sp modelId="{BC15DDEA-05B4-41DB-8B53-EF2E3035B24D}">
      <dsp:nvSpPr>
        <dsp:cNvPr id="0" name=""/>
        <dsp:cNvSpPr/>
      </dsp:nvSpPr>
      <dsp:spPr>
        <a:xfrm rot="5400000">
          <a:off x="1094893" y="298187"/>
          <a:ext cx="1872381" cy="162897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p>
      </dsp:txBody>
      <dsp:txXfrm rot="-5400000">
        <a:off x="1470445" y="468262"/>
        <a:ext cx="1121276" cy="1288823"/>
      </dsp:txXfrm>
    </dsp:sp>
    <dsp:sp modelId="{05A1B344-9768-488B-A51A-5A352E1092EF}">
      <dsp:nvSpPr>
        <dsp:cNvPr id="0" name=""/>
        <dsp:cNvSpPr/>
      </dsp:nvSpPr>
      <dsp:spPr>
        <a:xfrm rot="5400000">
          <a:off x="1971167" y="1887465"/>
          <a:ext cx="1872381" cy="162897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00075">
            <a:lnSpc>
              <a:spcPct val="90000"/>
            </a:lnSpc>
            <a:spcBef>
              <a:spcPct val="0"/>
            </a:spcBef>
            <a:spcAft>
              <a:spcPct val="35000"/>
            </a:spcAft>
            <a:buNone/>
          </a:pPr>
          <a:r>
            <a:rPr lang="de-DE" sz="1350" b="1" kern="1200"/>
            <a:t>Ressourcen</a:t>
          </a:r>
        </a:p>
      </dsp:txBody>
      <dsp:txXfrm rot="-5400000">
        <a:off x="2346719" y="2057540"/>
        <a:ext cx="1121276" cy="1288823"/>
      </dsp:txXfrm>
    </dsp:sp>
    <dsp:sp modelId="{C680721A-CC63-48CB-8688-344E65944E4E}">
      <dsp:nvSpPr>
        <dsp:cNvPr id="0" name=""/>
        <dsp:cNvSpPr/>
      </dsp:nvSpPr>
      <dsp:spPr>
        <a:xfrm>
          <a:off x="3294" y="2140236"/>
          <a:ext cx="2022172" cy="1123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de-DE" sz="1100" kern="1200"/>
            <a:t>TN-Anzahl</a:t>
          </a:r>
        </a:p>
        <a:p>
          <a:pPr marL="0" lvl="0" indent="0" algn="r" defTabSz="488950">
            <a:lnSpc>
              <a:spcPct val="90000"/>
            </a:lnSpc>
            <a:spcBef>
              <a:spcPct val="0"/>
            </a:spcBef>
            <a:spcAft>
              <a:spcPct val="35000"/>
            </a:spcAft>
            <a:buNone/>
          </a:pPr>
          <a:r>
            <a:rPr lang="de-DE" sz="1100" kern="1200"/>
            <a:t>Mitarbeiter*innen + Qualifikationen</a:t>
          </a:r>
        </a:p>
        <a:p>
          <a:pPr marL="0" lvl="0" indent="0" algn="r" defTabSz="488950">
            <a:lnSpc>
              <a:spcPct val="90000"/>
            </a:lnSpc>
            <a:spcBef>
              <a:spcPct val="0"/>
            </a:spcBef>
            <a:spcAft>
              <a:spcPct val="35000"/>
            </a:spcAft>
            <a:buNone/>
          </a:pPr>
          <a:r>
            <a:rPr lang="de-DE" sz="1100" kern="1200"/>
            <a:t>Warenwirtschaft</a:t>
          </a:r>
        </a:p>
        <a:p>
          <a:pPr marL="0" lvl="0" indent="0" algn="r" defTabSz="488950">
            <a:lnSpc>
              <a:spcPct val="90000"/>
            </a:lnSpc>
            <a:spcBef>
              <a:spcPct val="0"/>
            </a:spcBef>
            <a:spcAft>
              <a:spcPct val="35000"/>
            </a:spcAft>
            <a:buNone/>
          </a:pPr>
          <a:r>
            <a:rPr lang="de-DE" sz="1100" kern="1200"/>
            <a:t>Gebäude, Raum und Technik</a:t>
          </a:r>
        </a:p>
      </dsp:txBody>
      <dsp:txXfrm>
        <a:off x="3294" y="2140236"/>
        <a:ext cx="2022172" cy="1123429"/>
      </dsp:txXfrm>
    </dsp:sp>
    <dsp:sp modelId="{C80F7FF1-ED8F-4962-9E68-B364BDA3A159}">
      <dsp:nvSpPr>
        <dsp:cNvPr id="0" name=""/>
        <dsp:cNvSpPr/>
      </dsp:nvSpPr>
      <dsp:spPr>
        <a:xfrm rot="5400000">
          <a:off x="3730457" y="1887465"/>
          <a:ext cx="1872381" cy="1628972"/>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p>
      </dsp:txBody>
      <dsp:txXfrm rot="-5400000">
        <a:off x="4106009" y="2057540"/>
        <a:ext cx="1121276" cy="12888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5D25B-9E2D-4EB9-B459-B023BA980594}">
      <dsp:nvSpPr>
        <dsp:cNvPr id="0" name=""/>
        <dsp:cNvSpPr/>
      </dsp:nvSpPr>
      <dsp:spPr>
        <a:xfrm rot="5400000">
          <a:off x="3289654" y="122568"/>
          <a:ext cx="1872273" cy="162887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b="1" kern="1200"/>
            <a:t>Umsetzung</a:t>
          </a:r>
        </a:p>
      </dsp:txBody>
      <dsp:txXfrm rot="-5400000">
        <a:off x="3665185" y="292634"/>
        <a:ext cx="1121210" cy="1288747"/>
      </dsp:txXfrm>
    </dsp:sp>
    <dsp:sp modelId="{8EB17025-2336-4DD5-A5DB-CA9718C32241}">
      <dsp:nvSpPr>
        <dsp:cNvPr id="0" name=""/>
        <dsp:cNvSpPr/>
      </dsp:nvSpPr>
      <dsp:spPr>
        <a:xfrm>
          <a:off x="5089658" y="153572"/>
          <a:ext cx="2089457" cy="112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e-DE" sz="1200" kern="1200"/>
            <a:t>Ernährungsstandards</a:t>
          </a:r>
        </a:p>
        <a:p>
          <a:pPr marL="0" lvl="0" indent="0" algn="l" defTabSz="533400">
            <a:lnSpc>
              <a:spcPct val="90000"/>
            </a:lnSpc>
            <a:spcBef>
              <a:spcPct val="0"/>
            </a:spcBef>
            <a:spcAft>
              <a:spcPct val="35000"/>
            </a:spcAft>
            <a:buNone/>
          </a:pPr>
          <a:r>
            <a:rPr lang="de-DE" sz="1200" kern="1200">
              <a:latin typeface="Arial"/>
            </a:rPr>
            <a:t>Produktions-</a:t>
          </a:r>
          <a:r>
            <a:rPr lang="de-DE" sz="1200" kern="1200"/>
            <a:t> und </a:t>
          </a:r>
          <a:r>
            <a:rPr lang="de-DE" sz="1200" kern="1200">
              <a:latin typeface="Arial"/>
            </a:rPr>
            <a:t>Ausgabesystem</a:t>
          </a:r>
          <a:endParaRPr lang="de-DE" sz="1200" kern="1200"/>
        </a:p>
        <a:p>
          <a:pPr marL="0" lvl="0" indent="0" algn="l" defTabSz="533400">
            <a:lnSpc>
              <a:spcPct val="90000"/>
            </a:lnSpc>
            <a:spcBef>
              <a:spcPct val="0"/>
            </a:spcBef>
            <a:spcAft>
              <a:spcPct val="35000"/>
            </a:spcAft>
            <a:buNone/>
          </a:pPr>
          <a:r>
            <a:rPr lang="de-DE" sz="1200" kern="1200"/>
            <a:t>Kostformen</a:t>
          </a:r>
        </a:p>
        <a:p>
          <a:pPr marL="0" lvl="0" indent="0" algn="l" defTabSz="533400">
            <a:lnSpc>
              <a:spcPct val="90000"/>
            </a:lnSpc>
            <a:spcBef>
              <a:spcPct val="0"/>
            </a:spcBef>
            <a:spcAft>
              <a:spcPct val="35000"/>
            </a:spcAft>
            <a:buNone/>
          </a:pPr>
          <a:r>
            <a:rPr lang="de-DE" sz="1200" kern="1200"/>
            <a:t>Logistik (Essenszeiten, Essenssituation, …)</a:t>
          </a:r>
        </a:p>
        <a:p>
          <a:pPr marL="0" lvl="0" indent="0" algn="l" defTabSz="533400">
            <a:lnSpc>
              <a:spcPct val="90000"/>
            </a:lnSpc>
            <a:spcBef>
              <a:spcPct val="0"/>
            </a:spcBef>
            <a:spcAft>
              <a:spcPct val="35000"/>
            </a:spcAft>
            <a:buNone/>
          </a:pPr>
          <a:r>
            <a:rPr lang="de-DE" sz="1200" kern="1200"/>
            <a:t>Atmosphäre</a:t>
          </a:r>
        </a:p>
        <a:p>
          <a:pPr marL="0" lvl="0" indent="0" algn="l" defTabSz="533400">
            <a:lnSpc>
              <a:spcPct val="90000"/>
            </a:lnSpc>
            <a:spcBef>
              <a:spcPct val="0"/>
            </a:spcBef>
            <a:spcAft>
              <a:spcPct val="35000"/>
            </a:spcAft>
            <a:buNone/>
          </a:pPr>
          <a:r>
            <a:rPr lang="de-DE" sz="1200" kern="1200"/>
            <a:t>Beteiligung</a:t>
          </a:r>
        </a:p>
        <a:p>
          <a:pPr marL="0" lvl="0" indent="0" algn="l" defTabSz="533400">
            <a:lnSpc>
              <a:spcPct val="90000"/>
            </a:lnSpc>
            <a:spcBef>
              <a:spcPct val="0"/>
            </a:spcBef>
            <a:spcAft>
              <a:spcPct val="35000"/>
            </a:spcAft>
            <a:buNone/>
          </a:pPr>
          <a:r>
            <a:rPr lang="de-DE" sz="1200" kern="1200"/>
            <a:t>Information für TN</a:t>
          </a:r>
        </a:p>
      </dsp:txBody>
      <dsp:txXfrm>
        <a:off x="5089658" y="153572"/>
        <a:ext cx="2089457" cy="1123364"/>
      </dsp:txXfrm>
    </dsp:sp>
    <dsp:sp modelId="{DCD42BA1-075E-443A-869A-DACFD4C56BE8}">
      <dsp:nvSpPr>
        <dsp:cNvPr id="0" name=""/>
        <dsp:cNvSpPr/>
      </dsp:nvSpPr>
      <dsp:spPr>
        <a:xfrm rot="5400000">
          <a:off x="1530465" y="149378"/>
          <a:ext cx="1872273" cy="162887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5400000">
        <a:off x="1905996" y="319444"/>
        <a:ext cx="1121210" cy="1288747"/>
      </dsp:txXfrm>
    </dsp:sp>
    <dsp:sp modelId="{5BC963B4-9FE1-4FB2-9845-0B601C1B010F}">
      <dsp:nvSpPr>
        <dsp:cNvPr id="0" name=""/>
        <dsp:cNvSpPr/>
      </dsp:nvSpPr>
      <dsp:spPr>
        <a:xfrm rot="5400000">
          <a:off x="2406690" y="1711753"/>
          <a:ext cx="1872273" cy="162887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b="1" kern="1200"/>
            <a:t>Qualitäts-management</a:t>
          </a:r>
          <a:endParaRPr lang="de-DE" sz="1400" kern="1200"/>
        </a:p>
      </dsp:txBody>
      <dsp:txXfrm rot="-5400000">
        <a:off x="2782221" y="1881819"/>
        <a:ext cx="1121210" cy="1288747"/>
      </dsp:txXfrm>
    </dsp:sp>
    <dsp:sp modelId="{2AEC2ACA-23B3-4DDF-9983-3626161A990A}">
      <dsp:nvSpPr>
        <dsp:cNvPr id="0" name=""/>
        <dsp:cNvSpPr/>
      </dsp:nvSpPr>
      <dsp:spPr>
        <a:xfrm>
          <a:off x="393535" y="2010937"/>
          <a:ext cx="2022055" cy="1452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r" defTabSz="533400">
            <a:lnSpc>
              <a:spcPct val="90000"/>
            </a:lnSpc>
            <a:spcBef>
              <a:spcPct val="0"/>
            </a:spcBef>
            <a:spcAft>
              <a:spcPct val="35000"/>
            </a:spcAft>
            <a:buNone/>
          </a:pPr>
          <a:r>
            <a:rPr lang="de-DE" sz="1200" kern="1200"/>
            <a:t>HACCP-Konzept</a:t>
          </a:r>
        </a:p>
        <a:p>
          <a:pPr marL="0" lvl="0" indent="0" algn="r" defTabSz="533400">
            <a:lnSpc>
              <a:spcPct val="90000"/>
            </a:lnSpc>
            <a:spcBef>
              <a:spcPct val="0"/>
            </a:spcBef>
            <a:spcAft>
              <a:spcPct val="35000"/>
            </a:spcAft>
            <a:buNone/>
          </a:pPr>
          <a:r>
            <a:rPr lang="de-DE" sz="1200" kern="1200"/>
            <a:t>IT-Systeme</a:t>
          </a:r>
        </a:p>
        <a:p>
          <a:pPr marL="0" lvl="0" indent="0" algn="r" defTabSz="533400">
            <a:lnSpc>
              <a:spcPct val="90000"/>
            </a:lnSpc>
            <a:spcBef>
              <a:spcPct val="0"/>
            </a:spcBef>
            <a:spcAft>
              <a:spcPct val="35000"/>
            </a:spcAft>
            <a:buNone/>
          </a:pPr>
          <a:r>
            <a:rPr lang="de-DE" sz="1200" kern="1200"/>
            <a:t>Marketing</a:t>
          </a:r>
        </a:p>
        <a:p>
          <a:pPr marL="0" lvl="0" indent="0" algn="r" defTabSz="533400">
            <a:lnSpc>
              <a:spcPct val="90000"/>
            </a:lnSpc>
            <a:spcBef>
              <a:spcPct val="0"/>
            </a:spcBef>
            <a:spcAft>
              <a:spcPct val="35000"/>
            </a:spcAft>
            <a:buNone/>
          </a:pPr>
          <a:r>
            <a:rPr lang="de-DE" sz="1200" kern="1200" dirty="0"/>
            <a:t>Verantwortlichkeiten</a:t>
          </a:r>
        </a:p>
        <a:p>
          <a:pPr marL="0" lvl="0" indent="0" algn="r" defTabSz="533400">
            <a:lnSpc>
              <a:spcPct val="90000"/>
            </a:lnSpc>
            <a:spcBef>
              <a:spcPct val="0"/>
            </a:spcBef>
            <a:spcAft>
              <a:spcPct val="35000"/>
            </a:spcAft>
            <a:buNone/>
          </a:pPr>
          <a:r>
            <a:rPr lang="de-DE" sz="1200" kern="1200"/>
            <a:t>Gäste-Feedback</a:t>
          </a:r>
        </a:p>
        <a:p>
          <a:pPr marL="0" lvl="0" indent="0" algn="r" defTabSz="533400">
            <a:lnSpc>
              <a:spcPct val="90000"/>
            </a:lnSpc>
            <a:spcBef>
              <a:spcPct val="0"/>
            </a:spcBef>
            <a:spcAft>
              <a:spcPct val="35000"/>
            </a:spcAft>
            <a:buNone/>
          </a:pPr>
          <a:r>
            <a:rPr lang="de-DE" sz="1200" kern="1200"/>
            <a:t>Weiterentwicklung</a:t>
          </a:r>
        </a:p>
        <a:p>
          <a:pPr marL="0" lvl="0" indent="0" algn="r" defTabSz="533400">
            <a:lnSpc>
              <a:spcPct val="90000"/>
            </a:lnSpc>
            <a:spcBef>
              <a:spcPct val="0"/>
            </a:spcBef>
            <a:spcAft>
              <a:spcPct val="35000"/>
            </a:spcAft>
            <a:buNone/>
          </a:pPr>
          <a:r>
            <a:rPr lang="de-DE" sz="1200" kern="1200"/>
            <a:t>Überprüfung</a:t>
          </a:r>
        </a:p>
        <a:p>
          <a:pPr marL="0" lvl="0" indent="0" algn="r" defTabSz="533400">
            <a:lnSpc>
              <a:spcPct val="90000"/>
            </a:lnSpc>
            <a:spcBef>
              <a:spcPct val="0"/>
            </a:spcBef>
            <a:spcAft>
              <a:spcPct val="35000"/>
            </a:spcAft>
            <a:buNone/>
          </a:pPr>
          <a:r>
            <a:rPr lang="de-DE" sz="1200" kern="1200"/>
            <a:t>Wirtschaftlichkeit und Controlling</a:t>
          </a:r>
        </a:p>
      </dsp:txBody>
      <dsp:txXfrm>
        <a:off x="393535" y="2010937"/>
        <a:ext cx="2022055" cy="1452262"/>
      </dsp:txXfrm>
    </dsp:sp>
    <dsp:sp modelId="{E8656842-986F-4950-9760-D01BCCFDDA0E}">
      <dsp:nvSpPr>
        <dsp:cNvPr id="0" name=""/>
        <dsp:cNvSpPr/>
      </dsp:nvSpPr>
      <dsp:spPr>
        <a:xfrm rot="5400000">
          <a:off x="4165878" y="1711753"/>
          <a:ext cx="1872273" cy="162887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5400000">
        <a:off x="4541409" y="1881819"/>
        <a:ext cx="1121210" cy="12887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AD117-C9A2-49BA-9BA2-665EBFF81ED0}">
      <dsp:nvSpPr>
        <dsp:cNvPr id="0" name=""/>
        <dsp:cNvSpPr/>
      </dsp:nvSpPr>
      <dsp:spPr>
        <a:xfrm>
          <a:off x="5808" y="1244244"/>
          <a:ext cx="2764318" cy="1904615"/>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F3C097-C509-4CC2-87C2-C38876949FB6}">
      <dsp:nvSpPr>
        <dsp:cNvPr id="0" name=""/>
        <dsp:cNvSpPr/>
      </dsp:nvSpPr>
      <dsp:spPr>
        <a:xfrm>
          <a:off x="5808" y="3148860"/>
          <a:ext cx="2764318" cy="102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de-DE" sz="2000" kern="1200"/>
            <a:t>Cafeteria Line</a:t>
          </a:r>
        </a:p>
      </dsp:txBody>
      <dsp:txXfrm>
        <a:off x="5808" y="3148860"/>
        <a:ext cx="2764318" cy="1025562"/>
      </dsp:txXfrm>
    </dsp:sp>
    <dsp:sp modelId="{8D6EF698-5237-4543-85AE-BFCC2BB9A5E4}">
      <dsp:nvSpPr>
        <dsp:cNvPr id="0" name=""/>
        <dsp:cNvSpPr/>
      </dsp:nvSpPr>
      <dsp:spPr>
        <a:xfrm>
          <a:off x="3046674" y="1244244"/>
          <a:ext cx="2764318" cy="1904615"/>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F55662-5AC2-41C8-88FC-55B76EDE09B6}">
      <dsp:nvSpPr>
        <dsp:cNvPr id="0" name=""/>
        <dsp:cNvSpPr/>
      </dsp:nvSpPr>
      <dsp:spPr>
        <a:xfrm>
          <a:off x="3046674" y="3148860"/>
          <a:ext cx="2764318" cy="102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de-DE" sz="2000" kern="1200"/>
            <a:t>Free-Flow-System</a:t>
          </a:r>
        </a:p>
      </dsp:txBody>
      <dsp:txXfrm>
        <a:off x="3046674" y="3148860"/>
        <a:ext cx="2764318" cy="1025562"/>
      </dsp:txXfrm>
    </dsp:sp>
    <dsp:sp modelId="{B8BD5217-8B8D-4308-A15A-C080AD52DE2D}">
      <dsp:nvSpPr>
        <dsp:cNvPr id="0" name=""/>
        <dsp:cNvSpPr/>
      </dsp:nvSpPr>
      <dsp:spPr>
        <a:xfrm>
          <a:off x="6087540" y="1244244"/>
          <a:ext cx="2764318" cy="1904615"/>
        </a:xfrm>
        <a:prstGeom prst="round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5561" b="-3043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0D7C09-E0D1-4921-8FF3-53EB4DEB7378}">
      <dsp:nvSpPr>
        <dsp:cNvPr id="0" name=""/>
        <dsp:cNvSpPr/>
      </dsp:nvSpPr>
      <dsp:spPr>
        <a:xfrm>
          <a:off x="6087540" y="3148860"/>
          <a:ext cx="2764318" cy="102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de-DE" sz="2000" kern="1200"/>
            <a:t>Front Cooking</a:t>
          </a:r>
        </a:p>
      </dsp:txBody>
      <dsp:txXfrm>
        <a:off x="6087540" y="3148860"/>
        <a:ext cx="2764318" cy="1025562"/>
      </dsp:txXfrm>
    </dsp:sp>
    <dsp:sp modelId="{78DCB115-F8F1-4BC4-A66F-B2ACC5B6DFB0}">
      <dsp:nvSpPr>
        <dsp:cNvPr id="0" name=""/>
        <dsp:cNvSpPr/>
      </dsp:nvSpPr>
      <dsp:spPr>
        <a:xfrm>
          <a:off x="9128407" y="1244244"/>
          <a:ext cx="2764318" cy="1904615"/>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01237E-334B-4697-97C6-56CFCE46F2FE}">
      <dsp:nvSpPr>
        <dsp:cNvPr id="0" name=""/>
        <dsp:cNvSpPr/>
      </dsp:nvSpPr>
      <dsp:spPr>
        <a:xfrm>
          <a:off x="9128407" y="3148860"/>
          <a:ext cx="2764318" cy="102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de-DE" sz="2000" kern="1200"/>
            <a:t>Tischgemeinschaften</a:t>
          </a:r>
        </a:p>
      </dsp:txBody>
      <dsp:txXfrm>
        <a:off x="9128407" y="3148860"/>
        <a:ext cx="2764318" cy="10255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2F535-BE75-F349-BA70-93505BD57153}" type="datetimeFigureOut">
              <a:rPr lang="de-DE" smtClean="0"/>
              <a:t>12.09.2024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BED8C-25A0-454E-9F9C-04F65E5AD4F7}" type="slidenum">
              <a:rPr lang="de-DE" smtClean="0"/>
              <a:t>‹Nr.›</a:t>
            </a:fld>
            <a:endParaRPr lang="de-DE"/>
          </a:p>
        </p:txBody>
      </p:sp>
    </p:spTree>
    <p:extLst>
      <p:ext uri="{BB962C8B-B14F-4D97-AF65-F5344CB8AC3E}">
        <p14:creationId xmlns:p14="http://schemas.microsoft.com/office/powerpoint/2010/main" val="107285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72cRSWaRuw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a:t>
            </a:fld>
            <a:endParaRPr lang="de-DE"/>
          </a:p>
        </p:txBody>
      </p:sp>
    </p:spTree>
    <p:extLst>
      <p:ext uri="{BB962C8B-B14F-4D97-AF65-F5344CB8AC3E}">
        <p14:creationId xmlns:p14="http://schemas.microsoft.com/office/powerpoint/2010/main" val="199197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0000"/>
              </a:lnSpc>
            </a:pPr>
            <a:r>
              <a:rPr lang="de-DE" sz="1000" dirty="0"/>
              <a:t>Ein Verpflegungskonzept hilft einer Einrichtung, klar zu sagen, was ihr bei der Essensversorgung wichtig ist. Es zeigt, welche Ziele sie hat und wie sie diese erreichen und überprüfen möchte.</a:t>
            </a:r>
          </a:p>
          <a:p>
            <a:pPr>
              <a:lnSpc>
                <a:spcPct val="110000"/>
              </a:lnSpc>
            </a:pPr>
            <a:r>
              <a:rPr lang="de-DE" sz="1000" dirty="0"/>
              <a:t>Dabei werden viele verschiedene Bereiche beleuchtet, unteranderem die Speiseplanung. Bricht man diese Thematik weiter runter kann auf Standardspeisepläne, Angebotsstrukturen und Komponentenauswahl eingegangen werden.</a:t>
            </a:r>
          </a:p>
          <a:p>
            <a:pPr>
              <a:lnSpc>
                <a:spcPct val="110000"/>
              </a:lnSpc>
            </a:pPr>
            <a:r>
              <a:rPr lang="de-DE" sz="1000" dirty="0"/>
              <a:t>Im weiteren Verlauf werden diese Aspekte näher </a:t>
            </a:r>
            <a:r>
              <a:rPr lang="de-DE" sz="1000" dirty="0" err="1"/>
              <a:t>betarchetet</a:t>
            </a:r>
            <a:r>
              <a:rPr lang="de-DE" sz="1000" dirty="0"/>
              <a:t>.  </a:t>
            </a:r>
          </a:p>
        </p:txBody>
      </p:sp>
      <p:sp>
        <p:nvSpPr>
          <p:cNvPr id="4" name="Foliennummernplatzhalter 3"/>
          <p:cNvSpPr>
            <a:spLocks noGrp="1"/>
          </p:cNvSpPr>
          <p:nvPr>
            <p:ph type="sldNum" sz="quarter" idx="5"/>
          </p:nvPr>
        </p:nvSpPr>
        <p:spPr/>
        <p:txBody>
          <a:bodyPr/>
          <a:lstStyle/>
          <a:p>
            <a:fld id="{7F5BED8C-25A0-454E-9F9C-04F65E5AD4F7}" type="slidenum">
              <a:rPr lang="de-DE" smtClean="0"/>
              <a:t>18</a:t>
            </a:fld>
            <a:endParaRPr lang="de-DE"/>
          </a:p>
        </p:txBody>
      </p:sp>
    </p:spTree>
    <p:extLst>
      <p:ext uri="{BB962C8B-B14F-4D97-AF65-F5344CB8AC3E}">
        <p14:creationId xmlns:p14="http://schemas.microsoft.com/office/powerpoint/2010/main" val="1510568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cs typeface="Calibri"/>
              </a:rPr>
              <a:t>Wie bereits in der vorherigen Folie erwähnt, erläutert ein Verpflegungskonzept, wie die Verpflegung vor Ort gestaltet sein soll. Die Einrichtung kann dazu also Haltung beziehen.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cs typeface="Calibri"/>
              </a:rPr>
              <a:t>Um diese Haltung zu entwickeln gibt es einige Fragen, die die Einrichtung auf dem Weg für sich beantworten kann. </a:t>
            </a:r>
          </a:p>
        </p:txBody>
      </p:sp>
      <p:sp>
        <p:nvSpPr>
          <p:cNvPr id="4" name="Foliennummernplatzhalter 3"/>
          <p:cNvSpPr>
            <a:spLocks noGrp="1"/>
          </p:cNvSpPr>
          <p:nvPr>
            <p:ph type="sldNum" sz="quarter" idx="5"/>
          </p:nvPr>
        </p:nvSpPr>
        <p:spPr/>
        <p:txBody>
          <a:bodyPr/>
          <a:lstStyle/>
          <a:p>
            <a:fld id="{7F5BED8C-25A0-454E-9F9C-04F65E5AD4F7}" type="slidenum">
              <a:rPr lang="de-DE" smtClean="0"/>
              <a:t>19</a:t>
            </a:fld>
            <a:endParaRPr lang="de-DE"/>
          </a:p>
        </p:txBody>
      </p:sp>
    </p:spTree>
    <p:extLst>
      <p:ext uri="{BB962C8B-B14F-4D97-AF65-F5344CB8AC3E}">
        <p14:creationId xmlns:p14="http://schemas.microsoft.com/office/powerpoint/2010/main" val="2616187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cs typeface="Calibri"/>
              </a:rPr>
              <a:t>Es gibt verschiedene Bereiche, die in einem Verpflegungskonzept behandelt werden sollen. Näheres finden Sie dazu auf der nächsten Folie.</a:t>
            </a:r>
          </a:p>
          <a:p>
            <a:r>
              <a:rPr lang="de-DE" dirty="0">
                <a:cs typeface="Calibri"/>
              </a:rPr>
              <a:t>Dabei ist es wichtig, dass Nachhaltigkeit nicht als extra Position gedacht wird, sondern als ein Teil von allem.</a:t>
            </a:r>
          </a:p>
          <a:p>
            <a:endParaRPr lang="de-DE" dirty="0">
              <a:cs typeface="Calibri"/>
            </a:endParaRPr>
          </a:p>
          <a:p>
            <a:r>
              <a:rPr lang="de-DE" dirty="0">
                <a:cs typeface="Calibri"/>
              </a:rPr>
              <a:t>Weitere Informationen zu dem Thema Verpflegungskonzept finden Sie auch unter folgenden Links:</a:t>
            </a:r>
          </a:p>
          <a:p>
            <a:pPr marL="171450" indent="-171450">
              <a:buFontTx/>
              <a:buChar char="-"/>
            </a:pPr>
            <a:r>
              <a:rPr lang="de-DE" dirty="0">
                <a:cs typeface="Calibri"/>
              </a:rPr>
              <a:t>https://landeszentrum-bw.de/,Lde/Startseite/wissen/was-ist-ein-verpflegungskonzept</a:t>
            </a:r>
          </a:p>
          <a:p>
            <a:pPr marL="171450" indent="-171450">
              <a:buFontTx/>
              <a:buChar char="-"/>
            </a:pPr>
            <a:r>
              <a:rPr lang="de-DE" dirty="0">
                <a:cs typeface="Calibri"/>
              </a:rPr>
              <a:t>https://www.kita-schulverpflegung.bayern.de/fachinformationen/organisation/231207/index.php</a:t>
            </a:r>
          </a:p>
          <a:p>
            <a:pPr marL="171450" indent="-171450">
              <a:buFontTx/>
              <a:buChar char="-"/>
            </a:pPr>
            <a:r>
              <a:rPr lang="de-DE" dirty="0">
                <a:cs typeface="Calibri"/>
              </a:rPr>
              <a:t>https://www.dge-sh.de/verpflegungskonzepte.html</a:t>
            </a:r>
          </a:p>
        </p:txBody>
      </p:sp>
      <p:sp>
        <p:nvSpPr>
          <p:cNvPr id="4" name="Foliennummernplatzhalter 3"/>
          <p:cNvSpPr>
            <a:spLocks noGrp="1"/>
          </p:cNvSpPr>
          <p:nvPr>
            <p:ph type="sldNum" sz="quarter" idx="5"/>
          </p:nvPr>
        </p:nvSpPr>
        <p:spPr/>
        <p:txBody>
          <a:bodyPr/>
          <a:lstStyle/>
          <a:p>
            <a:fld id="{7F5BED8C-25A0-454E-9F9C-04F65E5AD4F7}" type="slidenum">
              <a:rPr lang="de-DE" smtClean="0"/>
              <a:t>20</a:t>
            </a:fld>
            <a:endParaRPr lang="de-DE"/>
          </a:p>
        </p:txBody>
      </p:sp>
    </p:spTree>
    <p:extLst>
      <p:ext uri="{BB962C8B-B14F-4D97-AF65-F5344CB8AC3E}">
        <p14:creationId xmlns:p14="http://schemas.microsoft.com/office/powerpoint/2010/main" val="1138953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21</a:t>
            </a:fld>
            <a:endParaRPr lang="de-DE"/>
          </a:p>
        </p:txBody>
      </p:sp>
    </p:spTree>
    <p:extLst>
      <p:ext uri="{BB962C8B-B14F-4D97-AF65-F5344CB8AC3E}">
        <p14:creationId xmlns:p14="http://schemas.microsoft.com/office/powerpoint/2010/main" val="872776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cs typeface="Calibri"/>
              </a:rPr>
              <a:t>Nachdem ein Überblick über die Thematik Verpflegungskonzept gegeben worden ist, kann mit der Methode Silent </a:t>
            </a:r>
            <a:r>
              <a:rPr lang="de-DE" sz="1200" dirty="0" err="1"/>
              <a:t>Prioritization</a:t>
            </a:r>
            <a:r>
              <a:rPr lang="de-DE" sz="1200" dirty="0"/>
              <a:t> weitergemacht werden (siehe </a:t>
            </a:r>
            <a:r>
              <a:rPr lang="de-DE" sz="1200" dirty="0" err="1"/>
              <a:t>Erklärfolie</a:t>
            </a:r>
            <a:r>
              <a:rPr lang="de-DE" sz="1200" dirty="0"/>
              <a:t>).</a:t>
            </a:r>
          </a:p>
          <a:p>
            <a:endParaRPr lang="de-DE" sz="1200" dirty="0">
              <a:cs typeface="Calibri"/>
            </a:endParaRPr>
          </a:p>
          <a:p>
            <a:r>
              <a:rPr lang="de-DE" sz="1200" dirty="0">
                <a:cs typeface="Calibri"/>
              </a:rPr>
              <a:t>Nähere Infos rund um die Inhalte eines Verpflegungskonzeptes finden Sie hier:</a:t>
            </a:r>
          </a:p>
          <a:p>
            <a:pPr marL="171450" indent="-171450">
              <a:buFont typeface="Arial" panose="020B0604020202020204" pitchFamily="34" charset="0"/>
              <a:buChar char="•"/>
            </a:pPr>
            <a:r>
              <a:rPr lang="de-DE" dirty="0">
                <a:cs typeface="Calibri"/>
              </a:rPr>
              <a:t>https://landeszentrum-bw.de/,Lde/Startseite/wissen/was-ist-ein-verpflegungskonzept</a:t>
            </a:r>
          </a:p>
          <a:p>
            <a:pPr marL="171450" indent="-171450">
              <a:buFont typeface="Arial" panose="020B0604020202020204" pitchFamily="34" charset="0"/>
              <a:buChar char="•"/>
            </a:pPr>
            <a:r>
              <a:rPr lang="de-DE" dirty="0">
                <a:cs typeface="Calibri"/>
              </a:rPr>
              <a:t>https://www.ernaehrung-nachhaltig.de/node/276</a:t>
            </a:r>
          </a:p>
          <a:p>
            <a:pPr marL="171450" indent="-171450">
              <a:buFont typeface="Arial" panose="020B0604020202020204" pitchFamily="34" charset="0"/>
              <a:buChar char="•"/>
            </a:pPr>
            <a:endParaRPr lang="de-DE"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22</a:t>
            </a:fld>
            <a:endParaRPr lang="de-DE"/>
          </a:p>
        </p:txBody>
      </p:sp>
    </p:spTree>
    <p:extLst>
      <p:ext uri="{BB962C8B-B14F-4D97-AF65-F5344CB8AC3E}">
        <p14:creationId xmlns:p14="http://schemas.microsoft.com/office/powerpoint/2010/main" val="3784673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23</a:t>
            </a:fld>
            <a:endParaRPr lang="de-DE"/>
          </a:p>
        </p:txBody>
      </p:sp>
    </p:spTree>
    <p:extLst>
      <p:ext uri="{BB962C8B-B14F-4D97-AF65-F5344CB8AC3E}">
        <p14:creationId xmlns:p14="http://schemas.microsoft.com/office/powerpoint/2010/main" val="1793102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26</a:t>
            </a:fld>
            <a:endParaRPr lang="de-DE"/>
          </a:p>
        </p:txBody>
      </p:sp>
    </p:spTree>
    <p:extLst>
      <p:ext uri="{BB962C8B-B14F-4D97-AF65-F5344CB8AC3E}">
        <p14:creationId xmlns:p14="http://schemas.microsoft.com/office/powerpoint/2010/main" val="5962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Unternehmen der Außer-Haus-Gastronomie eine systematische Orientierung für die Veränderung in Richtung Nachhaltigkeit zu bieten, wurde das folgende Leitbild erarbeitet. Es dockt an dem von Wissenschaft und Politik formulierten SOLL einer nachhaltigen Entwicklung an.</a:t>
            </a:r>
          </a:p>
          <a:p>
            <a:r>
              <a:rPr lang="de-DE" dirty="0"/>
              <a:t>Dieses SOLL wird auf die IST-Situation von Nachhaltigkeit in den Verpflegungsbetrieben angewendet, indem Anforderungen aus Ökologie, Ökonomie, Soziales und Gesundheit auf die Kernprozesse heruntergebrochen und in einen Managementansatz überführt werden.</a:t>
            </a:r>
          </a:p>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27</a:t>
            </a:fld>
            <a:endParaRPr lang="de-DE"/>
          </a:p>
        </p:txBody>
      </p:sp>
    </p:spTree>
    <p:extLst>
      <p:ext uri="{BB962C8B-B14F-4D97-AF65-F5344CB8AC3E}">
        <p14:creationId xmlns:p14="http://schemas.microsoft.com/office/powerpoint/2010/main" val="1550610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a:t>Eine weitere Inspiration für ein eigenes Leitbild können die Vorgaben der Planetary Health </a:t>
            </a:r>
            <a:r>
              <a:rPr lang="de-DE" dirty="0" err="1"/>
              <a:t>Diet</a:t>
            </a:r>
            <a:r>
              <a:rPr lang="de-DE" dirty="0"/>
              <a:t> sein. </a:t>
            </a:r>
          </a:p>
          <a:p>
            <a:pPr marL="0" indent="0">
              <a:buNone/>
            </a:pPr>
            <a:r>
              <a:rPr lang="de-DE" dirty="0"/>
              <a:t>Mehr dazu finden Sie unter der Quelle </a:t>
            </a:r>
            <a:r>
              <a:rPr lang="de-DE" i="1" dirty="0"/>
              <a:t>EAT-Lancet </a:t>
            </a:r>
            <a:r>
              <a:rPr lang="de-DE" i="1" dirty="0" err="1"/>
              <a:t>Commission</a:t>
            </a:r>
            <a:r>
              <a:rPr lang="de-DE" i="1" dirty="0"/>
              <a:t>, 2019</a:t>
            </a:r>
            <a:r>
              <a:rPr lang="de-DE" i="0" dirty="0"/>
              <a:t>.</a:t>
            </a:r>
            <a:endParaRPr lang="de-DE" i="1" dirty="0"/>
          </a:p>
          <a:p>
            <a:pPr marL="0" indent="0">
              <a:buNone/>
            </a:pPr>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28</a:t>
            </a:fld>
            <a:endParaRPr lang="de-DE" altLang="de-DE"/>
          </a:p>
        </p:txBody>
      </p:sp>
    </p:spTree>
    <p:extLst>
      <p:ext uri="{BB962C8B-B14F-4D97-AF65-F5344CB8AC3E}">
        <p14:creationId xmlns:p14="http://schemas.microsoft.com/office/powerpoint/2010/main" val="3273252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29</a:t>
            </a:fld>
            <a:endParaRPr lang="de-DE"/>
          </a:p>
        </p:txBody>
      </p:sp>
    </p:spTree>
    <p:extLst>
      <p:ext uri="{BB962C8B-B14F-4D97-AF65-F5344CB8AC3E}">
        <p14:creationId xmlns:p14="http://schemas.microsoft.com/office/powerpoint/2010/main" val="327575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a:t>
            </a:fld>
            <a:endParaRPr lang="de-DE"/>
          </a:p>
        </p:txBody>
      </p:sp>
    </p:spTree>
    <p:extLst>
      <p:ext uri="{BB962C8B-B14F-4D97-AF65-F5344CB8AC3E}">
        <p14:creationId xmlns:p14="http://schemas.microsoft.com/office/powerpoint/2010/main" val="1236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30</a:t>
            </a:fld>
            <a:endParaRPr lang="de-DE"/>
          </a:p>
        </p:txBody>
      </p:sp>
    </p:spTree>
    <p:extLst>
      <p:ext uri="{BB962C8B-B14F-4D97-AF65-F5344CB8AC3E}">
        <p14:creationId xmlns:p14="http://schemas.microsoft.com/office/powerpoint/2010/main" val="45192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31</a:t>
            </a:fld>
            <a:endParaRPr lang="de-DE"/>
          </a:p>
        </p:txBody>
      </p:sp>
    </p:spTree>
    <p:extLst>
      <p:ext uri="{BB962C8B-B14F-4D97-AF65-F5344CB8AC3E}">
        <p14:creationId xmlns:p14="http://schemas.microsoft.com/office/powerpoint/2010/main" val="2823939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32</a:t>
            </a:fld>
            <a:endParaRPr lang="de-DE"/>
          </a:p>
        </p:txBody>
      </p:sp>
    </p:spTree>
    <p:extLst>
      <p:ext uri="{BB962C8B-B14F-4D97-AF65-F5344CB8AC3E}">
        <p14:creationId xmlns:p14="http://schemas.microsoft.com/office/powerpoint/2010/main" val="3913069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33</a:t>
            </a:fld>
            <a:endParaRPr lang="de-DE"/>
          </a:p>
        </p:txBody>
      </p:sp>
    </p:spTree>
    <p:extLst>
      <p:ext uri="{BB962C8B-B14F-4D97-AF65-F5344CB8AC3E}">
        <p14:creationId xmlns:p14="http://schemas.microsoft.com/office/powerpoint/2010/main" val="3280807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34</a:t>
            </a:fld>
            <a:endParaRPr lang="de-DE"/>
          </a:p>
        </p:txBody>
      </p:sp>
    </p:spTree>
    <p:extLst>
      <p:ext uri="{BB962C8B-B14F-4D97-AF65-F5344CB8AC3E}">
        <p14:creationId xmlns:p14="http://schemas.microsoft.com/office/powerpoint/2010/main" val="1287012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35</a:t>
            </a:fld>
            <a:endParaRPr lang="de-DE"/>
          </a:p>
        </p:txBody>
      </p:sp>
    </p:spTree>
    <p:extLst>
      <p:ext uri="{BB962C8B-B14F-4D97-AF65-F5344CB8AC3E}">
        <p14:creationId xmlns:p14="http://schemas.microsoft.com/office/powerpoint/2010/main" val="3491626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36</a:t>
            </a:fld>
            <a:endParaRPr lang="de-DE"/>
          </a:p>
        </p:txBody>
      </p:sp>
    </p:spTree>
    <p:extLst>
      <p:ext uri="{BB962C8B-B14F-4D97-AF65-F5344CB8AC3E}">
        <p14:creationId xmlns:p14="http://schemas.microsoft.com/office/powerpoint/2010/main" val="1798881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37</a:t>
            </a:fld>
            <a:endParaRPr lang="de-DE"/>
          </a:p>
        </p:txBody>
      </p:sp>
    </p:spTree>
    <p:extLst>
      <p:ext uri="{BB962C8B-B14F-4D97-AF65-F5344CB8AC3E}">
        <p14:creationId xmlns:p14="http://schemas.microsoft.com/office/powerpoint/2010/main" val="3162936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38</a:t>
            </a:fld>
            <a:endParaRPr lang="de-DE"/>
          </a:p>
        </p:txBody>
      </p:sp>
    </p:spTree>
    <p:extLst>
      <p:ext uri="{BB962C8B-B14F-4D97-AF65-F5344CB8AC3E}">
        <p14:creationId xmlns:p14="http://schemas.microsoft.com/office/powerpoint/2010/main" val="2765716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39</a:t>
            </a:fld>
            <a:endParaRPr lang="de-DE"/>
          </a:p>
        </p:txBody>
      </p:sp>
    </p:spTree>
    <p:extLst>
      <p:ext uri="{BB962C8B-B14F-4D97-AF65-F5344CB8AC3E}">
        <p14:creationId xmlns:p14="http://schemas.microsoft.com/office/powerpoint/2010/main" val="1213558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a:t>
            </a:fld>
            <a:endParaRPr lang="de-DE"/>
          </a:p>
        </p:txBody>
      </p:sp>
    </p:spTree>
    <p:extLst>
      <p:ext uri="{BB962C8B-B14F-4D97-AF65-F5344CB8AC3E}">
        <p14:creationId xmlns:p14="http://schemas.microsoft.com/office/powerpoint/2010/main" val="316288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accent4"/>
                </a:solidFill>
              </a:rPr>
              <a:t>Video-Link: </a:t>
            </a:r>
            <a:r>
              <a:rPr lang="de-DE" dirty="0">
                <a:solidFill>
                  <a:schemeClr val="accent4"/>
                </a:solidFill>
                <a:hlinkClick r:id="rId3">
                  <a:extLst>
                    <a:ext uri="{A12FA001-AC4F-418D-AE19-62706E023703}">
                      <ahyp:hlinkClr xmlns:ahyp="http://schemas.microsoft.com/office/drawing/2018/hyperlinkcolor" val="tx"/>
                    </a:ext>
                  </a:extLst>
                </a:hlinkClick>
              </a:rPr>
              <a:t>https://www.youtube.com/watch?v=72cRSWaRuw4</a:t>
            </a:r>
            <a:r>
              <a:rPr lang="de-DE" dirty="0">
                <a:solidFill>
                  <a:schemeClr val="accent4"/>
                </a:solidFill>
              </a:rPr>
              <a:t> </a:t>
            </a:r>
          </a:p>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40</a:t>
            </a:fld>
            <a:endParaRPr lang="de-DE"/>
          </a:p>
        </p:txBody>
      </p:sp>
    </p:spTree>
    <p:extLst>
      <p:ext uri="{BB962C8B-B14F-4D97-AF65-F5344CB8AC3E}">
        <p14:creationId xmlns:p14="http://schemas.microsoft.com/office/powerpoint/2010/main" val="786272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bezieht sich auf 5 Verpflegungstage. Sollten Sie 7 Verpflegungstage haben, nutzen Sie bitte die folgende Folie.</a:t>
            </a:r>
          </a:p>
        </p:txBody>
      </p:sp>
      <p:sp>
        <p:nvSpPr>
          <p:cNvPr id="4" name="Foliennummernplatzhalter 3"/>
          <p:cNvSpPr>
            <a:spLocks noGrp="1"/>
          </p:cNvSpPr>
          <p:nvPr>
            <p:ph type="sldNum" sz="quarter" idx="5"/>
          </p:nvPr>
        </p:nvSpPr>
        <p:spPr/>
        <p:txBody>
          <a:bodyPr/>
          <a:lstStyle/>
          <a:p>
            <a:fld id="{7F5BED8C-25A0-454E-9F9C-04F65E5AD4F7}" type="slidenum">
              <a:rPr lang="de-DE" smtClean="0"/>
              <a:t>41</a:t>
            </a:fld>
            <a:endParaRPr lang="de-DE"/>
          </a:p>
        </p:txBody>
      </p:sp>
    </p:spTree>
    <p:extLst>
      <p:ext uri="{BB962C8B-B14F-4D97-AF65-F5344CB8AC3E}">
        <p14:creationId xmlns:p14="http://schemas.microsoft.com/office/powerpoint/2010/main" val="1854425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42</a:t>
            </a:fld>
            <a:endParaRPr lang="de-DE"/>
          </a:p>
        </p:txBody>
      </p:sp>
    </p:spTree>
    <p:extLst>
      <p:ext uri="{BB962C8B-B14F-4D97-AF65-F5344CB8AC3E}">
        <p14:creationId xmlns:p14="http://schemas.microsoft.com/office/powerpoint/2010/main" val="3054955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cs typeface="Calibri"/>
              </a:rPr>
              <a:t>Suchen Sie sich den passenden Qualitätsstandard für Ihre Einrichtungen aus.</a:t>
            </a:r>
          </a:p>
        </p:txBody>
      </p:sp>
      <p:sp>
        <p:nvSpPr>
          <p:cNvPr id="4" name="Foliennummernplatzhalter 3"/>
          <p:cNvSpPr>
            <a:spLocks noGrp="1"/>
          </p:cNvSpPr>
          <p:nvPr>
            <p:ph type="sldNum" sz="quarter" idx="5"/>
          </p:nvPr>
        </p:nvSpPr>
        <p:spPr/>
        <p:txBody>
          <a:bodyPr/>
          <a:lstStyle/>
          <a:p>
            <a:fld id="{7F5BED8C-25A0-454E-9F9C-04F65E5AD4F7}" type="slidenum">
              <a:rPr lang="de-DE" smtClean="0"/>
              <a:t>43</a:t>
            </a:fld>
            <a:endParaRPr lang="de-DE"/>
          </a:p>
        </p:txBody>
      </p:sp>
    </p:spTree>
    <p:extLst>
      <p:ext uri="{BB962C8B-B14F-4D97-AF65-F5344CB8AC3E}">
        <p14:creationId xmlns:p14="http://schemas.microsoft.com/office/powerpoint/2010/main" val="666070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44</a:t>
            </a:fld>
            <a:endParaRPr lang="de-DE"/>
          </a:p>
        </p:txBody>
      </p:sp>
    </p:spTree>
    <p:extLst>
      <p:ext uri="{BB962C8B-B14F-4D97-AF65-F5344CB8AC3E}">
        <p14:creationId xmlns:p14="http://schemas.microsoft.com/office/powerpoint/2010/main" val="2108942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45</a:t>
            </a:fld>
            <a:endParaRPr lang="de-DE"/>
          </a:p>
        </p:txBody>
      </p:sp>
    </p:spTree>
    <p:extLst>
      <p:ext uri="{BB962C8B-B14F-4D97-AF65-F5344CB8AC3E}">
        <p14:creationId xmlns:p14="http://schemas.microsoft.com/office/powerpoint/2010/main" val="1162072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46</a:t>
            </a:fld>
            <a:endParaRPr lang="de-DE"/>
          </a:p>
        </p:txBody>
      </p:sp>
    </p:spTree>
    <p:extLst>
      <p:ext uri="{BB962C8B-B14F-4D97-AF65-F5344CB8AC3E}">
        <p14:creationId xmlns:p14="http://schemas.microsoft.com/office/powerpoint/2010/main" val="2501088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cs typeface="Calibri"/>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47</a:t>
            </a:fld>
            <a:endParaRPr lang="de-DE"/>
          </a:p>
        </p:txBody>
      </p:sp>
    </p:spTree>
    <p:extLst>
      <p:ext uri="{BB962C8B-B14F-4D97-AF65-F5344CB8AC3E}">
        <p14:creationId xmlns:p14="http://schemas.microsoft.com/office/powerpoint/2010/main" val="2779172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2E60516B-EFE9-44C3-879B-A37ED9CAED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 Folie bezieht sich auf 5 Verpflegungstage. Sollten Sie 7 Verpflegungstage haben, nutzen Sie bitte die folgende Folie.</a:t>
            </a:r>
          </a:p>
          <a:p>
            <a:endParaRPr lang="de-DE" dirty="0"/>
          </a:p>
        </p:txBody>
      </p:sp>
    </p:spTree>
    <p:extLst>
      <p:ext uri="{BB962C8B-B14F-4D97-AF65-F5344CB8AC3E}">
        <p14:creationId xmlns:p14="http://schemas.microsoft.com/office/powerpoint/2010/main" val="733640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2E60516B-EFE9-44C3-879B-A37ED9CAED45}"/>
              </a:ext>
            </a:extLst>
          </p:cNvPr>
          <p:cNvSpPr>
            <a:spLocks noGrp="1"/>
          </p:cNvSpPr>
          <p:nvPr>
            <p:ph type="body" idx="1"/>
          </p:nvPr>
        </p:nvSpPr>
        <p:spPr/>
        <p:txBody>
          <a:bodyPr/>
          <a:lstStyle/>
          <a:p>
            <a:endParaRPr 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D215C53-1FA3-4765-8570-BE15BA179994}" type="slidenum">
              <a:rPr lang="de-DE" smtClean="0"/>
              <a:t>8</a:t>
            </a:fld>
            <a:endParaRPr lang="de-DE"/>
          </a:p>
        </p:txBody>
      </p:sp>
    </p:spTree>
    <p:extLst>
      <p:ext uri="{BB962C8B-B14F-4D97-AF65-F5344CB8AC3E}">
        <p14:creationId xmlns:p14="http://schemas.microsoft.com/office/powerpoint/2010/main" val="1826760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2E60516B-EFE9-44C3-879B-A37ED9CAED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Diese Folie bezieht sich auf 5 Verpflegungstage. Sollten Sie 7 Verpflegungstage haben, nutzen Sie bitte die folgende Folie.</a:t>
            </a:r>
          </a:p>
          <a:p>
            <a:endParaRPr lang="de-DE" i="1" dirty="0"/>
          </a:p>
          <a:p>
            <a:r>
              <a:rPr lang="de-DE" dirty="0"/>
              <a:t>Ein Standardspeiseplan ist eine Vorlage, die einem bei der Speiseplanung hilft, passende Gerichte für die jeweiligen Tage auszuwählen. Dabei können auch nachhaltige Aspekt berücksichtigt werden, wie zum Beispiel eine </a:t>
            </a:r>
            <a:r>
              <a:rPr lang="de-DE" dirty="0" err="1"/>
              <a:t>pflanzenbasiertere</a:t>
            </a:r>
            <a:r>
              <a:rPr lang="de-DE" dirty="0"/>
              <a:t> Ernährung.</a:t>
            </a:r>
          </a:p>
          <a:p>
            <a:endParaRPr lang="de-DE" dirty="0"/>
          </a:p>
          <a:p>
            <a:r>
              <a:rPr lang="de-DE" dirty="0"/>
              <a:t>In Standardspeiseplänen kann nicht nur festgehalten werden, welche Ernährungsform an welchem Tag drankommt, sondern zum Beispiel auch folgende Aspekte:</a:t>
            </a:r>
          </a:p>
          <a:p>
            <a:pPr marL="171450" indent="-171450">
              <a:buFont typeface="Arial" panose="020B0604020202020204" pitchFamily="34" charset="0"/>
              <a:buChar char="•"/>
            </a:pPr>
            <a:r>
              <a:rPr lang="de-DE" dirty="0"/>
              <a:t>Speiseart: Suppe, Auflauf, Salat, …</a:t>
            </a:r>
          </a:p>
          <a:p>
            <a:pPr marL="171450" indent="-171450">
              <a:buFont typeface="Arial" panose="020B0604020202020204" pitchFamily="34" charset="0"/>
              <a:buChar char="•"/>
            </a:pPr>
            <a:r>
              <a:rPr lang="de-DE" dirty="0"/>
              <a:t>Ursprung: italienisch, griechisch, asiatisch, indisch, deutsch, amerikanisch, …</a:t>
            </a:r>
          </a:p>
          <a:p>
            <a:pPr marL="171450" indent="-171450">
              <a:buFont typeface="Arial" panose="020B0604020202020204" pitchFamily="34" charset="0"/>
              <a:buChar char="•"/>
            </a:pPr>
            <a:r>
              <a:rPr lang="de-DE" dirty="0"/>
              <a:t>…</a:t>
            </a:r>
          </a:p>
        </p:txBody>
      </p:sp>
    </p:spTree>
    <p:extLst>
      <p:ext uri="{BB962C8B-B14F-4D97-AF65-F5344CB8AC3E}">
        <p14:creationId xmlns:p14="http://schemas.microsoft.com/office/powerpoint/2010/main" val="3525000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2E60516B-EFE9-44C3-879B-A37ED9CAED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Ein Standardspeiseplan ist eine Vorlage, die einem bei der Speiseplanung hilft, passende Gerichte für die jeweiligen Tage auszuwählen. Dabei können auch nachhaltige Aspekt berücksichtigt werden, wie zum Beispiel eine </a:t>
            </a:r>
            <a:r>
              <a:rPr lang="de-DE" dirty="0" err="1"/>
              <a:t>pflanzenbasiertere</a:t>
            </a:r>
            <a:r>
              <a:rPr lang="de-DE" dirty="0"/>
              <a:t> Ernährung.</a:t>
            </a:r>
          </a:p>
          <a:p>
            <a:endParaRPr lang="de-DE" dirty="0"/>
          </a:p>
          <a:p>
            <a:r>
              <a:rPr lang="de-DE" dirty="0"/>
              <a:t>In Standardspeiseplänen kann nicht nur festgehalten werden, welche Ernährungsform an welchem Tag drankommt, sondern zum Beispiel auch folgende Aspekte:</a:t>
            </a:r>
          </a:p>
          <a:p>
            <a:pPr marL="171450" indent="-171450">
              <a:buFont typeface="Arial" panose="020B0604020202020204" pitchFamily="34" charset="0"/>
              <a:buChar char="•"/>
            </a:pPr>
            <a:r>
              <a:rPr lang="de-DE" dirty="0"/>
              <a:t>Speiseart: Suppe, Auflauf, Salat, …</a:t>
            </a:r>
          </a:p>
          <a:p>
            <a:pPr marL="171450" indent="-171450">
              <a:buFont typeface="Arial" panose="020B0604020202020204" pitchFamily="34" charset="0"/>
              <a:buChar char="•"/>
            </a:pPr>
            <a:r>
              <a:rPr lang="de-DE" dirty="0"/>
              <a:t>Ursprung: italienisch, griechisch, asiatisch, indisch, deutsch, amerikanisch, …</a:t>
            </a:r>
          </a:p>
          <a:p>
            <a:pPr marL="171450" indent="-171450">
              <a:buFont typeface="Arial" panose="020B0604020202020204" pitchFamily="34" charset="0"/>
              <a:buChar char="•"/>
            </a:pPr>
            <a:r>
              <a:rPr lang="de-DE" dirty="0"/>
              <a:t>…</a:t>
            </a:r>
          </a:p>
          <a:p>
            <a:endParaRPr lang="de-DE" dirty="0"/>
          </a:p>
        </p:txBody>
      </p:sp>
    </p:spTree>
    <p:extLst>
      <p:ext uri="{BB962C8B-B14F-4D97-AF65-F5344CB8AC3E}">
        <p14:creationId xmlns:p14="http://schemas.microsoft.com/office/powerpoint/2010/main" val="1244169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cs typeface="Calibri" panose="020F0502020204030204"/>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52</a:t>
            </a:fld>
            <a:endParaRPr lang="de-DE"/>
          </a:p>
        </p:txBody>
      </p:sp>
    </p:spTree>
    <p:extLst>
      <p:ext uri="{BB962C8B-B14F-4D97-AF65-F5344CB8AC3E}">
        <p14:creationId xmlns:p14="http://schemas.microsoft.com/office/powerpoint/2010/main" val="1269806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Studentenwerk Osnabrück ist ein Beispiel, wie eine Angebotsstruktur aufgebaut und dem Essensteilnehmenden kommuniziert werden kann. </a:t>
            </a:r>
          </a:p>
          <a:p>
            <a:r>
              <a:rPr lang="de-DE" dirty="0"/>
              <a:t>Nutzen Sie dieses Beispiel oder eins auf Ihre Zielgruppe zugeschnittenes Beispiel.</a:t>
            </a:r>
          </a:p>
        </p:txBody>
      </p:sp>
      <p:sp>
        <p:nvSpPr>
          <p:cNvPr id="4" name="Foliennummernplatzhalter 3"/>
          <p:cNvSpPr>
            <a:spLocks noGrp="1"/>
          </p:cNvSpPr>
          <p:nvPr>
            <p:ph type="sldNum" sz="quarter" idx="5"/>
          </p:nvPr>
        </p:nvSpPr>
        <p:spPr/>
        <p:txBody>
          <a:bodyPr/>
          <a:lstStyle/>
          <a:p>
            <a:fld id="{7F5BED8C-25A0-454E-9F9C-04F65E5AD4F7}" type="slidenum">
              <a:rPr lang="de-DE" smtClean="0"/>
              <a:t>53</a:t>
            </a:fld>
            <a:endParaRPr lang="de-DE"/>
          </a:p>
        </p:txBody>
      </p:sp>
    </p:spTree>
    <p:extLst>
      <p:ext uri="{BB962C8B-B14F-4D97-AF65-F5344CB8AC3E}">
        <p14:creationId xmlns:p14="http://schemas.microsoft.com/office/powerpoint/2010/main" val="2520798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54</a:t>
            </a:fld>
            <a:endParaRPr lang="de-DE"/>
          </a:p>
        </p:txBody>
      </p:sp>
    </p:spTree>
    <p:extLst>
      <p:ext uri="{BB962C8B-B14F-4D97-AF65-F5344CB8AC3E}">
        <p14:creationId xmlns:p14="http://schemas.microsoft.com/office/powerpoint/2010/main" val="4247702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56</a:t>
            </a:fld>
            <a:endParaRPr lang="de-DE"/>
          </a:p>
        </p:txBody>
      </p:sp>
    </p:spTree>
    <p:extLst>
      <p:ext uri="{BB962C8B-B14F-4D97-AF65-F5344CB8AC3E}">
        <p14:creationId xmlns:p14="http://schemas.microsoft.com/office/powerpoint/2010/main" val="14995546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59</a:t>
            </a:fld>
            <a:endParaRPr lang="de-DE"/>
          </a:p>
        </p:txBody>
      </p:sp>
    </p:spTree>
    <p:extLst>
      <p:ext uri="{BB962C8B-B14F-4D97-AF65-F5344CB8AC3E}">
        <p14:creationId xmlns:p14="http://schemas.microsoft.com/office/powerpoint/2010/main" val="1707711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62</a:t>
            </a:fld>
            <a:endParaRPr lang="de-DE"/>
          </a:p>
        </p:txBody>
      </p:sp>
    </p:spTree>
    <p:extLst>
      <p:ext uri="{BB962C8B-B14F-4D97-AF65-F5344CB8AC3E}">
        <p14:creationId xmlns:p14="http://schemas.microsoft.com/office/powerpoint/2010/main" val="3919319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64</a:t>
            </a:fld>
            <a:endParaRPr lang="de-DE"/>
          </a:p>
        </p:txBody>
      </p:sp>
    </p:spTree>
    <p:extLst>
      <p:ext uri="{BB962C8B-B14F-4D97-AF65-F5344CB8AC3E}">
        <p14:creationId xmlns:p14="http://schemas.microsoft.com/office/powerpoint/2010/main" val="3693148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66</a:t>
            </a:fld>
            <a:endParaRPr lang="de-DE"/>
          </a:p>
        </p:txBody>
      </p:sp>
    </p:spTree>
    <p:extLst>
      <p:ext uri="{BB962C8B-B14F-4D97-AF65-F5344CB8AC3E}">
        <p14:creationId xmlns:p14="http://schemas.microsoft.com/office/powerpoint/2010/main" val="2396926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9</a:t>
            </a:fld>
            <a:endParaRPr lang="de-DE" altLang="de-DE"/>
          </a:p>
        </p:txBody>
      </p:sp>
    </p:spTree>
    <p:extLst>
      <p:ext uri="{BB962C8B-B14F-4D97-AF65-F5344CB8AC3E}">
        <p14:creationId xmlns:p14="http://schemas.microsoft.com/office/powerpoint/2010/main" val="21946757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67</a:t>
            </a:fld>
            <a:endParaRPr lang="de-DE"/>
          </a:p>
        </p:txBody>
      </p:sp>
    </p:spTree>
    <p:extLst>
      <p:ext uri="{BB962C8B-B14F-4D97-AF65-F5344CB8AC3E}">
        <p14:creationId xmlns:p14="http://schemas.microsoft.com/office/powerpoint/2010/main" val="1140248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68</a:t>
            </a:fld>
            <a:endParaRPr lang="de-DE"/>
          </a:p>
        </p:txBody>
      </p:sp>
    </p:spTree>
    <p:extLst>
      <p:ext uri="{BB962C8B-B14F-4D97-AF65-F5344CB8AC3E}">
        <p14:creationId xmlns:p14="http://schemas.microsoft.com/office/powerpoint/2010/main" val="42707883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71</a:t>
            </a:fld>
            <a:endParaRPr lang="de-DE"/>
          </a:p>
        </p:txBody>
      </p:sp>
    </p:spTree>
    <p:extLst>
      <p:ext uri="{BB962C8B-B14F-4D97-AF65-F5344CB8AC3E}">
        <p14:creationId xmlns:p14="http://schemas.microsoft.com/office/powerpoint/2010/main" val="1707711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74</a:t>
            </a:fld>
            <a:endParaRPr lang="de-DE" altLang="de-DE"/>
          </a:p>
        </p:txBody>
      </p:sp>
    </p:spTree>
    <p:extLst>
      <p:ext uri="{BB962C8B-B14F-4D97-AF65-F5344CB8AC3E}">
        <p14:creationId xmlns:p14="http://schemas.microsoft.com/office/powerpoint/2010/main" val="90975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12</a:t>
            </a:fld>
            <a:endParaRPr lang="de-DE"/>
          </a:p>
        </p:txBody>
      </p:sp>
    </p:spTree>
    <p:extLst>
      <p:ext uri="{BB962C8B-B14F-4D97-AF65-F5344CB8AC3E}">
        <p14:creationId xmlns:p14="http://schemas.microsoft.com/office/powerpoint/2010/main" val="108825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13</a:t>
            </a:fld>
            <a:endParaRPr lang="de-DE"/>
          </a:p>
        </p:txBody>
      </p:sp>
    </p:spTree>
    <p:extLst>
      <p:ext uri="{BB962C8B-B14F-4D97-AF65-F5344CB8AC3E}">
        <p14:creationId xmlns:p14="http://schemas.microsoft.com/office/powerpoint/2010/main" val="2485934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Vorstellung AHV Einbettung und anschließend der Speiseplanung in den Küchenablauf:</a:t>
            </a:r>
          </a:p>
          <a:p>
            <a:pPr marL="171450" indent="-171450">
              <a:buFont typeface="Arial" panose="020B0604020202020204" pitchFamily="34" charset="0"/>
              <a:buChar char="•"/>
            </a:pPr>
            <a:r>
              <a:rPr lang="de-DE" dirty="0"/>
              <a:t>Die GV/AHV reiht sich innerhalb der Wertschöpfungskette im hinteren Bereich ein.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effectLst/>
                <a:latin typeface="Times New Roman" panose="02020603050405020304" pitchFamily="18" charset="0"/>
              </a:rPr>
              <a:t>Sie steht wie der Lebensmitteleinzelhandel und die Individualgastronomie an der Schnittstelle zwischen Produktion und Konsum. Sie kann als einziger Sektor viele Menschen in Betrieben, öffentlichen Verwaltungen, Kitas, Schulen und Universitäten, Krankenhäusern, Pflegeeinrichtungen als Gruppe erreichen. Dadurch bietet sie eine Umgebung, in der Veränderungen niederschwellig angenommen und auch soziale Normen im Ernährungsverhalten neu kalibriert werden können. Die dort gewonnenen Impulse können sich auch auf das Koch- und Ernährungsmuster zuhause positiv auswirken. </a:t>
            </a:r>
            <a:endParaRPr lang="de-DE" dirty="0"/>
          </a:p>
          <a:p>
            <a:pPr marL="171450" indent="-171450">
              <a:buFont typeface="Arial" panose="020B0604020202020204" pitchFamily="34" charset="0"/>
              <a:buChar char="•"/>
            </a:pPr>
            <a:r>
              <a:rPr lang="de-DE" dirty="0"/>
              <a:t>Sie hat somit einen großen Einfluss sowohl auf die davor liegenden Prozesse als auch auf die Konsumenten</a:t>
            </a:r>
          </a:p>
          <a:p>
            <a:pPr marL="171450" indent="-171450">
              <a:buFont typeface="Arial" panose="020B0604020202020204" pitchFamily="34" charset="0"/>
              <a:buChar char="•"/>
            </a:pPr>
            <a:r>
              <a:rPr lang="de-DE" dirty="0"/>
              <a:t>Die Thematik „Speiseplanung“ reiht sich innerhalb der AHV sehr zu Beginn ein. Hier liegt eine Stellschraube auf den restlichen Ablauf in der Küche nachhaltig einzuwirken.</a:t>
            </a:r>
          </a:p>
        </p:txBody>
      </p:sp>
      <p:sp>
        <p:nvSpPr>
          <p:cNvPr id="4" name="Foliennummernplatzhalter 3"/>
          <p:cNvSpPr>
            <a:spLocks noGrp="1"/>
          </p:cNvSpPr>
          <p:nvPr>
            <p:ph type="sldNum" sz="quarter" idx="5"/>
          </p:nvPr>
        </p:nvSpPr>
        <p:spPr/>
        <p:txBody>
          <a:bodyPr/>
          <a:lstStyle/>
          <a:p>
            <a:fld id="{7F5BED8C-25A0-454E-9F9C-04F65E5AD4F7}" type="slidenum">
              <a:rPr lang="de-DE" smtClean="0"/>
              <a:t>16</a:t>
            </a:fld>
            <a:endParaRPr lang="de-DE"/>
          </a:p>
        </p:txBody>
      </p:sp>
    </p:spTree>
    <p:extLst>
      <p:ext uri="{BB962C8B-B14F-4D97-AF65-F5344CB8AC3E}">
        <p14:creationId xmlns:p14="http://schemas.microsoft.com/office/powerpoint/2010/main" val="2971461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 Einordnen, was wichtig/ relevant ist und was nicht; In eine systematische und dauerhafte Planung und Umsetzung einsteigen </a:t>
            </a:r>
          </a:p>
          <a:p>
            <a:r>
              <a:rPr lang="de-DE" dirty="0"/>
              <a:t>D: Mitarbeiter*innen einbinden; Nachhaltigkeitsthemen im Alltagshandeln der Organisation verankern</a:t>
            </a:r>
          </a:p>
          <a:p>
            <a:r>
              <a:rPr lang="de-DE" dirty="0"/>
              <a:t>C: Daten erfassen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 </a:t>
            </a:r>
            <a:r>
              <a:rPr lang="de-DE" sz="1200" dirty="0"/>
              <a:t>Einen kontinuierlichen Verbesserungsprozess in Gang setzen</a:t>
            </a:r>
            <a:endParaRPr lang="de-DE" dirty="0"/>
          </a:p>
          <a:p>
            <a:pPr marL="0" indent="0">
              <a:lnSpc>
                <a:spcPct val="110000"/>
              </a:lnSpc>
              <a:buFont typeface="Arial" panose="020B0604020202020204" pitchFamily="34" charset="0"/>
              <a:buNone/>
              <a:defRPr/>
            </a:pPr>
            <a:r>
              <a:rPr lang="de-DE" dirty="0"/>
              <a:t>Mitte: </a:t>
            </a:r>
            <a:r>
              <a:rPr lang="de-DE" sz="1200" dirty="0">
                <a:solidFill>
                  <a:schemeClr val="tx1"/>
                </a:solidFill>
              </a:rPr>
              <a:t>Verstehen worum es beim Thema Nachhaltigkeit geht; </a:t>
            </a:r>
            <a:r>
              <a:rPr lang="de-DE" sz="1200" dirty="0"/>
              <a:t>Die Interessen der Anspruchs-gruppen verstehen; </a:t>
            </a:r>
            <a:r>
              <a:rPr lang="de-DE" sz="1200" dirty="0">
                <a:solidFill>
                  <a:schemeClr val="tx1"/>
                </a:solidFill>
              </a:rPr>
              <a:t>Eine Haltung zum Thema entwickeln</a:t>
            </a:r>
            <a:endParaRPr lang="de-DE" dirty="0"/>
          </a:p>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17</a:t>
            </a:fld>
            <a:endParaRPr lang="de-DE"/>
          </a:p>
        </p:txBody>
      </p:sp>
    </p:spTree>
    <p:extLst>
      <p:ext uri="{BB962C8B-B14F-4D97-AF65-F5344CB8AC3E}">
        <p14:creationId xmlns:p14="http://schemas.microsoft.com/office/powerpoint/2010/main" val="3449837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4">
    <p:spTree>
      <p:nvGrpSpPr>
        <p:cNvPr id="1" name=""/>
        <p:cNvGrpSpPr/>
        <p:nvPr/>
      </p:nvGrpSpPr>
      <p:grpSpPr>
        <a:xfrm>
          <a:off x="0" y="0"/>
          <a:ext cx="0" cy="0"/>
          <a:chOff x="0" y="0"/>
          <a:chExt cx="0" cy="0"/>
        </a:xfrm>
      </p:grpSpPr>
      <p:sp>
        <p:nvSpPr>
          <p:cNvPr id="2" name="Titel 1"/>
          <p:cNvSpPr>
            <a:spLocks noGrp="1"/>
          </p:cNvSpPr>
          <p:nvPr>
            <p:ph type="ctrTitle"/>
          </p:nvPr>
        </p:nvSpPr>
        <p:spPr>
          <a:xfrm>
            <a:off x="2742245" y="1062293"/>
            <a:ext cx="6707509" cy="2027560"/>
          </a:xfrm>
        </p:spPr>
        <p:txBody>
          <a:bodyPr/>
          <a:lstStyle>
            <a:lvl1pPr algn="ctr">
              <a:lnSpc>
                <a:spcPct val="85000"/>
              </a:lnSpc>
              <a:defRPr sz="8000" b="0"/>
            </a:lvl1pPr>
          </a:lstStyle>
          <a:p>
            <a:r>
              <a:rPr lang="de-DE" dirty="0"/>
              <a:t>Titelmasterformat durch Klicken bearbeiten</a:t>
            </a:r>
          </a:p>
        </p:txBody>
      </p:sp>
      <p:sp>
        <p:nvSpPr>
          <p:cNvPr id="3" name="Untertitel 2"/>
          <p:cNvSpPr>
            <a:spLocks noGrp="1"/>
          </p:cNvSpPr>
          <p:nvPr>
            <p:ph type="subTitle" idx="1"/>
          </p:nvPr>
        </p:nvSpPr>
        <p:spPr>
          <a:xfrm>
            <a:off x="2753121" y="4566117"/>
            <a:ext cx="6696633" cy="1332148"/>
          </a:xfrm>
        </p:spPr>
        <p:txBody>
          <a:bodyPr anchor="b"/>
          <a:lstStyle>
            <a:lvl1pPr marL="0" indent="0" algn="ctr">
              <a:lnSpc>
                <a:spcPct val="100000"/>
              </a:lnSpc>
              <a:buNone/>
              <a:defRPr sz="19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a:t>Formatvorlage des Untertitelmasters durch Klicken bearbeiten</a:t>
            </a:r>
          </a:p>
        </p:txBody>
      </p:sp>
      <p:sp>
        <p:nvSpPr>
          <p:cNvPr id="11" name="Textplatzhalter 10"/>
          <p:cNvSpPr>
            <a:spLocks noGrp="1"/>
          </p:cNvSpPr>
          <p:nvPr>
            <p:ph type="body" sz="quarter" idx="10"/>
          </p:nvPr>
        </p:nvSpPr>
        <p:spPr>
          <a:xfrm>
            <a:off x="2742244" y="5990049"/>
            <a:ext cx="6696633" cy="314510"/>
          </a:xfrm>
        </p:spPr>
        <p:txBody>
          <a:bodyPr anchor="b"/>
          <a:lstStyle>
            <a:lvl1pPr marL="0" indent="0" algn="ctr">
              <a:lnSpc>
                <a:spcPct val="100000"/>
              </a:lnSpc>
              <a:buNone/>
              <a:tabLst>
                <a:tab pos="1076245" algn="l"/>
                <a:tab pos="2600130" algn="l"/>
              </a:tabLst>
              <a:defRPr sz="800"/>
            </a:lvl1pPr>
          </a:lstStyle>
          <a:p>
            <a:pPr lvl="0"/>
            <a:r>
              <a:rPr lang="de-DE"/>
              <a:t>Formatvorlagen des Textmasters bearbeiten</a:t>
            </a:r>
          </a:p>
        </p:txBody>
      </p:sp>
      <p:sp>
        <p:nvSpPr>
          <p:cNvPr id="12" name="Textplatzhalter 5"/>
          <p:cNvSpPr>
            <a:spLocks noGrp="1"/>
          </p:cNvSpPr>
          <p:nvPr>
            <p:ph type="body" sz="quarter" idx="12"/>
          </p:nvPr>
        </p:nvSpPr>
        <p:spPr>
          <a:xfrm>
            <a:off x="2742245" y="3178189"/>
            <a:ext cx="6696633" cy="1296144"/>
          </a:xfrm>
        </p:spPr>
        <p:txBody>
          <a:bodyPr/>
          <a:lstStyle>
            <a:lvl1pPr marL="0" indent="0" algn="ctr">
              <a:buNone/>
              <a:defRPr sz="3200"/>
            </a:lvl1pPr>
          </a:lstStyle>
          <a:p>
            <a:pPr lvl="0"/>
            <a:r>
              <a:rPr lang="de-DE"/>
              <a:t>Formatvorlagen des Textmasters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6"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e orange">
    <p:spTree>
      <p:nvGrpSpPr>
        <p:cNvPr id="1" name=""/>
        <p:cNvGrpSpPr/>
        <p:nvPr/>
      </p:nvGrpSpPr>
      <p:grpSpPr>
        <a:xfrm>
          <a:off x="0" y="0"/>
          <a:ext cx="0" cy="0"/>
          <a:chOff x="0" y="0"/>
          <a:chExt cx="0" cy="0"/>
        </a:xfrm>
      </p:grpSpPr>
      <p:sp>
        <p:nvSpPr>
          <p:cNvPr id="2" name="Titel 1"/>
          <p:cNvSpPr>
            <a:spLocks noGrp="1"/>
          </p:cNvSpPr>
          <p:nvPr>
            <p:ph type="ctrTitle"/>
          </p:nvPr>
        </p:nvSpPr>
        <p:spPr>
          <a:xfrm>
            <a:off x="2742245" y="840790"/>
            <a:ext cx="6707509" cy="3395712"/>
          </a:xfrm>
        </p:spPr>
        <p:txBody>
          <a:bodyPr/>
          <a:lstStyle>
            <a:lvl1pPr algn="ctr">
              <a:lnSpc>
                <a:spcPct val="85000"/>
              </a:lnSpc>
              <a:defRPr sz="5400" b="0"/>
            </a:lvl1pPr>
          </a:lstStyle>
          <a:p>
            <a:r>
              <a:rPr lang="de-DE"/>
              <a:t>Titelmasterformat durch Klicken bearbeiten</a:t>
            </a:r>
          </a:p>
        </p:txBody>
      </p:sp>
      <p:sp>
        <p:nvSpPr>
          <p:cNvPr id="3" name="Untertitel 2"/>
          <p:cNvSpPr>
            <a:spLocks noGrp="1"/>
          </p:cNvSpPr>
          <p:nvPr>
            <p:ph type="subTitle" idx="1"/>
          </p:nvPr>
        </p:nvSpPr>
        <p:spPr>
          <a:xfrm>
            <a:off x="2742245" y="4280113"/>
            <a:ext cx="6696633" cy="1332148"/>
          </a:xfrm>
        </p:spPr>
        <p:txBody>
          <a:bodyPr anchor="b"/>
          <a:lstStyle>
            <a:lvl1pPr marL="0" indent="0" algn="ctr">
              <a:lnSpc>
                <a:spcPct val="100000"/>
              </a:lnSpc>
              <a:buNone/>
              <a:defRPr sz="19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a:t>Formatvorlage des Untertitelmasters durch Klicken bearbeiten</a:t>
            </a:r>
          </a:p>
        </p:txBody>
      </p:sp>
      <p:sp>
        <p:nvSpPr>
          <p:cNvPr id="11" name="Textplatzhalter 10"/>
          <p:cNvSpPr>
            <a:spLocks noGrp="1"/>
          </p:cNvSpPr>
          <p:nvPr>
            <p:ph type="body" sz="quarter" idx="10"/>
          </p:nvPr>
        </p:nvSpPr>
        <p:spPr>
          <a:xfrm>
            <a:off x="2753121" y="5655872"/>
            <a:ext cx="6696633" cy="314510"/>
          </a:xfrm>
        </p:spPr>
        <p:txBody>
          <a:bodyPr anchor="b"/>
          <a:lstStyle>
            <a:lvl1pPr marL="0" indent="0" algn="ctr">
              <a:lnSpc>
                <a:spcPct val="100000"/>
              </a:lnSpc>
              <a:buNone/>
              <a:tabLst>
                <a:tab pos="1076245" algn="l"/>
                <a:tab pos="2600130" algn="l"/>
              </a:tabLst>
              <a:defRPr sz="800"/>
            </a:lvl1pPr>
          </a:lstStyle>
          <a:p>
            <a:pPr lvl="0"/>
            <a:r>
              <a:rPr lang="de-DE"/>
              <a:t>Formatvorlagen des Textmasters bearbeiten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renner 2 orange">
    <p:spTree>
      <p:nvGrpSpPr>
        <p:cNvPr id="1" name=""/>
        <p:cNvGrpSpPr/>
        <p:nvPr/>
      </p:nvGrpSpPr>
      <p:grpSpPr>
        <a:xfrm>
          <a:off x="0" y="0"/>
          <a:ext cx="0" cy="0"/>
          <a:chOff x="0" y="0"/>
          <a:chExt cx="0" cy="0"/>
        </a:xfrm>
      </p:grpSpPr>
      <p:sp>
        <p:nvSpPr>
          <p:cNvPr id="5" name="Rechteck 4"/>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9" name="Bildplatzhalter 4"/>
          <p:cNvSpPr>
            <a:spLocks noGrp="1"/>
          </p:cNvSpPr>
          <p:nvPr>
            <p:ph type="pic" sz="quarter" idx="11"/>
          </p:nvPr>
        </p:nvSpPr>
        <p:spPr>
          <a:xfrm>
            <a:off x="0" y="1052736"/>
            <a:ext cx="12192000" cy="5805264"/>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8" name="Textplatzhalter 7"/>
          <p:cNvSpPr>
            <a:spLocks noGrp="1"/>
          </p:cNvSpPr>
          <p:nvPr>
            <p:ph type="body" sz="quarter" idx="10"/>
          </p:nvPr>
        </p:nvSpPr>
        <p:spPr>
          <a:xfrm>
            <a:off x="7392143" y="1052736"/>
            <a:ext cx="4806000" cy="5832000"/>
          </a:xfrm>
          <a:blipFill dpi="0" rotWithShape="1">
            <a:blip r:embed="rId2"/>
            <a:srcRect/>
            <a:stretch>
              <a:fillRect/>
            </a:stretch>
          </a:blipFill>
        </p:spPr>
        <p:txBody>
          <a:bodyPr/>
          <a:lstStyle>
            <a:lvl1pPr marL="0" indent="0">
              <a:buNone/>
              <a:defRPr sz="200"/>
            </a:lvl1pPr>
          </a:lstStyle>
          <a:p>
            <a:pPr lvl="0"/>
            <a:r>
              <a:rPr lang="de-DE"/>
              <a:t>Formatvorlagen des Textmasters bearbeiten</a:t>
            </a:r>
          </a:p>
        </p:txBody>
      </p:sp>
      <p:sp>
        <p:nvSpPr>
          <p:cNvPr id="2" name="Titel 1"/>
          <p:cNvSpPr>
            <a:spLocks noGrp="1"/>
          </p:cNvSpPr>
          <p:nvPr>
            <p:ph type="ctrTitle"/>
          </p:nvPr>
        </p:nvSpPr>
        <p:spPr>
          <a:xfrm>
            <a:off x="6600057" y="2096852"/>
            <a:ext cx="4680520" cy="1980220"/>
          </a:xfrm>
          <a:solidFill>
            <a:schemeClr val="bg1"/>
          </a:solidFill>
        </p:spPr>
        <p:txBody>
          <a:bodyPr lIns="72000" tIns="72000" rIns="72000" bIns="72000" anchor="ctr"/>
          <a:lstStyle>
            <a:lvl1pPr algn="ctr">
              <a:lnSpc>
                <a:spcPct val="85000"/>
              </a:lnSpc>
              <a:defRPr sz="5400" b="0">
                <a:solidFill>
                  <a:schemeClr val="accent4"/>
                </a:solidFill>
              </a:defRPr>
            </a:lvl1pPr>
          </a:lstStyle>
          <a:p>
            <a:r>
              <a:rPr lang="de-DE"/>
              <a:t>Titelmasterformat durch Klicken bearbeiten</a:t>
            </a:r>
          </a:p>
        </p:txBody>
      </p:sp>
    </p:spTree>
    <p:extLst>
      <p:ext uri="{BB962C8B-B14F-4D97-AF65-F5344CB8AC3E}">
        <p14:creationId xmlns:p14="http://schemas.microsoft.com/office/powerpoint/2010/main" val="1837944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enner 1 orange">
    <p:spTree>
      <p:nvGrpSpPr>
        <p:cNvPr id="1" name=""/>
        <p:cNvGrpSpPr/>
        <p:nvPr/>
      </p:nvGrpSpPr>
      <p:grpSpPr>
        <a:xfrm>
          <a:off x="0" y="0"/>
          <a:ext cx="0" cy="0"/>
          <a:chOff x="0" y="0"/>
          <a:chExt cx="0" cy="0"/>
        </a:xfrm>
      </p:grpSpPr>
      <p:sp>
        <p:nvSpPr>
          <p:cNvPr id="4" name="Rechteck 3"/>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ctrTitle"/>
          </p:nvPr>
        </p:nvSpPr>
        <p:spPr>
          <a:xfrm>
            <a:off x="2742245" y="1283692"/>
            <a:ext cx="6707509" cy="659408"/>
          </a:xfrm>
        </p:spPr>
        <p:txBody>
          <a:bodyPr/>
          <a:lstStyle>
            <a:lvl1pPr algn="ctr">
              <a:lnSpc>
                <a:spcPct val="85000"/>
              </a:lnSpc>
              <a:defRPr sz="5400" b="0"/>
            </a:lvl1pPr>
          </a:lstStyle>
          <a:p>
            <a:r>
              <a:rPr lang="de-DE" dirty="0"/>
              <a:t>Titelmasterformat durch Klicken bearbeiten</a:t>
            </a:r>
          </a:p>
        </p:txBody>
      </p:sp>
      <p:sp>
        <p:nvSpPr>
          <p:cNvPr id="3" name="Untertitel 2"/>
          <p:cNvSpPr>
            <a:spLocks noGrp="1"/>
          </p:cNvSpPr>
          <p:nvPr>
            <p:ph type="subTitle" idx="1"/>
          </p:nvPr>
        </p:nvSpPr>
        <p:spPr>
          <a:xfrm>
            <a:off x="2742245" y="3351892"/>
            <a:ext cx="6696633" cy="1332148"/>
          </a:xfrm>
        </p:spPr>
        <p:txBody>
          <a:bodyPr/>
          <a:lstStyle>
            <a:lvl1pPr marL="0" indent="0" algn="ctr">
              <a:lnSpc>
                <a:spcPct val="100000"/>
              </a:lnSpc>
              <a:buNone/>
              <a:defRPr sz="33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dirty="0"/>
              <a:t>Formatvorlage des Untertitelmasters durch Klicken bearbeiten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enner 2 orange">
    <p:spTree>
      <p:nvGrpSpPr>
        <p:cNvPr id="1" name=""/>
        <p:cNvGrpSpPr/>
        <p:nvPr/>
      </p:nvGrpSpPr>
      <p:grpSpPr>
        <a:xfrm>
          <a:off x="0" y="0"/>
          <a:ext cx="0" cy="0"/>
          <a:chOff x="0" y="0"/>
          <a:chExt cx="0" cy="0"/>
        </a:xfrm>
      </p:grpSpPr>
      <p:sp>
        <p:nvSpPr>
          <p:cNvPr id="5" name="Rechteck 4"/>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9" name="Bildplatzhalter 4"/>
          <p:cNvSpPr>
            <a:spLocks noGrp="1"/>
          </p:cNvSpPr>
          <p:nvPr>
            <p:ph type="pic" sz="quarter" idx="11"/>
          </p:nvPr>
        </p:nvSpPr>
        <p:spPr>
          <a:xfrm>
            <a:off x="0" y="1052736"/>
            <a:ext cx="12192000" cy="5805264"/>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2" name="Titel 1"/>
          <p:cNvSpPr>
            <a:spLocks noGrp="1"/>
          </p:cNvSpPr>
          <p:nvPr>
            <p:ph type="ctrTitle"/>
          </p:nvPr>
        </p:nvSpPr>
        <p:spPr>
          <a:xfrm>
            <a:off x="6600056" y="1692492"/>
            <a:ext cx="5591943" cy="2384580"/>
          </a:xfrm>
          <a:solidFill>
            <a:schemeClr val="bg1"/>
          </a:solidFill>
        </p:spPr>
        <p:txBody>
          <a:bodyPr lIns="72000" tIns="72000" rIns="72000" bIns="72000" anchor="ctr"/>
          <a:lstStyle>
            <a:lvl1pPr algn="ctr">
              <a:lnSpc>
                <a:spcPct val="85000"/>
              </a:lnSpc>
              <a:defRPr sz="5400" b="0">
                <a:solidFill>
                  <a:schemeClr val="accent4"/>
                </a:solidFill>
              </a:defRPr>
            </a:lvl1pPr>
          </a:lstStyle>
          <a:p>
            <a:r>
              <a:rPr lang="de-DE" dirty="0"/>
              <a:t>Titelmasterformat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6" name="Rechteck 5"/>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7" name="Rechteck 6"/>
          <p:cNvSpPr/>
          <p:nvPr userDrawn="1"/>
        </p:nvSpPr>
        <p:spPr>
          <a:xfrm>
            <a:off x="263528" y="1520827"/>
            <a:ext cx="5724525" cy="4716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a:xfrm>
            <a:off x="371475" y="1785516"/>
            <a:ext cx="5472000" cy="4320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6203952" y="1520827"/>
            <a:ext cx="5724525"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5" name="Rechteck 4"/>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263528" y="1520827"/>
            <a:ext cx="11664949"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5" name="Rechteck 4"/>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11" name="Textplatzhalter 8"/>
          <p:cNvSpPr>
            <a:spLocks noGrp="1"/>
          </p:cNvSpPr>
          <p:nvPr>
            <p:ph type="body" sz="quarter" idx="15"/>
          </p:nvPr>
        </p:nvSpPr>
        <p:spPr>
          <a:xfrm>
            <a:off x="263530" y="1520827"/>
            <a:ext cx="11664951" cy="4716463"/>
          </a:xfrm>
          <a:solidFill>
            <a:schemeClr val="accent4"/>
          </a:solidFill>
        </p:spPr>
        <p:txBody>
          <a:bodyPr lIns="360000" tIns="828000" rIns="360000" bIns="360000"/>
          <a:lstStyle>
            <a:lvl1pPr marL="0" indent="0" algn="ctr">
              <a:lnSpc>
                <a:spcPct val="90000"/>
              </a:lnSpc>
              <a:buNone/>
              <a:defRPr sz="3600" b="1">
                <a:solidFill>
                  <a:schemeClr val="bg1"/>
                </a:solidFill>
              </a:defRPr>
            </a:lvl1pPr>
          </a:lstStyle>
          <a:p>
            <a:pPr lvl="0"/>
            <a:r>
              <a:rPr lang="de-DE"/>
              <a:t>Formatvorlagen des Textmasters bearbeiten</a:t>
            </a: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weiß)">
    <p:spTree>
      <p:nvGrpSpPr>
        <p:cNvPr id="1" name=""/>
        <p:cNvGrpSpPr/>
        <p:nvPr/>
      </p:nvGrpSpPr>
      <p:grpSpPr>
        <a:xfrm>
          <a:off x="0" y="0"/>
          <a:ext cx="0" cy="0"/>
          <a:chOff x="0" y="0"/>
          <a:chExt cx="0" cy="0"/>
        </a:xfrm>
      </p:grpSpPr>
      <p:sp>
        <p:nvSpPr>
          <p:cNvPr id="11" name="Textplatzhalter 8"/>
          <p:cNvSpPr>
            <a:spLocks noGrp="1"/>
          </p:cNvSpPr>
          <p:nvPr>
            <p:ph type="body" sz="quarter" idx="15"/>
          </p:nvPr>
        </p:nvSpPr>
        <p:spPr>
          <a:xfrm>
            <a:off x="263530" y="1520827"/>
            <a:ext cx="11664951" cy="4716463"/>
          </a:xfrm>
          <a:noFill/>
        </p:spPr>
        <p:txBody>
          <a:bodyPr lIns="360000" tIns="828000" rIns="360000" bIns="360000"/>
          <a:lstStyle>
            <a:lvl1pPr marL="0" indent="0" algn="ctr">
              <a:lnSpc>
                <a:spcPct val="90000"/>
              </a:lnSpc>
              <a:buNone/>
              <a:defRPr sz="3600" b="1">
                <a:solidFill>
                  <a:schemeClr val="tx1"/>
                </a:solidFill>
              </a:defRPr>
            </a:lvl1pPr>
          </a:lstStyle>
          <a:p>
            <a:pPr lvl="0"/>
            <a:r>
              <a:rPr lang="de-DE"/>
              <a:t>Formatvorlagen des Textmasters bearbeiten</a:t>
            </a: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und Bild">
    <p:spTree>
      <p:nvGrpSpPr>
        <p:cNvPr id="1" name=""/>
        <p:cNvGrpSpPr/>
        <p:nvPr/>
      </p:nvGrpSpPr>
      <p:grpSpPr>
        <a:xfrm>
          <a:off x="0" y="0"/>
          <a:ext cx="0" cy="0"/>
          <a:chOff x="0" y="0"/>
          <a:chExt cx="0" cy="0"/>
        </a:xfrm>
      </p:grpSpPr>
      <p:sp>
        <p:nvSpPr>
          <p:cNvPr id="6" name="Rechteck 5"/>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6203952" y="1520827"/>
            <a:ext cx="5724525"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12" name="Textplatzhalter 8"/>
          <p:cNvSpPr>
            <a:spLocks noGrp="1"/>
          </p:cNvSpPr>
          <p:nvPr>
            <p:ph type="body" sz="quarter" idx="15"/>
          </p:nvPr>
        </p:nvSpPr>
        <p:spPr>
          <a:xfrm>
            <a:off x="263528" y="1520827"/>
            <a:ext cx="5724525" cy="4716463"/>
          </a:xfrm>
          <a:solidFill>
            <a:schemeClr val="accent4"/>
          </a:solidFill>
        </p:spPr>
        <p:txBody>
          <a:bodyPr lIns="360000" tIns="720000" rIns="360000" bIns="360000"/>
          <a:lstStyle>
            <a:lvl1pPr marL="0" indent="0" algn="l">
              <a:lnSpc>
                <a:spcPct val="90000"/>
              </a:lnSpc>
              <a:buNone/>
              <a:defRPr sz="3300" b="1">
                <a:solidFill>
                  <a:schemeClr val="bg1"/>
                </a:solidFill>
              </a:defRPr>
            </a:lvl1pPr>
          </a:lstStyle>
          <a:p>
            <a:pPr lvl="0"/>
            <a:r>
              <a:rPr lang="de-DE"/>
              <a:t>Formatvorlagen des Textmasters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371481" y="1785938"/>
            <a:ext cx="8824913"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cxnSp>
        <p:nvCxnSpPr>
          <p:cNvPr id="12" name="Gerade Verbindung 11"/>
          <p:cNvCxnSpPr/>
          <p:nvPr/>
        </p:nvCxnSpPr>
        <p:spPr>
          <a:xfrm>
            <a:off x="371477" y="6237288"/>
            <a:ext cx="1144905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74651" y="6313496"/>
            <a:ext cx="1436688" cy="295275"/>
          </a:xfrm>
          <a:prstGeom prst="rect">
            <a:avLst/>
          </a:prstGeom>
        </p:spPr>
        <p:txBody>
          <a:bodyPr lIns="0" tIns="0" rIns="0" bIns="0" anchor="b"/>
          <a:lstStyle>
            <a:defPPr>
              <a:defRPr lang="de-DE"/>
            </a:defPPr>
            <a:lvl1pPr>
              <a:defRPr sz="800"/>
            </a:lvl1pPr>
          </a:lstStyle>
          <a:p>
            <a:pPr>
              <a:defRPr/>
            </a:pPr>
            <a:fld id="{A01D7407-A3A9-3C49-9F9D-BB8A8CF52D19}" type="slidenum">
              <a:rPr lang="de-DE" sz="800" smtClean="0">
                <a:solidFill>
                  <a:prstClr val="black"/>
                </a:solidFill>
              </a:rPr>
              <a:pPr>
                <a:defRPr/>
              </a:pPr>
              <a:t>‹Nr.›</a:t>
            </a:fld>
            <a:endParaRPr lang="de-DE" sz="800">
              <a:solidFill>
                <a:prstClr val="black"/>
              </a:solidFill>
            </a:endParaRPr>
          </a:p>
        </p:txBody>
      </p:sp>
    </p:spTree>
    <p:extLst>
      <p:ext uri="{BB962C8B-B14F-4D97-AF65-F5344CB8AC3E}">
        <p14:creationId xmlns:p14="http://schemas.microsoft.com/office/powerpoint/2010/main" val="743939425"/>
      </p:ext>
    </p:extLst>
  </p:cSld>
  <p:clrMap bg1="lt1" tx1="dk1" bg2="lt2" tx2="dk2" accent1="accent1" accent2="accent2" accent3="accent3" accent4="accent4" accent5="accent5" accent6="accent6" hlink="hlink" folHlink="folHlink"/>
  <p:sldLayoutIdLst>
    <p:sldLayoutId id="2147483664" r:id="rId1"/>
    <p:sldLayoutId id="2147483671" r:id="rId2"/>
    <p:sldLayoutId id="2147483677" r:id="rId3"/>
    <p:sldLayoutId id="2147483681" r:id="rId4"/>
    <p:sldLayoutId id="2147483684" r:id="rId5"/>
    <p:sldLayoutId id="2147483685" r:id="rId6"/>
    <p:sldLayoutId id="2147483686" r:id="rId7"/>
    <p:sldLayoutId id="2147483687" r:id="rId8"/>
    <p:sldLayoutId id="2147483689" r:id="rId9"/>
    <p:sldLayoutId id="2147483690" r:id="rId10"/>
    <p:sldLayoutId id="2147483692" r:id="rId11"/>
    <p:sldLayoutId id="2147483696" r:id="rId12"/>
    <p:sldLayoutId id="2147483705" r:id="rId13"/>
  </p:sldLayoutIdLst>
  <p:hf sldNum="0" hdr="0" ftr="0" dt="0"/>
  <p:txStyles>
    <p:title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p:titleStyle>
    <p:body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educational-resources.de/oer-tullu-regel/" TargetMode="External"/><Relationship Id="rId2" Type="http://schemas.openxmlformats.org/officeDocument/2006/relationships/hyperlink" Target="https://creativecommons.org/licenses/by/4.0/deed.de" TargetMode="Externa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https://www.ernaehrung-nachhaltig.d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49B_2B515500.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openxmlformats.org/officeDocument/2006/relationships/image" Target="../media/image11.png"/><Relationship Id="rId2" Type="http://schemas.openxmlformats.org/officeDocument/2006/relationships/notesSlide" Target="../notesSlides/notesSlide12.xml"/><Relationship Id="rId16"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image" Target="../media/image9.png"/><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openxmlformats.org/officeDocument/2006/relationships/image" Target="../media/image11.png"/><Relationship Id="rId2" Type="http://schemas.openxmlformats.org/officeDocument/2006/relationships/notesSlide" Target="../notesSlides/notesSlide13.xml"/><Relationship Id="rId16"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image" Target="../media/image9.png"/><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72cRSWaRuw4"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fh-muenster.de/isun/genah.php"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youtube.com/watch?v=uz5EDZM4u78" TargetMode="Externa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www.ernaehrung-nachhaltig.de/"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microsoft.com/office/2018/10/relationships/comments" Target="../comments/modernComment_503_25849FE4.xml"/><Relationship Id="rId4" Type="http://schemas.openxmlformats.org/officeDocument/2006/relationships/image" Target="../media/image40.jpg"/></Relationships>
</file>

<file path=ppt/slides/_rels/slide75.xml.rels><?xml version="1.0" encoding="UTF-8" standalone="yes"?>
<Relationships xmlns="http://schemas.openxmlformats.org/package/2006/relationships"><Relationship Id="rId3" Type="http://schemas.openxmlformats.org/officeDocument/2006/relationships/hyperlink" Target="https://www.dge.de/gemeinschaftsgastronomie/dge-qualitaetsstandards/" TargetMode="External"/><Relationship Id="rId7" Type="http://schemas.openxmlformats.org/officeDocument/2006/relationships/hyperlink" Target="https://www.schulverpflegung-thueringen.de/wissen/projekt-schulverpflegung-thueringen/ausgabesysteme-der-gemeinschaftsverpflegung-10653" TargetMode="External"/><Relationship Id="rId2" Type="http://schemas.openxmlformats.org/officeDocument/2006/relationships/hyperlink" Target="https://www.youtube.com/watch?v=r3M9z52Gv_g" TargetMode="External"/><Relationship Id="rId1" Type="http://schemas.openxmlformats.org/officeDocument/2006/relationships/slideLayout" Target="../slideLayouts/slideLayout4.xml"/><Relationship Id="rId6" Type="http://schemas.openxmlformats.org/officeDocument/2006/relationships/hyperlink" Target="https://soulfood-nutrition.de/2020/08/04/nachhaltige-ernahrung-einfache-tipps/" TargetMode="External"/><Relationship Id="rId5" Type="http://schemas.openxmlformats.org/officeDocument/2006/relationships/hyperlink" Target="https://landeszentrum-bw.de/,Lde/Startseite/wissen/was-ist-ein-verpflegungskonzept" TargetMode="External"/><Relationship Id="rId4" Type="http://schemas.openxmlformats.org/officeDocument/2006/relationships/hyperlink" Target="https://eatforum.org/content/uploads/2019/01/EAT-Lancet_Commission_Summary_Report.pdf"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B75531A3-E64C-4F74-A694-994A9FAD7E69}"/>
              </a:ext>
            </a:extLst>
          </p:cNvPr>
          <p:cNvSpPr>
            <a:spLocks noChangeArrowheads="1"/>
          </p:cNvSpPr>
          <p:nvPr/>
        </p:nvSpPr>
        <p:spPr bwMode="auto">
          <a:xfrm>
            <a:off x="371481" y="1619727"/>
            <a:ext cx="10837113"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Weiternutzung als OER ausdrücklich erlaubt: Dieses Werk und dessen Inhalte sind - sofern nicht anders angegeben - lizenziert unter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CC BY 4.0</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Nennung gemäß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3"/>
              </a:rPr>
              <a:t>TULLU-Regel</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bitte wie folgt: </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de-DE" altLang="de-DE" sz="1400" b="0" i="1"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Workshops 1: </a:t>
            </a:r>
            <a:r>
              <a:rPr lang="de-DE" altLang="de-DE" sz="1400" i="1" dirty="0">
                <a:latin typeface="Arial" panose="020B0604020202020204" pitchFamily="34" charset="0"/>
                <a:ea typeface="Times New Roman" panose="02020603050405020304" pitchFamily="18" charset="0"/>
                <a:cs typeface="Arial" panose="020B0604020202020204" pitchFamily="34" charset="0"/>
              </a:rPr>
              <a:t>Speiseplanung und Gästekommunikation</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e-DE" altLang="de-DE" sz="1400" i="1" dirty="0">
                <a:latin typeface="Arial" panose="020B0604020202020204" pitchFamily="34" charset="0"/>
                <a:ea typeface="Times New Roman" panose="02020603050405020304" pitchFamily="18" charset="0"/>
                <a:cs typeface="Arial" panose="020B0604020202020204" pitchFamily="34" charset="0"/>
              </a:rPr>
              <a:t>aus dem DBU geförderten Projekt „Gerechte und nachhaltige Außer-Haus-Angebote gestalten“, Institut für nachhaltige Ernährung (</a:t>
            </a:r>
            <a:r>
              <a:rPr lang="de-DE" altLang="de-DE" sz="1400" i="1" dirty="0" err="1">
                <a:latin typeface="Arial" panose="020B0604020202020204" pitchFamily="34" charset="0"/>
                <a:ea typeface="Times New Roman" panose="02020603050405020304" pitchFamily="18" charset="0"/>
                <a:cs typeface="Arial" panose="020B0604020202020204" pitchFamily="34" charset="0"/>
              </a:rPr>
              <a:t>iSuN</a:t>
            </a:r>
            <a:r>
              <a:rPr lang="de-DE" altLang="de-DE" sz="1400" i="1" dirty="0">
                <a:latin typeface="Arial" panose="020B0604020202020204" pitchFamily="34" charset="0"/>
                <a:ea typeface="Times New Roman" panose="02020603050405020304" pitchFamily="18" charset="0"/>
                <a:cs typeface="Arial" panose="020B0604020202020204" pitchFamily="34" charset="0"/>
              </a:rPr>
              <a:t>), </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Lizenz: </a:t>
            </a:r>
            <a:r>
              <a:rPr kumimoji="0" lang="de-DE" altLang="de-DE" sz="1400" b="0" i="1"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CC BY 4.0</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Der Lizenzvertrag ist hier abrufbar: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https://creativecommons.org/licenses/by/4.0/deed.de</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Das Werk ist online verfügbar unter: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https://www.ernaehrung-nachhaltig.de/</a:t>
            </a:r>
            <a:endParaRPr kumimoji="0" lang="de-DE" altLang="de-DE"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de-DE" altLang="ja-JP"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0" eaLnBrk="0" fontAlgn="base" hangingPunct="0">
              <a:spcBef>
                <a:spcPct val="0"/>
              </a:spcBef>
              <a:spcAft>
                <a:spcPct val="0"/>
              </a:spcAft>
            </a:pPr>
            <a:endParaRPr lang="de-DE" altLang="ja-JP" sz="1400"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de-DE" altLang="ja-JP" sz="1400" dirty="0">
                <a:latin typeface="Arial" panose="020B0604020202020204" pitchFamily="34" charset="0"/>
                <a:cs typeface="Arial" panose="020B0604020202020204" pitchFamily="34" charset="0"/>
              </a:rPr>
              <a:t>Bei der Erstellung dieser Ausarbeitung wurde größte Sorgfalt und Genauigkeit angewendet, um sicherzustellen, dass alle Informationen korrekt und verständlich dargestellt sind. Zunächst wurden die Inhalte nach dem aktuellen Forschungsstand und praxisrelevanten Informationen erstellt und in Praxisbetrieben geprüft sowie anschließend überarbeitet. Danach folgte die Lizenzierung nach OER-Standards. Sollten dennoch Fehler oder Unklarheiten bei den Inhalten oder der Lizenz auftreten, bitte zögern Sie nicht, uns darauf hinzuweisen. Wir sind stets bemüht, Verbesserungen vorzunehmen und eventuelle Fehler zu korrigieren, um die Qualität unserer Arbeit kontinuierlich zu optimieren. </a:t>
            </a:r>
          </a:p>
          <a:p>
            <a:pPr lvl="0" eaLnBrk="0" fontAlgn="base" hangingPunct="0">
              <a:spcBef>
                <a:spcPct val="0"/>
              </a:spcBef>
              <a:spcAft>
                <a:spcPct val="0"/>
              </a:spcAft>
            </a:pPr>
            <a:endParaRPr lang="de-DE" altLang="ja-JP" sz="1400"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de-DE" altLang="ja-JP" sz="1400" dirty="0">
                <a:latin typeface="Arial" panose="020B0604020202020204" pitchFamily="34" charset="0"/>
                <a:cs typeface="Arial" panose="020B0604020202020204" pitchFamily="34" charset="0"/>
              </a:rPr>
              <a:t>Vielen Dank für Ihr Verständnis und Ihre Unterstützung. </a:t>
            </a:r>
          </a:p>
          <a:p>
            <a:pPr marL="0" marR="0" lvl="0" indent="0" defTabSz="914400" rtl="0" eaLnBrk="0" fontAlgn="base" latinLnBrk="0" hangingPunct="0">
              <a:lnSpc>
                <a:spcPct val="100000"/>
              </a:lnSpc>
              <a:spcBef>
                <a:spcPct val="0"/>
              </a:spcBef>
              <a:spcAft>
                <a:spcPct val="0"/>
              </a:spcAft>
              <a:buClrTx/>
              <a:buSzTx/>
              <a:buFontTx/>
              <a:buNone/>
              <a:tabLst/>
            </a:pPr>
            <a:endParaRPr kumimoji="0" lang="de-DE" altLang="ja-JP"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59BE1149-C425-C537-2F2F-AFA96D1E979F}"/>
              </a:ext>
            </a:extLst>
          </p:cNvPr>
          <p:cNvSpPr txBox="1">
            <a:spLocks/>
          </p:cNvSpPr>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spcAft>
                <a:spcPts val="600"/>
              </a:spcAft>
            </a:pPr>
            <a:r>
              <a:rPr lang="de-DE" b="1" kern="1200" spc="-24" dirty="0">
                <a:latin typeface="Arial" panose="020B0604020202020204" pitchFamily="34" charset="0"/>
                <a:cs typeface="Arial" panose="020B0604020202020204" pitchFamily="34" charset="0"/>
              </a:rPr>
              <a:t>Open Educational Ressource</a:t>
            </a:r>
            <a:endParaRPr lang="de-DE" b="1" kern="12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B5130865-CC90-3967-1EA0-E8E3AB841D4B}"/>
              </a:ext>
            </a:extLst>
          </p:cNvPr>
          <p:cNvSpPr txBox="1">
            <a:spLocks/>
          </p:cNvSpPr>
          <p:nvPr/>
        </p:nvSpPr>
        <p:spPr>
          <a:xfrm>
            <a:off x="371481" y="1785938"/>
            <a:ext cx="8824913"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00"/>
              </a:spcBef>
              <a:buNone/>
            </a:pPr>
            <a:endParaRPr lang="de-DE" sz="2000" dirty="0">
              <a:latin typeface="Arial" panose="020B0604020202020204" pitchFamily="34" charset="0"/>
              <a:cs typeface="Arial" panose="020B0604020202020204" pitchFamily="34" charset="0"/>
            </a:endParaRPr>
          </a:p>
        </p:txBody>
      </p:sp>
      <p:pic>
        <p:nvPicPr>
          <p:cNvPr id="1028" name="Bild 4" descr="CC BY 4.0">
            <a:hlinkClick r:id="rId2"/>
            <a:extLst>
              <a:ext uri="{FF2B5EF4-FFF2-40B4-BE49-F238E27FC236}">
                <a16:creationId xmlns:a16="http://schemas.microsoft.com/office/drawing/2014/main" id="{EF8B671E-2D7A-45B8-869A-3A5326ED3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0651" y="844415"/>
            <a:ext cx="1428750" cy="50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09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Gegenseitige Vorstellung</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301262"/>
            <a:ext cx="11420026" cy="4504226"/>
          </a:xfrm>
        </p:spPr>
        <p:txBody>
          <a:bodyPr/>
          <a:lstStyle/>
          <a:p>
            <a:pPr marL="0" indent="0">
              <a:buNone/>
            </a:pPr>
            <a:r>
              <a:rPr lang="de-DE" sz="1800" dirty="0"/>
              <a:t>Für die Vorstellungsrunde sollen sich die Teilnehmenden zunächst zu zweit zusammen tun. Zu zweit sollen sie sich zu verschiedenen Fragen rund um ihre Person und Motivation austauschen.</a:t>
            </a:r>
          </a:p>
          <a:p>
            <a:pPr marL="0" indent="0">
              <a:buNone/>
            </a:pPr>
            <a:r>
              <a:rPr lang="de-DE" sz="1800" dirty="0"/>
              <a:t>Dafür haben sie insgesamt circa 5min zeit. Danach finden sich alle wieder im Plenum ein. Im Plenum beginnt dann die große Vorstellungsrunde. Allerdings stellen sich die Teilnehmenden nicht selbst vor, sondern die Personen mit denen sie sich zuvor ausgetauscht haben.</a:t>
            </a:r>
          </a:p>
          <a:p>
            <a:pPr marL="0" indent="0">
              <a:buNone/>
            </a:pPr>
            <a:endParaRPr lang="de-DE" sz="1800" dirty="0"/>
          </a:p>
          <a:p>
            <a:pPr marL="0" indent="0">
              <a:buNone/>
            </a:pPr>
            <a:r>
              <a:rPr lang="de-DE" sz="1800" dirty="0"/>
              <a:t>Mögliche Fragen könnten sein: </a:t>
            </a:r>
          </a:p>
          <a:p>
            <a:pPr marL="354965" indent="-354965"/>
            <a:r>
              <a:rPr lang="de-DE" sz="1800" dirty="0"/>
              <a:t>Wie heißen Sie?</a:t>
            </a:r>
            <a:endParaRPr lang="de-DE" dirty="0"/>
          </a:p>
          <a:p>
            <a:pPr marL="354965" indent="-354965"/>
            <a:r>
              <a:rPr lang="de-DE" sz="1800" dirty="0"/>
              <a:t>Was ist Ihre Lieblingsspeise?</a:t>
            </a:r>
            <a:endParaRPr lang="de-DE" sz="1800" dirty="0">
              <a:cs typeface="Arial"/>
            </a:endParaRPr>
          </a:p>
          <a:p>
            <a:pPr marL="354965" indent="-354965"/>
            <a:r>
              <a:rPr lang="de-DE" sz="1800" dirty="0"/>
              <a:t>In welchem Unternehmen und in welchem konkreten Bereich arbeiten Sie aktuell? </a:t>
            </a:r>
            <a:endParaRPr lang="de-DE" sz="1800" dirty="0">
              <a:cs typeface="Arial"/>
            </a:endParaRPr>
          </a:p>
          <a:p>
            <a:pPr marL="354965" indent="-354965"/>
            <a:r>
              <a:rPr lang="de-DE" sz="1800" dirty="0"/>
              <a:t>Haben Sie bereits Erfahrungen im Bereich nachhaltige Speisenplanung gesammelt?</a:t>
            </a:r>
            <a:endParaRPr lang="de-DE" sz="1800" dirty="0">
              <a:cs typeface="Arial"/>
            </a:endParaRPr>
          </a:p>
          <a:p>
            <a:pPr marL="354965" indent="-354965"/>
            <a:r>
              <a:rPr lang="de-DE" sz="1800" dirty="0"/>
              <a:t>Haben Sie bereits Erfahrungen in der Gästekommunikation? </a:t>
            </a:r>
            <a:endParaRPr lang="de-DE" sz="1800" dirty="0">
              <a:cs typeface="Arial"/>
            </a:endParaRPr>
          </a:p>
          <a:p>
            <a:pPr marL="354965" indent="-354965"/>
            <a:r>
              <a:rPr lang="de-DE" sz="1800" dirty="0"/>
              <a:t>Mit welchen Erwartungen/Wünschen kommen Sie in das Modul?</a:t>
            </a:r>
          </a:p>
          <a:p>
            <a:pPr marL="0" indent="0">
              <a:buNone/>
            </a:pPr>
            <a:endParaRPr lang="de-DE" dirty="0"/>
          </a:p>
          <a:p>
            <a:pPr marL="0" indent="0">
              <a:buNone/>
            </a:pPr>
            <a:endParaRPr lang="de-DE" dirty="0"/>
          </a:p>
          <a:p>
            <a:pPr marL="0" indent="0">
              <a:buNone/>
            </a:pPr>
            <a:r>
              <a:rPr lang="de-DE" b="1" dirty="0"/>
              <a:t>Material:</a:t>
            </a:r>
            <a:r>
              <a:rPr lang="de-DE" dirty="0"/>
              <a:t> ggf. Stifte und Zettel</a:t>
            </a:r>
          </a:p>
          <a:p>
            <a:pPr marL="0" indent="0">
              <a:buNone/>
            </a:pPr>
            <a:endParaRPr lang="de-DE" dirty="0"/>
          </a:p>
        </p:txBody>
      </p:sp>
    </p:spTree>
    <p:extLst>
      <p:ext uri="{BB962C8B-B14F-4D97-AF65-F5344CB8AC3E}">
        <p14:creationId xmlns:p14="http://schemas.microsoft.com/office/powerpoint/2010/main" val="390789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117FB2C-5B2D-437A-A6E9-50E23B0B5E55}"/>
              </a:ext>
            </a:extLst>
          </p:cNvPr>
          <p:cNvSpPr>
            <a:spLocks noGrp="1"/>
          </p:cNvSpPr>
          <p:nvPr>
            <p:ph type="ctrTitle"/>
          </p:nvPr>
        </p:nvSpPr>
        <p:spPr>
          <a:xfrm>
            <a:off x="2742245" y="2769592"/>
            <a:ext cx="6707509" cy="659408"/>
          </a:xfrm>
        </p:spPr>
        <p:txBody>
          <a:bodyPr/>
          <a:lstStyle/>
          <a:p>
            <a:r>
              <a:rPr lang="de-DE" b="1" dirty="0"/>
              <a:t>Vorstellungsrunde</a:t>
            </a:r>
          </a:p>
        </p:txBody>
      </p:sp>
    </p:spTree>
    <p:extLst>
      <p:ext uri="{BB962C8B-B14F-4D97-AF65-F5344CB8AC3E}">
        <p14:creationId xmlns:p14="http://schemas.microsoft.com/office/powerpoint/2010/main" val="4209633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117FB2C-5B2D-437A-A6E9-50E23B0B5E55}"/>
              </a:ext>
            </a:extLst>
          </p:cNvPr>
          <p:cNvSpPr>
            <a:spLocks noGrp="1"/>
          </p:cNvSpPr>
          <p:nvPr>
            <p:ph type="ctrTitle"/>
          </p:nvPr>
        </p:nvSpPr>
        <p:spPr/>
        <p:txBody>
          <a:bodyPr/>
          <a:lstStyle/>
          <a:p>
            <a:r>
              <a:rPr lang="de-DE" b="1" dirty="0"/>
              <a:t>Vorstellungsrunde</a:t>
            </a:r>
          </a:p>
        </p:txBody>
      </p:sp>
      <p:sp>
        <p:nvSpPr>
          <p:cNvPr id="3" name="Rechteck 2">
            <a:extLst>
              <a:ext uri="{FF2B5EF4-FFF2-40B4-BE49-F238E27FC236}">
                <a16:creationId xmlns:a16="http://schemas.microsoft.com/office/drawing/2014/main" id="{AA23F36D-5907-4549-8AC9-633226F6483E}"/>
              </a:ext>
            </a:extLst>
          </p:cNvPr>
          <p:cNvSpPr/>
          <p:nvPr/>
        </p:nvSpPr>
        <p:spPr>
          <a:xfrm>
            <a:off x="2963610" y="2493072"/>
            <a:ext cx="6264777" cy="286232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54965" indent="-354965" algn="ctr"/>
            <a:r>
              <a:rPr lang="de-DE" sz="2000" dirty="0"/>
              <a:t>Name</a:t>
            </a:r>
          </a:p>
          <a:p>
            <a:pPr marL="354965" indent="-354965" algn="ctr"/>
            <a:endParaRPr lang="de-DE" sz="2000" dirty="0">
              <a:cs typeface="Arial"/>
            </a:endParaRPr>
          </a:p>
          <a:p>
            <a:pPr marL="354965" indent="-354965" algn="ctr"/>
            <a:r>
              <a:rPr lang="de-DE" sz="2000" dirty="0"/>
              <a:t>Lieblingsgericht</a:t>
            </a:r>
            <a:endParaRPr lang="de-DE" sz="2000" dirty="0">
              <a:cs typeface="Arial"/>
            </a:endParaRPr>
          </a:p>
          <a:p>
            <a:pPr marL="354965" indent="-354965" algn="ctr"/>
            <a:endParaRPr lang="de-DE" sz="2000" dirty="0">
              <a:cs typeface="Arial"/>
            </a:endParaRPr>
          </a:p>
          <a:p>
            <a:pPr marL="354965" indent="-354965" algn="ctr"/>
            <a:r>
              <a:rPr lang="de-DE" sz="2000" dirty="0">
                <a:cs typeface="Arial"/>
              </a:rPr>
              <a:t>Arbeitsplatz und -bereich</a:t>
            </a:r>
          </a:p>
          <a:p>
            <a:pPr marL="354965" indent="-354965" algn="ctr"/>
            <a:endParaRPr lang="de-DE" sz="2000" dirty="0">
              <a:cs typeface="Arial"/>
            </a:endParaRPr>
          </a:p>
          <a:p>
            <a:pPr marL="354965" indent="-354965" algn="ctr"/>
            <a:r>
              <a:rPr lang="de-DE" sz="2000" dirty="0"/>
              <a:t>Erfahrungen im Bereich nachhaltige Speisenplanung</a:t>
            </a:r>
            <a:endParaRPr lang="de-DE" sz="2000" dirty="0">
              <a:cs typeface="Arial"/>
            </a:endParaRPr>
          </a:p>
          <a:p>
            <a:pPr marL="354965" indent="-354965" algn="ctr"/>
            <a:r>
              <a:rPr lang="de-DE" sz="2000" dirty="0"/>
              <a:t>Erfahrungen in der Gästekommunikation </a:t>
            </a:r>
          </a:p>
          <a:p>
            <a:pPr marL="354965" indent="-354965" algn="ctr"/>
            <a:r>
              <a:rPr lang="de-DE" sz="2000" dirty="0">
                <a:cs typeface="Arial"/>
              </a:rPr>
              <a:t>Ja - Nein</a:t>
            </a:r>
          </a:p>
        </p:txBody>
      </p:sp>
      <p:cxnSp>
        <p:nvCxnSpPr>
          <p:cNvPr id="8" name="Gerade Verbindung mit Pfeil 7">
            <a:extLst>
              <a:ext uri="{FF2B5EF4-FFF2-40B4-BE49-F238E27FC236}">
                <a16:creationId xmlns:a16="http://schemas.microsoft.com/office/drawing/2014/main" id="{FB9B8EB7-EC0A-484F-8E99-C09C85766694}"/>
              </a:ext>
            </a:extLst>
          </p:cNvPr>
          <p:cNvCxnSpPr/>
          <p:nvPr/>
        </p:nvCxnSpPr>
        <p:spPr>
          <a:xfrm>
            <a:off x="4757554" y="5149986"/>
            <a:ext cx="67556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878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F18ADA-25EB-AC48-35F4-0BC286E96D5B}"/>
              </a:ext>
            </a:extLst>
          </p:cNvPr>
          <p:cNvSpPr>
            <a:spLocks noGrp="1"/>
          </p:cNvSpPr>
          <p:nvPr>
            <p:ph type="title"/>
          </p:nvPr>
        </p:nvSpPr>
        <p:spPr/>
        <p:txBody>
          <a:bodyPr/>
          <a:lstStyle/>
          <a:p>
            <a:r>
              <a:rPr lang="de-DE"/>
              <a:t>Modul-Ziele</a:t>
            </a:r>
          </a:p>
        </p:txBody>
      </p:sp>
      <p:sp>
        <p:nvSpPr>
          <p:cNvPr id="3" name="Inhaltsplatzhalter 2">
            <a:extLst>
              <a:ext uri="{FF2B5EF4-FFF2-40B4-BE49-F238E27FC236}">
                <a16:creationId xmlns:a16="http://schemas.microsoft.com/office/drawing/2014/main" id="{3897925A-1D36-150B-4C18-E341A84A33CE}"/>
              </a:ext>
            </a:extLst>
          </p:cNvPr>
          <p:cNvSpPr>
            <a:spLocks noGrp="1"/>
          </p:cNvSpPr>
          <p:nvPr>
            <p:ph idx="1"/>
          </p:nvPr>
        </p:nvSpPr>
        <p:spPr>
          <a:xfrm>
            <a:off x="371481" y="1785938"/>
            <a:ext cx="11453935" cy="4019550"/>
          </a:xfrm>
        </p:spPr>
        <p:txBody>
          <a:bodyPr/>
          <a:lstStyle/>
          <a:p>
            <a:pPr marL="0" indent="0">
              <a:lnSpc>
                <a:spcPct val="150000"/>
              </a:lnSpc>
              <a:buNone/>
            </a:pPr>
            <a:r>
              <a:rPr lang="de-DE" sz="1800"/>
              <a:t>Sie können ...</a:t>
            </a:r>
          </a:p>
          <a:p>
            <a:pPr marL="354965" indent="-354965">
              <a:lnSpc>
                <a:spcPct val="150000"/>
              </a:lnSpc>
              <a:buClr>
                <a:schemeClr val="accent4"/>
              </a:buClr>
            </a:pPr>
            <a:r>
              <a:rPr lang="de-DE" sz="1800"/>
              <a:t>Empfehlungen für unterschiedliche Lebensmittelgruppen nennen und sind mit den Inhalten von Nachhaltigkeitsstandards und des DGE-Standards für die Gemeinschaftsverpflegung vertraut</a:t>
            </a:r>
            <a:endParaRPr lang="de-DE" sz="1800">
              <a:cs typeface="Arial"/>
            </a:endParaRPr>
          </a:p>
          <a:p>
            <a:pPr marL="354965" indent="-354965">
              <a:lnSpc>
                <a:spcPct val="150000"/>
              </a:lnSpc>
              <a:buClr>
                <a:schemeClr val="accent4"/>
              </a:buClr>
            </a:pPr>
            <a:r>
              <a:rPr lang="de-DE" sz="1800"/>
              <a:t>Speisepläne auswerten</a:t>
            </a:r>
            <a:endParaRPr lang="de-DE" sz="1800">
              <a:cs typeface="Arial"/>
            </a:endParaRPr>
          </a:p>
          <a:p>
            <a:pPr marL="354965" indent="-354965">
              <a:lnSpc>
                <a:spcPct val="150000"/>
              </a:lnSpc>
              <a:buClr>
                <a:schemeClr val="accent4"/>
              </a:buClr>
            </a:pPr>
            <a:r>
              <a:rPr lang="de-DE" sz="1800"/>
              <a:t>Optimierungsmaßnahmen für den Speiseplan nennen</a:t>
            </a:r>
            <a:endParaRPr lang="de-DE" sz="1800">
              <a:cs typeface="Arial"/>
            </a:endParaRPr>
          </a:p>
          <a:p>
            <a:pPr marL="354965" indent="-354965">
              <a:lnSpc>
                <a:spcPct val="150000"/>
              </a:lnSpc>
              <a:buClr>
                <a:schemeClr val="accent4"/>
              </a:buClr>
            </a:pPr>
            <a:r>
              <a:rPr lang="de-DE" sz="1800"/>
              <a:t>das Potenzial der umgesetzten Maßnahmen einschätzen</a:t>
            </a:r>
            <a:endParaRPr lang="de-DE" sz="1800">
              <a:cs typeface="Arial"/>
            </a:endParaRPr>
          </a:p>
        </p:txBody>
      </p:sp>
      <p:sp>
        <p:nvSpPr>
          <p:cNvPr id="4" name="Textplatzhalter 3">
            <a:extLst>
              <a:ext uri="{FF2B5EF4-FFF2-40B4-BE49-F238E27FC236}">
                <a16:creationId xmlns:a16="http://schemas.microsoft.com/office/drawing/2014/main" id="{0330CEFE-FF72-F3B7-D38A-3AABC5C78A5F}"/>
              </a:ext>
            </a:extLst>
          </p:cNvPr>
          <p:cNvSpPr>
            <a:spLocks noGrp="1"/>
          </p:cNvSpPr>
          <p:nvPr>
            <p:ph type="body" sz="quarter" idx="13"/>
          </p:nvPr>
        </p:nvSpPr>
        <p:spPr/>
        <p:txBody>
          <a:bodyPr/>
          <a:lstStyle/>
          <a:p>
            <a:r>
              <a:rPr lang="de-DE"/>
              <a:t>Planung nachhaltiger Speisenangebote</a:t>
            </a:r>
          </a:p>
        </p:txBody>
      </p:sp>
    </p:spTree>
    <p:extLst>
      <p:ext uri="{BB962C8B-B14F-4D97-AF65-F5344CB8AC3E}">
        <p14:creationId xmlns:p14="http://schemas.microsoft.com/office/powerpoint/2010/main" val="236809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AE423-0993-20B2-439B-9A060C9E306C}"/>
              </a:ext>
            </a:extLst>
          </p:cNvPr>
          <p:cNvSpPr>
            <a:spLocks noGrp="1"/>
          </p:cNvSpPr>
          <p:nvPr>
            <p:ph type="title"/>
          </p:nvPr>
        </p:nvSpPr>
        <p:spPr/>
        <p:txBody>
          <a:bodyPr/>
          <a:lstStyle/>
          <a:p>
            <a:r>
              <a:rPr lang="de-DE" dirty="0"/>
              <a:t>Ziele: Workshop 1.</a:t>
            </a:r>
          </a:p>
        </p:txBody>
      </p:sp>
      <p:sp>
        <p:nvSpPr>
          <p:cNvPr id="3" name="Inhaltsplatzhalter 2">
            <a:extLst>
              <a:ext uri="{FF2B5EF4-FFF2-40B4-BE49-F238E27FC236}">
                <a16:creationId xmlns:a16="http://schemas.microsoft.com/office/drawing/2014/main" id="{450BBADE-3BD6-1046-D82B-00284A4EC2F6}"/>
              </a:ext>
            </a:extLst>
          </p:cNvPr>
          <p:cNvSpPr>
            <a:spLocks noGrp="1"/>
          </p:cNvSpPr>
          <p:nvPr>
            <p:ph idx="1"/>
          </p:nvPr>
        </p:nvSpPr>
        <p:spPr>
          <a:xfrm>
            <a:off x="371481" y="1785938"/>
            <a:ext cx="11318292" cy="4019550"/>
          </a:xfrm>
        </p:spPr>
        <p:txBody>
          <a:bodyPr/>
          <a:lstStyle/>
          <a:p>
            <a:pPr marL="0" indent="0">
              <a:lnSpc>
                <a:spcPct val="150000"/>
              </a:lnSpc>
              <a:buNone/>
            </a:pPr>
            <a:r>
              <a:rPr lang="de-DE" dirty="0"/>
              <a:t>Sie können …</a:t>
            </a:r>
          </a:p>
          <a:p>
            <a:pPr>
              <a:lnSpc>
                <a:spcPct val="150000"/>
              </a:lnSpc>
              <a:buClr>
                <a:schemeClr val="accent4"/>
              </a:buClr>
            </a:pPr>
            <a:r>
              <a:rPr lang="de-DE" dirty="0"/>
              <a:t>Speiseplanung im Verpflegungsablauf einordnen</a:t>
            </a:r>
          </a:p>
          <a:p>
            <a:pPr>
              <a:lnSpc>
                <a:spcPct val="150000"/>
              </a:lnSpc>
              <a:buClr>
                <a:schemeClr val="accent4"/>
              </a:buClr>
            </a:pPr>
            <a:r>
              <a:rPr lang="de-DE" dirty="0"/>
              <a:t>einen Einblick geben, was alles zu einem Verpflegungskonzept gehört</a:t>
            </a:r>
          </a:p>
          <a:p>
            <a:pPr>
              <a:lnSpc>
                <a:spcPct val="150000"/>
              </a:lnSpc>
              <a:buClr>
                <a:schemeClr val="accent4"/>
              </a:buClr>
            </a:pPr>
            <a:r>
              <a:rPr lang="de-DE" dirty="0"/>
              <a:t>Empfehlungen für unterschiedliche LM-Gruppen nennen und sind insbesondere mit den Inhalten des DGE-Standards für die GV vertraut</a:t>
            </a:r>
          </a:p>
          <a:p>
            <a:pPr>
              <a:lnSpc>
                <a:spcPct val="150000"/>
              </a:lnSpc>
              <a:buClr>
                <a:schemeClr val="accent4"/>
              </a:buClr>
            </a:pPr>
            <a:r>
              <a:rPr lang="de-DE" dirty="0"/>
              <a:t>die Auswertung Ihres Speiseplans vornehmen</a:t>
            </a:r>
          </a:p>
          <a:p>
            <a:pPr marL="0" indent="0">
              <a:lnSpc>
                <a:spcPct val="150000"/>
              </a:lnSpc>
              <a:buClr>
                <a:schemeClr val="accent4"/>
              </a:buClr>
              <a:buNone/>
            </a:pPr>
            <a:endParaRPr lang="de-DE" dirty="0"/>
          </a:p>
        </p:txBody>
      </p:sp>
      <p:sp>
        <p:nvSpPr>
          <p:cNvPr id="4" name="Textplatzhalter 3">
            <a:extLst>
              <a:ext uri="{FF2B5EF4-FFF2-40B4-BE49-F238E27FC236}">
                <a16:creationId xmlns:a16="http://schemas.microsoft.com/office/drawing/2014/main" id="{33BE2142-D8F6-B4CD-3A1B-4E3726FB09DA}"/>
              </a:ext>
            </a:extLst>
          </p:cNvPr>
          <p:cNvSpPr>
            <a:spLocks noGrp="1"/>
          </p:cNvSpPr>
          <p:nvPr>
            <p:ph type="body" sz="quarter" idx="13"/>
          </p:nvPr>
        </p:nvSpPr>
        <p:spPr/>
        <p:txBody>
          <a:bodyPr/>
          <a:lstStyle/>
          <a:p>
            <a:r>
              <a:rPr lang="de-DE"/>
              <a:t>Planung nachhaltiger Speisenangebote</a:t>
            </a:r>
          </a:p>
        </p:txBody>
      </p:sp>
    </p:spTree>
    <p:extLst>
      <p:ext uri="{BB962C8B-B14F-4D97-AF65-F5344CB8AC3E}">
        <p14:creationId xmlns:p14="http://schemas.microsoft.com/office/powerpoint/2010/main" val="152291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Verpflegungsablauf und -konzept</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sz="1400" dirty="0"/>
              <a:t>Nachdem die Ziele des Workshops geklärt sind, soll ein Einstieg in die Thematik gemacht werden. Dazu schauen Sie sich mit den Teilnehmenden den Verpflegungsablauf innerhalb einer Küche an und sortieren das Thema Speiseplanung und deren Hebelwirkung in den Ablauf ein. </a:t>
            </a:r>
          </a:p>
          <a:p>
            <a:pPr marL="0" indent="0">
              <a:buNone/>
            </a:pPr>
            <a:r>
              <a:rPr lang="de-DE" sz="1400" dirty="0"/>
              <a:t>Anschließend können Sie über die allgemeine Verankerung von Nachhaltigkeitskriterien im Betrieb auf das Verpflegungskonzept überleiten. </a:t>
            </a:r>
          </a:p>
          <a:p>
            <a:pPr marL="0" indent="0">
              <a:buNone/>
            </a:pPr>
            <a:r>
              <a:rPr lang="de-DE" sz="1400" dirty="0"/>
              <a:t>Hier ist zunächst der Zusammenhang herzustellen, was ein Verpflegungskonzept mit der Speiseplanung zutun hat und was alles zu einem solchen Konzept gehört.</a:t>
            </a:r>
          </a:p>
          <a:p>
            <a:pPr marL="0" indent="0">
              <a:buNone/>
            </a:pPr>
            <a:r>
              <a:rPr lang="de-DE" sz="1400" dirty="0"/>
              <a:t>Anschließend sollen die Teilnehmenden mit Hilfe der Methode Silent </a:t>
            </a:r>
            <a:r>
              <a:rPr lang="de-DE" sz="1400" dirty="0" err="1"/>
              <a:t>Prioritization</a:t>
            </a:r>
            <a:r>
              <a:rPr lang="de-DE" sz="1400" dirty="0"/>
              <a:t> überlegen, was zu einem nachhaltigen Verpflegungskonzept gehört. Da dies auf unterschiedlichste Aspekte bezogen werden kann, kann sich in dem Workshop auf die Punkte „in der Küche“ und „in Zusammenarbeit mit Anspruchsgruppen“ konzentriert werden. Damit die Teilnehmenden eine Grundlage haben über die sie diskutieren können, werden pro Thematik verschiedene Begriffe vorgegeben. Diese sollen von den Teilnehmenden ohne zu reden in eine Rheinfolge von „wichtig zu unwichtig“ gebracht werden. Anschließend kann darüber diskutiert werden, warum die Begriffe so angeordnet wurden.</a:t>
            </a:r>
          </a:p>
          <a:p>
            <a:pPr marL="0" indent="0">
              <a:buNone/>
            </a:pPr>
            <a:endParaRPr lang="de-DE" sz="1400" dirty="0"/>
          </a:p>
          <a:p>
            <a:pPr marL="0" indent="0">
              <a:buNone/>
            </a:pPr>
            <a:r>
              <a:rPr lang="de-DE" sz="1400" dirty="0"/>
              <a:t>Beispiele für Begriffe:</a:t>
            </a:r>
          </a:p>
          <a:p>
            <a:r>
              <a:rPr lang="de-DE" sz="1400" dirty="0"/>
              <a:t>In der Küche: Zielgruppen(gerecht), Portionsgröße, Breite des Angebotes, Sensorische Darreichung, Milch, Fisch, Fleisch, Darreichung/Ausgabe</a:t>
            </a:r>
          </a:p>
          <a:p>
            <a:r>
              <a:rPr lang="de-DE" sz="1400" dirty="0"/>
              <a:t>In Zusammenarbeit mit Anspruchsgruppen: Information, Schulung des Ausgabepersonals, persönliches Gespräch, Einbindung der Essens-Teilnehmenden, Medien, Feedback-System, Gesundes Essverhalten anstupsen </a:t>
            </a:r>
          </a:p>
          <a:p>
            <a:pPr marL="0" indent="0">
              <a:buNone/>
            </a:pPr>
            <a:endParaRPr lang="de-DE" sz="1400" dirty="0"/>
          </a:p>
          <a:p>
            <a:pPr marL="0" indent="0">
              <a:buNone/>
            </a:pPr>
            <a:r>
              <a:rPr lang="de-DE" sz="1400" b="1" dirty="0"/>
              <a:t>Material:</a:t>
            </a:r>
            <a:r>
              <a:rPr lang="de-DE" sz="1400" dirty="0"/>
              <a:t> Präsentation, Moderationskarten mit den Begriffen</a:t>
            </a:r>
          </a:p>
          <a:p>
            <a:pPr marL="0" indent="0">
              <a:buNone/>
            </a:pPr>
            <a:endParaRPr lang="de-DE" sz="1400" dirty="0"/>
          </a:p>
        </p:txBody>
      </p:sp>
    </p:spTree>
    <p:extLst>
      <p:ext uri="{BB962C8B-B14F-4D97-AF65-F5344CB8AC3E}">
        <p14:creationId xmlns:p14="http://schemas.microsoft.com/office/powerpoint/2010/main" val="3747860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Inhaltsplatzhalter 5">
            <a:extLst>
              <a:ext uri="{FF2B5EF4-FFF2-40B4-BE49-F238E27FC236}">
                <a16:creationId xmlns:a16="http://schemas.microsoft.com/office/drawing/2014/main" id="{3A2BB9DD-5B96-4ED6-95F7-4C7B05C45C27}"/>
              </a:ext>
            </a:extLst>
          </p:cNvPr>
          <p:cNvGraphicFramePr>
            <a:graphicFrameLocks noGrp="1"/>
          </p:cNvGraphicFramePr>
          <p:nvPr>
            <p:ph idx="1"/>
          </p:nvPr>
        </p:nvGraphicFramePr>
        <p:xfrm>
          <a:off x="719958" y="659614"/>
          <a:ext cx="10752083" cy="443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m 2">
            <a:extLst>
              <a:ext uri="{FF2B5EF4-FFF2-40B4-BE49-F238E27FC236}">
                <a16:creationId xmlns:a16="http://schemas.microsoft.com/office/drawing/2014/main" id="{1C5D2314-D7ED-9F82-E1AF-3BCD5E8DB58D}"/>
              </a:ext>
            </a:extLst>
          </p:cNvPr>
          <p:cNvGraphicFramePr/>
          <p:nvPr>
            <p:extLst>
              <p:ext uri="{D42A27DB-BD31-4B8C-83A1-F6EECF244321}">
                <p14:modId xmlns:p14="http://schemas.microsoft.com/office/powerpoint/2010/main" val="3276625960"/>
              </p:ext>
            </p:extLst>
          </p:nvPr>
        </p:nvGraphicFramePr>
        <p:xfrm>
          <a:off x="1497073" y="2441964"/>
          <a:ext cx="9367838" cy="58072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el 1">
            <a:extLst>
              <a:ext uri="{FF2B5EF4-FFF2-40B4-BE49-F238E27FC236}">
                <a16:creationId xmlns:a16="http://schemas.microsoft.com/office/drawing/2014/main" id="{5FA5E7F8-FA1E-3D03-9390-A7C7424FB5FE}"/>
              </a:ext>
            </a:extLst>
          </p:cNvPr>
          <p:cNvSpPr>
            <a:spLocks noGrp="1"/>
          </p:cNvSpPr>
          <p:nvPr>
            <p:ph type="title"/>
          </p:nvPr>
        </p:nvSpPr>
        <p:spPr/>
        <p:txBody>
          <a:bodyPr/>
          <a:lstStyle/>
          <a:p>
            <a:r>
              <a:rPr lang="de-DE"/>
              <a:t>Einordnung in den Verpflegungsablauf</a:t>
            </a:r>
          </a:p>
        </p:txBody>
      </p:sp>
      <p:sp>
        <p:nvSpPr>
          <p:cNvPr id="4" name="Textplatzhalter 3">
            <a:extLst>
              <a:ext uri="{FF2B5EF4-FFF2-40B4-BE49-F238E27FC236}">
                <a16:creationId xmlns:a16="http://schemas.microsoft.com/office/drawing/2014/main" id="{BA74F4D3-820E-D84A-F2E7-22DB6C919BBA}"/>
              </a:ext>
            </a:extLst>
          </p:cNvPr>
          <p:cNvSpPr>
            <a:spLocks noGrp="1"/>
          </p:cNvSpPr>
          <p:nvPr>
            <p:ph type="body" sz="quarter" idx="13"/>
          </p:nvPr>
        </p:nvSpPr>
        <p:spPr/>
        <p:txBody>
          <a:bodyPr/>
          <a:lstStyle/>
          <a:p>
            <a:r>
              <a:rPr lang="de-DE"/>
              <a:t>Thema</a:t>
            </a:r>
          </a:p>
        </p:txBody>
      </p:sp>
      <p:sp>
        <p:nvSpPr>
          <p:cNvPr id="11" name="Freihandform: Form 10">
            <a:extLst>
              <a:ext uri="{FF2B5EF4-FFF2-40B4-BE49-F238E27FC236}">
                <a16:creationId xmlns:a16="http://schemas.microsoft.com/office/drawing/2014/main" id="{902204B1-0951-054D-1E86-09C5CD45D958}"/>
              </a:ext>
            </a:extLst>
          </p:cNvPr>
          <p:cNvSpPr/>
          <p:nvPr/>
        </p:nvSpPr>
        <p:spPr>
          <a:xfrm>
            <a:off x="1087291" y="3694670"/>
            <a:ext cx="8725383" cy="1326891"/>
          </a:xfrm>
          <a:custGeom>
            <a:avLst/>
            <a:gdLst>
              <a:gd name="connsiteX0" fmla="*/ 252777 w 6832278"/>
              <a:gd name="connsiteY0" fmla="*/ 1119352 h 1119352"/>
              <a:gd name="connsiteX1" fmla="*/ 158184 w 6832278"/>
              <a:gd name="connsiteY1" fmla="*/ 709449 h 1119352"/>
              <a:gd name="connsiteX2" fmla="*/ 2097342 w 6832278"/>
              <a:gd name="connsiteY2" fmla="*/ 551793 h 1119352"/>
              <a:gd name="connsiteX3" fmla="*/ 6149080 w 6832278"/>
              <a:gd name="connsiteY3" fmla="*/ 520262 h 1119352"/>
              <a:gd name="connsiteX4" fmla="*/ 6826998 w 6832278"/>
              <a:gd name="connsiteY4" fmla="*/ 0 h 1119352"/>
              <a:gd name="connsiteX5" fmla="*/ 6826998 w 6832278"/>
              <a:gd name="connsiteY5" fmla="*/ 0 h 111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2278" h="1119352">
                <a:moveTo>
                  <a:pt x="252777" y="1119352"/>
                </a:moveTo>
                <a:cubicBezTo>
                  <a:pt x="51767" y="961697"/>
                  <a:pt x="-149243" y="804042"/>
                  <a:pt x="158184" y="709449"/>
                </a:cubicBezTo>
                <a:cubicBezTo>
                  <a:pt x="465611" y="614856"/>
                  <a:pt x="1098859" y="583324"/>
                  <a:pt x="2097342" y="551793"/>
                </a:cubicBezTo>
                <a:cubicBezTo>
                  <a:pt x="3095825" y="520262"/>
                  <a:pt x="5360804" y="612228"/>
                  <a:pt x="6149080" y="520262"/>
                </a:cubicBezTo>
                <a:cubicBezTo>
                  <a:pt x="6937356" y="428296"/>
                  <a:pt x="6826998" y="0"/>
                  <a:pt x="6826998" y="0"/>
                </a:cubicBezTo>
                <a:lnTo>
                  <a:pt x="6826998" y="0"/>
                </a:lnTo>
              </a:path>
            </a:pathLst>
          </a:custGeom>
          <a:ln w="19050">
            <a:solidFill>
              <a:schemeClr val="accent5">
                <a:lumMod val="75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de-DE"/>
          </a:p>
        </p:txBody>
      </p:sp>
      <p:sp>
        <p:nvSpPr>
          <p:cNvPr id="12" name="Freihandform: Form 11">
            <a:extLst>
              <a:ext uri="{FF2B5EF4-FFF2-40B4-BE49-F238E27FC236}">
                <a16:creationId xmlns:a16="http://schemas.microsoft.com/office/drawing/2014/main" id="{FF280C4D-1B90-BAA3-596F-688BC76DD8E7}"/>
              </a:ext>
            </a:extLst>
          </p:cNvPr>
          <p:cNvSpPr/>
          <p:nvPr/>
        </p:nvSpPr>
        <p:spPr>
          <a:xfrm>
            <a:off x="10161151" y="3694670"/>
            <a:ext cx="855100" cy="1358423"/>
          </a:xfrm>
          <a:custGeom>
            <a:avLst/>
            <a:gdLst>
              <a:gd name="connsiteX0" fmla="*/ 3090042 w 3117728"/>
              <a:gd name="connsiteY0" fmla="*/ 1056290 h 1056290"/>
              <a:gd name="connsiteX1" fmla="*/ 2758966 w 3117728"/>
              <a:gd name="connsiteY1" fmla="*/ 756745 h 1056290"/>
              <a:gd name="connsiteX2" fmla="*/ 567559 w 3117728"/>
              <a:gd name="connsiteY2" fmla="*/ 441435 h 1056290"/>
              <a:gd name="connsiteX3" fmla="*/ 0 w 3117728"/>
              <a:gd name="connsiteY3" fmla="*/ 0 h 1056290"/>
              <a:gd name="connsiteX4" fmla="*/ 0 w 3117728"/>
              <a:gd name="connsiteY4" fmla="*/ 0 h 105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7728" h="1056290">
                <a:moveTo>
                  <a:pt x="3090042" y="1056290"/>
                </a:moveTo>
                <a:cubicBezTo>
                  <a:pt x="3134711" y="957755"/>
                  <a:pt x="3179380" y="859221"/>
                  <a:pt x="2758966" y="756745"/>
                </a:cubicBezTo>
                <a:cubicBezTo>
                  <a:pt x="2338552" y="654269"/>
                  <a:pt x="1027387" y="567559"/>
                  <a:pt x="567559" y="441435"/>
                </a:cubicBezTo>
                <a:cubicBezTo>
                  <a:pt x="107731" y="315311"/>
                  <a:pt x="0" y="0"/>
                  <a:pt x="0" y="0"/>
                </a:cubicBezTo>
                <a:lnTo>
                  <a:pt x="0" y="0"/>
                </a:lnTo>
              </a:path>
            </a:pathLst>
          </a:custGeom>
          <a:ln w="19050">
            <a:solidFill>
              <a:schemeClr val="accent5">
                <a:lumMod val="75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786854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5" name="Diagramm 4">
            <a:extLst>
              <a:ext uri="{FF2B5EF4-FFF2-40B4-BE49-F238E27FC236}">
                <a16:creationId xmlns:a16="http://schemas.microsoft.com/office/drawing/2014/main" id="{9D051EC3-1057-0364-5968-7DEBCBA3E946}"/>
              </a:ext>
            </a:extLst>
          </p:cNvPr>
          <p:cNvGraphicFramePr/>
          <p:nvPr/>
        </p:nvGraphicFramePr>
        <p:xfrm>
          <a:off x="2137516" y="1692827"/>
          <a:ext cx="6465636" cy="4564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22E47D12-1CB8-4B43-887D-3D6350A704BC}"/>
              </a:ext>
            </a:extLst>
          </p:cNvPr>
          <p:cNvSpPr>
            <a:spLocks noGrp="1"/>
          </p:cNvSpPr>
          <p:nvPr>
            <p:ph type="title"/>
          </p:nvPr>
        </p:nvSpPr>
        <p:spPr/>
        <p:txBody>
          <a:bodyPr/>
          <a:lstStyle/>
          <a:p>
            <a:r>
              <a:rPr lang="de-DE" sz="3200"/>
              <a:t>Nachhaltigkeit integrieren</a:t>
            </a:r>
          </a:p>
        </p:txBody>
      </p:sp>
      <p:sp>
        <p:nvSpPr>
          <p:cNvPr id="3" name="Textplatzhalter 2">
            <a:extLst>
              <a:ext uri="{FF2B5EF4-FFF2-40B4-BE49-F238E27FC236}">
                <a16:creationId xmlns:a16="http://schemas.microsoft.com/office/drawing/2014/main" id="{9276765D-8B65-4210-8A44-8AF01E0FC76F}"/>
              </a:ext>
            </a:extLst>
          </p:cNvPr>
          <p:cNvSpPr>
            <a:spLocks noGrp="1"/>
          </p:cNvSpPr>
          <p:nvPr>
            <p:ph type="body" sz="quarter" idx="13"/>
          </p:nvPr>
        </p:nvSpPr>
        <p:spPr/>
        <p:txBody>
          <a:bodyPr/>
          <a:lstStyle/>
          <a:p>
            <a:r>
              <a:rPr lang="de-DE"/>
              <a:t>Wie?</a:t>
            </a:r>
          </a:p>
        </p:txBody>
      </p:sp>
      <p:sp>
        <p:nvSpPr>
          <p:cNvPr id="4" name="Rechteck: abgerundete Ecken 3"/>
          <p:cNvSpPr/>
          <p:nvPr/>
        </p:nvSpPr>
        <p:spPr bwMode="auto">
          <a:xfrm>
            <a:off x="8653100" y="2479966"/>
            <a:ext cx="3254694" cy="102514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171450" indent="-171450">
              <a:buFont typeface="Arial" panose="020B0604020202020204" pitchFamily="34" charset="0"/>
              <a:buChar char="•"/>
              <a:defRPr/>
            </a:pPr>
            <a:r>
              <a:rPr lang="de-DE" sz="1200">
                <a:solidFill>
                  <a:schemeClr val="tx1"/>
                </a:solidFill>
              </a:rPr>
              <a:t>einordnen, was wichtig/ relevant ist und was nicht</a:t>
            </a:r>
          </a:p>
          <a:p>
            <a:pPr marL="171450" indent="-171450">
              <a:buFont typeface="Arial" panose="020B0604020202020204" pitchFamily="34" charset="0"/>
              <a:buChar char="•"/>
              <a:defRPr/>
            </a:pPr>
            <a:r>
              <a:rPr lang="de-DE" sz="1200">
                <a:solidFill>
                  <a:schemeClr val="tx1"/>
                </a:solidFill>
              </a:rPr>
              <a:t>in eine systematische und dauerhafte Planung und Umsetzung einsteigen </a:t>
            </a:r>
            <a:endParaRPr lang="de-DE" sz="1200">
              <a:solidFill>
                <a:schemeClr val="tx1"/>
              </a:solidFill>
              <a:cs typeface="Arial"/>
            </a:endParaRPr>
          </a:p>
        </p:txBody>
      </p:sp>
      <p:cxnSp>
        <p:nvCxnSpPr>
          <p:cNvPr id="11" name="Gerade Verbindung mit Pfeil 10"/>
          <p:cNvCxnSpPr>
            <a:cxnSpLocks/>
            <a:stCxn id="4" idx="1"/>
          </p:cNvCxnSpPr>
          <p:nvPr/>
        </p:nvCxnSpPr>
        <p:spPr bwMode="auto">
          <a:xfrm flipH="1">
            <a:off x="7470843" y="2992540"/>
            <a:ext cx="1182257" cy="0"/>
          </a:xfrm>
          <a:prstGeom prst="straightConnector1">
            <a:avLst/>
          </a:prstGeom>
          <a:ln w="38100">
            <a:solidFill>
              <a:schemeClr val="accent3">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1" name="Gerade Verbindung mit Pfeil 20"/>
          <p:cNvCxnSpPr>
            <a:cxnSpLocks/>
            <a:stCxn id="30" idx="1"/>
          </p:cNvCxnSpPr>
          <p:nvPr/>
        </p:nvCxnSpPr>
        <p:spPr bwMode="auto">
          <a:xfrm flipH="1" flipV="1">
            <a:off x="7188740" y="5372505"/>
            <a:ext cx="1716084" cy="70404"/>
          </a:xfrm>
          <a:prstGeom prst="straightConnector1">
            <a:avLst/>
          </a:prstGeom>
          <a:ln w="38100">
            <a:solidFill>
              <a:schemeClr val="accent3">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22" name="Gerade Verbindung mit Pfeil 21"/>
          <p:cNvCxnSpPr>
            <a:cxnSpLocks/>
            <a:stCxn id="35" idx="3"/>
          </p:cNvCxnSpPr>
          <p:nvPr/>
        </p:nvCxnSpPr>
        <p:spPr bwMode="auto">
          <a:xfrm flipV="1">
            <a:off x="2863182" y="5324763"/>
            <a:ext cx="693215" cy="72345"/>
          </a:xfrm>
          <a:prstGeom prst="straightConnector1">
            <a:avLst/>
          </a:prstGeom>
          <a:ln w="38100">
            <a:solidFill>
              <a:schemeClr val="accent3">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30" name="Rechteck: abgerundete Ecken 29">
            <a:extLst>
              <a:ext uri="{FF2B5EF4-FFF2-40B4-BE49-F238E27FC236}">
                <a16:creationId xmlns:a16="http://schemas.microsoft.com/office/drawing/2014/main" id="{9E335555-C577-40F8-82E6-FF858C9814B4}"/>
              </a:ext>
            </a:extLst>
          </p:cNvPr>
          <p:cNvSpPr/>
          <p:nvPr/>
        </p:nvSpPr>
        <p:spPr bwMode="auto">
          <a:xfrm>
            <a:off x="8904824" y="4900050"/>
            <a:ext cx="2949773" cy="108571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71450" indent="-171450">
              <a:buFont typeface="Arial" panose="020B0604020202020204" pitchFamily="34" charset="0"/>
              <a:buChar char="•"/>
              <a:defRPr/>
            </a:pPr>
            <a:r>
              <a:rPr lang="de-DE" sz="1200">
                <a:solidFill>
                  <a:schemeClr val="tx1"/>
                </a:solidFill>
              </a:rPr>
              <a:t>Mitarbeiter*innen einbinden</a:t>
            </a:r>
          </a:p>
          <a:p>
            <a:pPr marL="171450" indent="-171450">
              <a:buFont typeface="Arial" panose="020B0604020202020204" pitchFamily="34" charset="0"/>
              <a:buChar char="•"/>
              <a:defRPr/>
            </a:pPr>
            <a:r>
              <a:rPr lang="de-DE" sz="1200">
                <a:solidFill>
                  <a:schemeClr val="tx1"/>
                </a:solidFill>
              </a:rPr>
              <a:t>Nachhaltigkeitsthemen im Alltagshandeln der Organisation verankern</a:t>
            </a:r>
          </a:p>
        </p:txBody>
      </p:sp>
      <p:sp>
        <p:nvSpPr>
          <p:cNvPr id="35" name="Rechteck: abgerundete Ecken 34">
            <a:extLst>
              <a:ext uri="{FF2B5EF4-FFF2-40B4-BE49-F238E27FC236}">
                <a16:creationId xmlns:a16="http://schemas.microsoft.com/office/drawing/2014/main" id="{3ED20C79-9C46-434C-BB3B-F94170541C64}"/>
              </a:ext>
            </a:extLst>
          </p:cNvPr>
          <p:cNvSpPr/>
          <p:nvPr/>
        </p:nvSpPr>
        <p:spPr bwMode="auto">
          <a:xfrm>
            <a:off x="612695" y="5084317"/>
            <a:ext cx="2250487" cy="62558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71450" indent="-171450">
              <a:buFont typeface="Arial" panose="020B0604020202020204" pitchFamily="34" charset="0"/>
              <a:buChar char="•"/>
              <a:defRPr/>
            </a:pPr>
            <a:r>
              <a:rPr lang="de-DE" sz="1200">
                <a:solidFill>
                  <a:schemeClr val="tx1"/>
                </a:solidFill>
              </a:rPr>
              <a:t>Daten erfassen</a:t>
            </a:r>
          </a:p>
        </p:txBody>
      </p:sp>
      <p:sp>
        <p:nvSpPr>
          <p:cNvPr id="44" name="Rechteck: abgerundete Ecken 43">
            <a:extLst>
              <a:ext uri="{FF2B5EF4-FFF2-40B4-BE49-F238E27FC236}">
                <a16:creationId xmlns:a16="http://schemas.microsoft.com/office/drawing/2014/main" id="{CE90CD31-8368-4899-8714-67903E9266CE}"/>
              </a:ext>
            </a:extLst>
          </p:cNvPr>
          <p:cNvSpPr/>
          <p:nvPr/>
        </p:nvSpPr>
        <p:spPr bwMode="auto">
          <a:xfrm>
            <a:off x="341278" y="2078749"/>
            <a:ext cx="2266187" cy="82529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171450" indent="-171450">
              <a:buFont typeface="Arial" panose="020B0604020202020204" pitchFamily="34" charset="0"/>
              <a:buChar char="•"/>
              <a:defRPr/>
            </a:pPr>
            <a:r>
              <a:rPr lang="de-DE" sz="1200">
                <a:solidFill>
                  <a:schemeClr val="tx1"/>
                </a:solidFill>
              </a:rPr>
              <a:t>einen kontinuierlichen Verbesserungsprozess in Gang setzen</a:t>
            </a:r>
          </a:p>
        </p:txBody>
      </p:sp>
      <p:cxnSp>
        <p:nvCxnSpPr>
          <p:cNvPr id="45" name="Gerade Verbindung mit Pfeil 44">
            <a:extLst>
              <a:ext uri="{FF2B5EF4-FFF2-40B4-BE49-F238E27FC236}">
                <a16:creationId xmlns:a16="http://schemas.microsoft.com/office/drawing/2014/main" id="{E07E4B80-6B45-4C36-BD03-E05CA1B1356C}"/>
              </a:ext>
            </a:extLst>
          </p:cNvPr>
          <p:cNvCxnSpPr>
            <a:cxnSpLocks/>
            <a:stCxn id="44" idx="3"/>
          </p:cNvCxnSpPr>
          <p:nvPr/>
        </p:nvCxnSpPr>
        <p:spPr bwMode="auto">
          <a:xfrm>
            <a:off x="2607465" y="2491395"/>
            <a:ext cx="794789" cy="273611"/>
          </a:xfrm>
          <a:prstGeom prst="straightConnector1">
            <a:avLst/>
          </a:prstGeom>
          <a:ln w="38100">
            <a:solidFill>
              <a:schemeClr val="accent3">
                <a:lumMod val="60000"/>
                <a:lumOff val="40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6" name="Ellipse 5">
            <a:extLst>
              <a:ext uri="{FF2B5EF4-FFF2-40B4-BE49-F238E27FC236}">
                <a16:creationId xmlns:a16="http://schemas.microsoft.com/office/drawing/2014/main" id="{37A176BC-21D8-B510-C5D4-FF1F7CE6A551}"/>
              </a:ext>
            </a:extLst>
          </p:cNvPr>
          <p:cNvSpPr/>
          <p:nvPr/>
        </p:nvSpPr>
        <p:spPr>
          <a:xfrm>
            <a:off x="4470334" y="3022875"/>
            <a:ext cx="1800000" cy="1800000"/>
          </a:xfrm>
          <a:prstGeom prst="ellipse">
            <a:avLst/>
          </a:prstGeom>
          <a:solidFill>
            <a:schemeClr val="bg1"/>
          </a:solidFill>
          <a:ln w="76200">
            <a:solidFill>
              <a:srgbClr val="7FCAA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0000"/>
              </a:lnSpc>
            </a:pPr>
            <a:r>
              <a:rPr lang="de-DE" sz="1900">
                <a:solidFill>
                  <a:schemeClr val="tx1"/>
                </a:solidFill>
              </a:rPr>
              <a:t>erfasse die Situation</a:t>
            </a:r>
          </a:p>
        </p:txBody>
      </p:sp>
      <p:sp>
        <p:nvSpPr>
          <p:cNvPr id="8" name="Textfeld 7">
            <a:extLst>
              <a:ext uri="{FF2B5EF4-FFF2-40B4-BE49-F238E27FC236}">
                <a16:creationId xmlns:a16="http://schemas.microsoft.com/office/drawing/2014/main" id="{A6AA70A0-77F6-C057-F92B-F7CB37143554}"/>
              </a:ext>
            </a:extLst>
          </p:cNvPr>
          <p:cNvSpPr txBox="1"/>
          <p:nvPr/>
        </p:nvSpPr>
        <p:spPr>
          <a:xfrm>
            <a:off x="3937516" y="2766509"/>
            <a:ext cx="535724" cy="389017"/>
          </a:xfrm>
          <a:prstGeom prst="rect">
            <a:avLst/>
          </a:prstGeom>
          <a:noFill/>
        </p:spPr>
        <p:txBody>
          <a:bodyPr wrap="none" rtlCol="0">
            <a:spAutoFit/>
          </a:bodyPr>
          <a:lstStyle/>
          <a:p>
            <a:pPr>
              <a:lnSpc>
                <a:spcPct val="110000"/>
              </a:lnSpc>
            </a:pPr>
            <a:r>
              <a:rPr lang="de-DE" sz="1900"/>
              <a:t>Act</a:t>
            </a:r>
          </a:p>
        </p:txBody>
      </p:sp>
      <p:sp>
        <p:nvSpPr>
          <p:cNvPr id="10" name="Textfeld 9">
            <a:extLst>
              <a:ext uri="{FF2B5EF4-FFF2-40B4-BE49-F238E27FC236}">
                <a16:creationId xmlns:a16="http://schemas.microsoft.com/office/drawing/2014/main" id="{320D0E99-C436-7CF6-0D4F-16067E5DE213}"/>
              </a:ext>
            </a:extLst>
          </p:cNvPr>
          <p:cNvSpPr txBox="1"/>
          <p:nvPr/>
        </p:nvSpPr>
        <p:spPr bwMode="auto">
          <a:xfrm>
            <a:off x="6002472" y="2765006"/>
            <a:ext cx="673582" cy="389017"/>
          </a:xfrm>
          <a:prstGeom prst="rect">
            <a:avLst/>
          </a:prstGeom>
          <a:noFill/>
        </p:spPr>
        <p:txBody>
          <a:bodyPr wrap="none" rtlCol="0">
            <a:spAutoFit/>
          </a:bodyPr>
          <a:lstStyle/>
          <a:p>
            <a:pPr>
              <a:lnSpc>
                <a:spcPct val="110000"/>
              </a:lnSpc>
            </a:pPr>
            <a:r>
              <a:rPr lang="de-DE" sz="1900"/>
              <a:t>Plan</a:t>
            </a:r>
          </a:p>
        </p:txBody>
      </p:sp>
      <p:sp>
        <p:nvSpPr>
          <p:cNvPr id="12" name="Textfeld 11">
            <a:extLst>
              <a:ext uri="{FF2B5EF4-FFF2-40B4-BE49-F238E27FC236}">
                <a16:creationId xmlns:a16="http://schemas.microsoft.com/office/drawing/2014/main" id="{5A3F4DA8-8426-DC99-C8F2-C234A3657425}"/>
              </a:ext>
            </a:extLst>
          </p:cNvPr>
          <p:cNvSpPr txBox="1"/>
          <p:nvPr/>
        </p:nvSpPr>
        <p:spPr bwMode="auto">
          <a:xfrm>
            <a:off x="6016867" y="4674496"/>
            <a:ext cx="497252" cy="389017"/>
          </a:xfrm>
          <a:prstGeom prst="rect">
            <a:avLst/>
          </a:prstGeom>
          <a:noFill/>
        </p:spPr>
        <p:txBody>
          <a:bodyPr wrap="none" rtlCol="0">
            <a:spAutoFit/>
          </a:bodyPr>
          <a:lstStyle/>
          <a:p>
            <a:pPr>
              <a:lnSpc>
                <a:spcPct val="110000"/>
              </a:lnSpc>
            </a:pPr>
            <a:r>
              <a:rPr lang="de-DE" sz="1900"/>
              <a:t>Do</a:t>
            </a:r>
          </a:p>
        </p:txBody>
      </p:sp>
      <p:sp>
        <p:nvSpPr>
          <p:cNvPr id="14" name="Textfeld 13">
            <a:extLst>
              <a:ext uri="{FF2B5EF4-FFF2-40B4-BE49-F238E27FC236}">
                <a16:creationId xmlns:a16="http://schemas.microsoft.com/office/drawing/2014/main" id="{CBB98A8C-58A2-DE24-D6B4-F12ED0C251CD}"/>
              </a:ext>
            </a:extLst>
          </p:cNvPr>
          <p:cNvSpPr txBox="1"/>
          <p:nvPr/>
        </p:nvSpPr>
        <p:spPr bwMode="auto">
          <a:xfrm>
            <a:off x="3958900" y="4674496"/>
            <a:ext cx="877163" cy="389017"/>
          </a:xfrm>
          <a:prstGeom prst="rect">
            <a:avLst/>
          </a:prstGeom>
          <a:noFill/>
        </p:spPr>
        <p:txBody>
          <a:bodyPr wrap="none" rtlCol="0">
            <a:spAutoFit/>
          </a:bodyPr>
          <a:lstStyle/>
          <a:p>
            <a:pPr>
              <a:lnSpc>
                <a:spcPct val="110000"/>
              </a:lnSpc>
            </a:pPr>
            <a:r>
              <a:rPr lang="de-DE" sz="1900"/>
              <a:t>Check</a:t>
            </a:r>
          </a:p>
        </p:txBody>
      </p:sp>
      <p:sp>
        <p:nvSpPr>
          <p:cNvPr id="13" name="Rechteck: abgerundete Ecken 12"/>
          <p:cNvSpPr/>
          <p:nvPr/>
        </p:nvSpPr>
        <p:spPr bwMode="auto">
          <a:xfrm>
            <a:off x="5936559" y="378241"/>
            <a:ext cx="2968265" cy="136815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171450" indent="-171450">
              <a:lnSpc>
                <a:spcPct val="110000"/>
              </a:lnSpc>
              <a:buFont typeface="Arial" panose="020B0604020202020204" pitchFamily="34" charset="0"/>
              <a:buChar char="•"/>
              <a:defRPr/>
            </a:pPr>
            <a:r>
              <a:rPr lang="de-DE" sz="1200">
                <a:solidFill>
                  <a:schemeClr val="tx1"/>
                </a:solidFill>
              </a:rPr>
              <a:t>verstehen worum es beim Thema Nachhaltigkeit geht </a:t>
            </a:r>
          </a:p>
          <a:p>
            <a:pPr marL="171450" indent="-171450">
              <a:lnSpc>
                <a:spcPct val="110000"/>
              </a:lnSpc>
              <a:buFont typeface="Arial" panose="020B0604020202020204" pitchFamily="34" charset="0"/>
              <a:buChar char="•"/>
              <a:defRPr/>
            </a:pPr>
            <a:r>
              <a:rPr lang="de-DE" sz="1200">
                <a:solidFill>
                  <a:schemeClr val="tx1"/>
                </a:solidFill>
              </a:rPr>
              <a:t>die Interessen der Anspruchs-gruppen verstehen</a:t>
            </a:r>
            <a:endParaRPr lang="de-DE" sz="1200">
              <a:solidFill>
                <a:schemeClr val="tx1"/>
              </a:solidFill>
              <a:cs typeface="Arial"/>
            </a:endParaRPr>
          </a:p>
          <a:p>
            <a:pPr marL="171450" indent="-171450">
              <a:lnSpc>
                <a:spcPct val="110000"/>
              </a:lnSpc>
              <a:buFont typeface="Arial" panose="020B0604020202020204" pitchFamily="34" charset="0"/>
              <a:buChar char="•"/>
              <a:defRPr/>
            </a:pPr>
            <a:r>
              <a:rPr lang="de-DE" sz="1200">
                <a:solidFill>
                  <a:schemeClr val="tx1"/>
                </a:solidFill>
              </a:rPr>
              <a:t>eine Haltung zum Thema entwickeln</a:t>
            </a:r>
            <a:endParaRPr>
              <a:solidFill>
                <a:schemeClr val="tx1"/>
              </a:solidFill>
            </a:endParaRPr>
          </a:p>
        </p:txBody>
      </p:sp>
      <p:cxnSp>
        <p:nvCxnSpPr>
          <p:cNvPr id="31" name="Gerade Verbindung mit Pfeil 30">
            <a:extLst>
              <a:ext uri="{FF2B5EF4-FFF2-40B4-BE49-F238E27FC236}">
                <a16:creationId xmlns:a16="http://schemas.microsoft.com/office/drawing/2014/main" id="{B419E8F0-1FB9-40CD-B452-5EBC7DDC89A7}"/>
              </a:ext>
            </a:extLst>
          </p:cNvPr>
          <p:cNvCxnSpPr>
            <a:cxnSpLocks/>
          </p:cNvCxnSpPr>
          <p:nvPr/>
        </p:nvCxnSpPr>
        <p:spPr bwMode="auto">
          <a:xfrm flipH="1">
            <a:off x="5408581" y="1692827"/>
            <a:ext cx="794788" cy="1585394"/>
          </a:xfrm>
          <a:prstGeom prst="straightConnector1">
            <a:avLst/>
          </a:prstGeom>
          <a:ln w="38100">
            <a:solidFill>
              <a:srgbClr val="7FCAAC"/>
            </a:solidFill>
            <a:tailEnd type="triangle"/>
          </a:ln>
        </p:spPr>
        <p:style>
          <a:lnRef idx="1">
            <a:schemeClr val="accent4"/>
          </a:lnRef>
          <a:fillRef idx="0">
            <a:schemeClr val="accent4"/>
          </a:fillRef>
          <a:effectRef idx="0">
            <a:schemeClr val="accent4"/>
          </a:effectRef>
          <a:fontRef idx="minor">
            <a:schemeClr val="tx1"/>
          </a:fontRef>
        </p:style>
      </p:cxnSp>
      <p:sp>
        <p:nvSpPr>
          <p:cNvPr id="25" name="Textfeld 24">
            <a:extLst>
              <a:ext uri="{FF2B5EF4-FFF2-40B4-BE49-F238E27FC236}">
                <a16:creationId xmlns:a16="http://schemas.microsoft.com/office/drawing/2014/main" id="{5E050AA5-57D7-8971-F1E8-A8ECE76AF1C0}"/>
              </a:ext>
            </a:extLst>
          </p:cNvPr>
          <p:cNvSpPr txBox="1"/>
          <p:nvPr/>
        </p:nvSpPr>
        <p:spPr>
          <a:xfrm>
            <a:off x="318550" y="6030685"/>
            <a:ext cx="2313454" cy="23282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900" dirty="0">
                <a:solidFill>
                  <a:schemeClr val="bg1">
                    <a:lumMod val="65000"/>
                  </a:schemeClr>
                </a:solidFill>
              </a:rPr>
              <a:t>angelehnt an </a:t>
            </a:r>
            <a:r>
              <a:rPr lang="de-DE" sz="900" dirty="0" err="1">
                <a:solidFill>
                  <a:schemeClr val="bg1">
                    <a:lumMod val="65000"/>
                  </a:schemeClr>
                </a:solidFill>
              </a:rPr>
              <a:t>Teitscheid</a:t>
            </a:r>
            <a:r>
              <a:rPr lang="de-DE" sz="900" dirty="0">
                <a:solidFill>
                  <a:schemeClr val="bg1">
                    <a:lumMod val="65000"/>
                  </a:schemeClr>
                </a:solidFill>
              </a:rPr>
              <a:t> et al., 2021, S.21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35" grpId="0" animBg="1"/>
      <p:bldP spid="44"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2C286-C2F0-4668-BBAE-D9136FA86B74}"/>
              </a:ext>
            </a:extLst>
          </p:cNvPr>
          <p:cNvSpPr>
            <a:spLocks noGrp="1"/>
          </p:cNvSpPr>
          <p:nvPr>
            <p:ph type="title"/>
          </p:nvPr>
        </p:nvSpPr>
        <p:spPr/>
        <p:txBody>
          <a:bodyPr/>
          <a:lstStyle/>
          <a:p>
            <a:r>
              <a:rPr lang="de-DE"/>
              <a:t>Einordnung in den Verpflegungsablauf</a:t>
            </a:r>
          </a:p>
        </p:txBody>
      </p:sp>
      <p:sp>
        <p:nvSpPr>
          <p:cNvPr id="4" name="Textplatzhalter 3">
            <a:extLst>
              <a:ext uri="{FF2B5EF4-FFF2-40B4-BE49-F238E27FC236}">
                <a16:creationId xmlns:a16="http://schemas.microsoft.com/office/drawing/2014/main" id="{DEDFC120-D4F2-4036-9999-AD6E2DB1D602}"/>
              </a:ext>
            </a:extLst>
          </p:cNvPr>
          <p:cNvSpPr>
            <a:spLocks noGrp="1"/>
          </p:cNvSpPr>
          <p:nvPr>
            <p:ph type="body" sz="quarter" idx="13"/>
          </p:nvPr>
        </p:nvSpPr>
        <p:spPr/>
        <p:txBody>
          <a:bodyPr/>
          <a:lstStyle/>
          <a:p>
            <a:r>
              <a:rPr lang="de-DE"/>
              <a:t>Thema</a:t>
            </a:r>
          </a:p>
        </p:txBody>
      </p:sp>
      <p:grpSp>
        <p:nvGrpSpPr>
          <p:cNvPr id="6" name="Gruppieren 5">
            <a:extLst>
              <a:ext uri="{FF2B5EF4-FFF2-40B4-BE49-F238E27FC236}">
                <a16:creationId xmlns:a16="http://schemas.microsoft.com/office/drawing/2014/main" id="{F9BF7A0F-975F-41AC-884F-82BFDD963515}"/>
              </a:ext>
            </a:extLst>
          </p:cNvPr>
          <p:cNvGrpSpPr/>
          <p:nvPr/>
        </p:nvGrpSpPr>
        <p:grpSpPr>
          <a:xfrm>
            <a:off x="5341215" y="1712505"/>
            <a:ext cx="3057643" cy="749244"/>
            <a:chOff x="1143" y="2529006"/>
            <a:chExt cx="1873110" cy="749244"/>
          </a:xfrm>
        </p:grpSpPr>
        <p:sp>
          <p:nvSpPr>
            <p:cNvPr id="7" name="Pfeil: Fünfeck 6">
              <a:extLst>
                <a:ext uri="{FF2B5EF4-FFF2-40B4-BE49-F238E27FC236}">
                  <a16:creationId xmlns:a16="http://schemas.microsoft.com/office/drawing/2014/main" id="{918AAD72-6D9E-4FB5-963F-9933B6E42873}"/>
                </a:ext>
              </a:extLst>
            </p:cNvPr>
            <p:cNvSpPr/>
            <p:nvPr/>
          </p:nvSpPr>
          <p:spPr>
            <a:xfrm>
              <a:off x="1143" y="2529006"/>
              <a:ext cx="1873110" cy="749244"/>
            </a:xfrm>
            <a:prstGeom prst="homePlate">
              <a:avLst/>
            </a:prstGeom>
            <a:ln w="38100">
              <a:solidFill>
                <a:schemeClr val="accent5">
                  <a:lumMod val="75000"/>
                </a:schemeClr>
              </a:solidFill>
            </a:ln>
          </p:spPr>
          <p:style>
            <a:lnRef idx="2">
              <a:schemeClr val="accent4"/>
            </a:lnRef>
            <a:fillRef idx="1">
              <a:schemeClr val="lt1"/>
            </a:fillRef>
            <a:effectRef idx="0">
              <a:schemeClr val="accent4"/>
            </a:effectRef>
            <a:fontRef idx="minor">
              <a:schemeClr val="dk2">
                <a:hueOff val="0"/>
                <a:satOff val="0"/>
                <a:lumOff val="0"/>
                <a:alphaOff val="0"/>
              </a:schemeClr>
            </a:fontRef>
          </p:style>
        </p:sp>
        <p:sp>
          <p:nvSpPr>
            <p:cNvPr id="8" name="Pfeil: Fünfeck 4">
              <a:extLst>
                <a:ext uri="{FF2B5EF4-FFF2-40B4-BE49-F238E27FC236}">
                  <a16:creationId xmlns:a16="http://schemas.microsoft.com/office/drawing/2014/main" id="{9D447071-BA04-4D92-891F-D095A20158FF}"/>
                </a:ext>
              </a:extLst>
            </p:cNvPr>
            <p:cNvSpPr txBox="1"/>
            <p:nvPr/>
          </p:nvSpPr>
          <p:spPr>
            <a:xfrm>
              <a:off x="1143" y="2529006"/>
              <a:ext cx="1685799" cy="749244"/>
            </a:xfrm>
            <a:prstGeom prst="rect">
              <a:avLst/>
            </a:prstGeom>
            <a:ln>
              <a:solidFill>
                <a:schemeClr val="accent5">
                  <a:lumMod val="75000"/>
                </a:schemeClr>
              </a:solid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de-DE" sz="2400" b="1" kern="1200">
                  <a:solidFill>
                    <a:schemeClr val="tx1"/>
                  </a:solidFill>
                </a:rPr>
                <a:t>Speisenplanung</a:t>
              </a:r>
            </a:p>
          </p:txBody>
        </p:sp>
      </p:grpSp>
      <p:sp>
        <p:nvSpPr>
          <p:cNvPr id="18" name="Pfeil: Fünfeck 17">
            <a:extLst>
              <a:ext uri="{FF2B5EF4-FFF2-40B4-BE49-F238E27FC236}">
                <a16:creationId xmlns:a16="http://schemas.microsoft.com/office/drawing/2014/main" id="{D230D289-C19D-402C-BF43-4505DEE94F71}"/>
              </a:ext>
            </a:extLst>
          </p:cNvPr>
          <p:cNvSpPr/>
          <p:nvPr/>
        </p:nvSpPr>
        <p:spPr>
          <a:xfrm>
            <a:off x="1429239" y="3142099"/>
            <a:ext cx="3240000" cy="748800"/>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900">
                <a:solidFill>
                  <a:schemeClr val="tx1"/>
                </a:solidFill>
              </a:rPr>
              <a:t>Verpflegungskonzept</a:t>
            </a:r>
          </a:p>
        </p:txBody>
      </p:sp>
      <p:sp>
        <p:nvSpPr>
          <p:cNvPr id="19" name="Pfeil: Fünfeck 18">
            <a:extLst>
              <a:ext uri="{FF2B5EF4-FFF2-40B4-BE49-F238E27FC236}">
                <a16:creationId xmlns:a16="http://schemas.microsoft.com/office/drawing/2014/main" id="{45BB490F-DCB5-4FA6-9073-FF4C5AB0C13C}"/>
              </a:ext>
            </a:extLst>
          </p:cNvPr>
          <p:cNvSpPr/>
          <p:nvPr/>
        </p:nvSpPr>
        <p:spPr>
          <a:xfrm>
            <a:off x="5340644" y="2849626"/>
            <a:ext cx="3240000" cy="748800"/>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900">
                <a:solidFill>
                  <a:schemeClr val="tx1"/>
                </a:solidFill>
              </a:rPr>
              <a:t>Standardspeiseplan</a:t>
            </a:r>
          </a:p>
        </p:txBody>
      </p:sp>
      <p:sp>
        <p:nvSpPr>
          <p:cNvPr id="20" name="Pfeil: Fünfeck 19">
            <a:extLst>
              <a:ext uri="{FF2B5EF4-FFF2-40B4-BE49-F238E27FC236}">
                <a16:creationId xmlns:a16="http://schemas.microsoft.com/office/drawing/2014/main" id="{FFF515C4-BB9D-400A-A39D-1CA85759444B}"/>
              </a:ext>
            </a:extLst>
          </p:cNvPr>
          <p:cNvSpPr/>
          <p:nvPr/>
        </p:nvSpPr>
        <p:spPr>
          <a:xfrm>
            <a:off x="5343575" y="3892340"/>
            <a:ext cx="3240000" cy="748800"/>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0000"/>
              </a:lnSpc>
            </a:pPr>
            <a:r>
              <a:rPr lang="de-DE" sz="1900">
                <a:solidFill>
                  <a:schemeClr val="tx1"/>
                </a:solidFill>
              </a:rPr>
              <a:t>Angebotsstruktur</a:t>
            </a:r>
            <a:endParaRPr lang="de-DE" sz="1900">
              <a:solidFill>
                <a:schemeClr val="tx1"/>
              </a:solidFill>
              <a:cs typeface="Arial"/>
            </a:endParaRPr>
          </a:p>
        </p:txBody>
      </p:sp>
      <p:sp>
        <p:nvSpPr>
          <p:cNvPr id="16" name="Pfeil: Fünfeck 15">
            <a:extLst>
              <a:ext uri="{FF2B5EF4-FFF2-40B4-BE49-F238E27FC236}">
                <a16:creationId xmlns:a16="http://schemas.microsoft.com/office/drawing/2014/main" id="{98222FB7-9955-466E-954D-2A95A1AAA3C4}"/>
              </a:ext>
            </a:extLst>
          </p:cNvPr>
          <p:cNvSpPr/>
          <p:nvPr/>
        </p:nvSpPr>
        <p:spPr>
          <a:xfrm>
            <a:off x="5337087" y="4928310"/>
            <a:ext cx="3240000" cy="748800"/>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0000"/>
              </a:lnSpc>
            </a:pPr>
            <a:r>
              <a:rPr lang="de-DE" sz="1900">
                <a:solidFill>
                  <a:schemeClr val="tx1"/>
                </a:solidFill>
              </a:rPr>
              <a:t>Komponenten</a:t>
            </a:r>
          </a:p>
        </p:txBody>
      </p:sp>
    </p:spTree>
    <p:extLst>
      <p:ext uri="{BB962C8B-B14F-4D97-AF65-F5344CB8AC3E}">
        <p14:creationId xmlns:p14="http://schemas.microsoft.com/office/powerpoint/2010/main" val="726750464"/>
      </p:ext>
    </p:extLst>
  </p:cSld>
  <p:clrMapOvr>
    <a:masterClrMapping/>
  </p:clrMapOvr>
  <p:extLst mod="1">
    <p:ext uri="{6950BFC3-D8DA-4A85-94F7-54DA5524770B}">
      <p188:commentRel xmlns:p188="http://schemas.microsoft.com/office/powerpoint/2018/8/main" xmlns=""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Form 5">
            <a:extLst>
              <a:ext uri="{FF2B5EF4-FFF2-40B4-BE49-F238E27FC236}">
                <a16:creationId xmlns:a16="http://schemas.microsoft.com/office/drawing/2014/main" id="{E15790BE-4882-46C5-A5BD-0312280E274E}"/>
              </a:ext>
            </a:extLst>
          </p:cNvPr>
          <p:cNvSpPr/>
          <p:nvPr/>
        </p:nvSpPr>
        <p:spPr>
          <a:xfrm>
            <a:off x="-235527" y="1683327"/>
            <a:ext cx="12482945" cy="4405746"/>
          </a:xfrm>
          <a:custGeom>
            <a:avLst/>
            <a:gdLst>
              <a:gd name="connsiteX0" fmla="*/ 6927 w 12482945"/>
              <a:gd name="connsiteY0" fmla="*/ 623455 h 4405746"/>
              <a:gd name="connsiteX1" fmla="*/ 5867400 w 12482945"/>
              <a:gd name="connsiteY1" fmla="*/ 0 h 4405746"/>
              <a:gd name="connsiteX2" fmla="*/ 12482945 w 12482945"/>
              <a:gd name="connsiteY2" fmla="*/ 831273 h 4405746"/>
              <a:gd name="connsiteX3" fmla="*/ 12469091 w 12482945"/>
              <a:gd name="connsiteY3" fmla="*/ 4405746 h 4405746"/>
              <a:gd name="connsiteX4" fmla="*/ 0 w 12482945"/>
              <a:gd name="connsiteY4" fmla="*/ 4391891 h 4405746"/>
              <a:gd name="connsiteX5" fmla="*/ 6927 w 12482945"/>
              <a:gd name="connsiteY5" fmla="*/ 623455 h 440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2945" h="4405746">
                <a:moveTo>
                  <a:pt x="6927" y="623455"/>
                </a:moveTo>
                <a:lnTo>
                  <a:pt x="5867400" y="0"/>
                </a:lnTo>
                <a:lnTo>
                  <a:pt x="12482945" y="831273"/>
                </a:lnTo>
                <a:lnTo>
                  <a:pt x="12469091" y="4405746"/>
                </a:lnTo>
                <a:lnTo>
                  <a:pt x="0" y="4391891"/>
                </a:lnTo>
                <a:lnTo>
                  <a:pt x="6927" y="623455"/>
                </a:lnTo>
                <a:close/>
              </a:path>
            </a:pathLst>
          </a:custGeom>
          <a:gradFill>
            <a:gsLst>
              <a:gs pos="0">
                <a:schemeClr val="accent4">
                  <a:lumMod val="20000"/>
                  <a:lumOff val="80000"/>
                </a:schemeClr>
              </a:gs>
              <a:gs pos="74000">
                <a:schemeClr val="accent4">
                  <a:lumMod val="40000"/>
                  <a:lumOff val="60000"/>
                </a:schemeClr>
              </a:gs>
              <a:gs pos="83000">
                <a:schemeClr val="accent4">
                  <a:lumMod val="60000"/>
                  <a:lumOff val="40000"/>
                </a:schemeClr>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BCADAB04-F560-4EA5-9B94-436154C24697}"/>
              </a:ext>
            </a:extLst>
          </p:cNvPr>
          <p:cNvSpPr>
            <a:spLocks noGrp="1"/>
          </p:cNvSpPr>
          <p:nvPr>
            <p:ph type="title"/>
          </p:nvPr>
        </p:nvSpPr>
        <p:spPr/>
        <p:txBody>
          <a:bodyPr/>
          <a:lstStyle/>
          <a:p>
            <a:r>
              <a:rPr lang="de-DE"/>
              <a:t>Nachhaltiges Verpflegungskonzept</a:t>
            </a:r>
          </a:p>
        </p:txBody>
      </p:sp>
      <p:sp>
        <p:nvSpPr>
          <p:cNvPr id="4" name="Textplatzhalter 3">
            <a:extLst>
              <a:ext uri="{FF2B5EF4-FFF2-40B4-BE49-F238E27FC236}">
                <a16:creationId xmlns:a16="http://schemas.microsoft.com/office/drawing/2014/main" id="{A9431D8C-9FE2-43FD-B5F5-B1C7285D275F}"/>
              </a:ext>
            </a:extLst>
          </p:cNvPr>
          <p:cNvSpPr>
            <a:spLocks noGrp="1"/>
          </p:cNvSpPr>
          <p:nvPr>
            <p:ph type="body" sz="quarter" idx="13"/>
          </p:nvPr>
        </p:nvSpPr>
        <p:spPr/>
        <p:txBody>
          <a:bodyPr/>
          <a:lstStyle/>
          <a:p>
            <a:r>
              <a:rPr lang="de-DE"/>
              <a:t>Was ist das?</a:t>
            </a:r>
          </a:p>
        </p:txBody>
      </p:sp>
      <p:pic>
        <p:nvPicPr>
          <p:cNvPr id="9" name="Grafik 8" descr="Marker">
            <a:extLst>
              <a:ext uri="{FF2B5EF4-FFF2-40B4-BE49-F238E27FC236}">
                <a16:creationId xmlns:a16="http://schemas.microsoft.com/office/drawing/2014/main" id="{4FE5D6D2-219C-4206-8FA1-B03AE8DAE7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4782" y="1704109"/>
            <a:ext cx="1482436" cy="1482436"/>
          </a:xfrm>
          <a:prstGeom prst="rect">
            <a:avLst/>
          </a:prstGeom>
        </p:spPr>
      </p:pic>
      <p:sp>
        <p:nvSpPr>
          <p:cNvPr id="10" name="Textfeld 9">
            <a:extLst>
              <a:ext uri="{FF2B5EF4-FFF2-40B4-BE49-F238E27FC236}">
                <a16:creationId xmlns:a16="http://schemas.microsoft.com/office/drawing/2014/main" id="{C37846E5-91B4-4DC2-8F09-6C5D32C97C39}"/>
              </a:ext>
            </a:extLst>
          </p:cNvPr>
          <p:cNvSpPr txBox="1"/>
          <p:nvPr/>
        </p:nvSpPr>
        <p:spPr>
          <a:xfrm>
            <a:off x="307573" y="3392184"/>
            <a:ext cx="3959628" cy="389017"/>
          </a:xfrm>
          <a:prstGeom prst="rect">
            <a:avLst/>
          </a:prstGeom>
          <a:noFill/>
        </p:spPr>
        <p:txBody>
          <a:bodyPr wrap="square" rtlCol="0">
            <a:spAutoFit/>
          </a:bodyPr>
          <a:lstStyle/>
          <a:p>
            <a:pPr>
              <a:lnSpc>
                <a:spcPct val="110000"/>
              </a:lnSpc>
            </a:pPr>
            <a:r>
              <a:rPr lang="de-DE" sz="1900"/>
              <a:t>Worauf kommt es an?</a:t>
            </a:r>
          </a:p>
        </p:txBody>
      </p:sp>
      <p:sp>
        <p:nvSpPr>
          <p:cNvPr id="11" name="Textfeld 10">
            <a:extLst>
              <a:ext uri="{FF2B5EF4-FFF2-40B4-BE49-F238E27FC236}">
                <a16:creationId xmlns:a16="http://schemas.microsoft.com/office/drawing/2014/main" id="{36595DAB-3553-47E5-808D-DAE27A4A75B7}"/>
              </a:ext>
            </a:extLst>
          </p:cNvPr>
          <p:cNvSpPr txBox="1"/>
          <p:nvPr/>
        </p:nvSpPr>
        <p:spPr>
          <a:xfrm>
            <a:off x="2136372" y="4114706"/>
            <a:ext cx="3959628" cy="389017"/>
          </a:xfrm>
          <a:prstGeom prst="rect">
            <a:avLst/>
          </a:prstGeom>
          <a:noFill/>
        </p:spPr>
        <p:txBody>
          <a:bodyPr wrap="square" rtlCol="0">
            <a:spAutoFit/>
          </a:bodyPr>
          <a:lstStyle/>
          <a:p>
            <a:pPr>
              <a:lnSpc>
                <a:spcPct val="110000"/>
              </a:lnSpc>
            </a:pPr>
            <a:r>
              <a:rPr lang="de-DE" sz="1900"/>
              <a:t>Welche Ziele wollen wir verfolgen?</a:t>
            </a:r>
          </a:p>
        </p:txBody>
      </p:sp>
      <p:sp>
        <p:nvSpPr>
          <p:cNvPr id="12" name="Textfeld 11">
            <a:extLst>
              <a:ext uri="{FF2B5EF4-FFF2-40B4-BE49-F238E27FC236}">
                <a16:creationId xmlns:a16="http://schemas.microsoft.com/office/drawing/2014/main" id="{53848943-623A-4762-AA8D-A933FE05D3C0}"/>
              </a:ext>
            </a:extLst>
          </p:cNvPr>
          <p:cNvSpPr txBox="1"/>
          <p:nvPr/>
        </p:nvSpPr>
        <p:spPr>
          <a:xfrm>
            <a:off x="4329546" y="4996318"/>
            <a:ext cx="3959628" cy="389017"/>
          </a:xfrm>
          <a:prstGeom prst="rect">
            <a:avLst/>
          </a:prstGeom>
          <a:noFill/>
        </p:spPr>
        <p:txBody>
          <a:bodyPr wrap="square" rtlCol="0">
            <a:spAutoFit/>
          </a:bodyPr>
          <a:lstStyle/>
          <a:p>
            <a:pPr>
              <a:lnSpc>
                <a:spcPct val="110000"/>
              </a:lnSpc>
            </a:pPr>
            <a:r>
              <a:rPr lang="de-DE" sz="1900"/>
              <a:t>Wie setzen wir unsere Ziele um?</a:t>
            </a:r>
          </a:p>
        </p:txBody>
      </p:sp>
      <p:sp>
        <p:nvSpPr>
          <p:cNvPr id="13" name="Textfeld 12">
            <a:extLst>
              <a:ext uri="{FF2B5EF4-FFF2-40B4-BE49-F238E27FC236}">
                <a16:creationId xmlns:a16="http://schemas.microsoft.com/office/drawing/2014/main" id="{0404D8E0-25EA-4407-886C-ED14D9F2ECE5}"/>
              </a:ext>
            </a:extLst>
          </p:cNvPr>
          <p:cNvSpPr txBox="1"/>
          <p:nvPr/>
        </p:nvSpPr>
        <p:spPr>
          <a:xfrm>
            <a:off x="8023027" y="5654907"/>
            <a:ext cx="3959628" cy="389017"/>
          </a:xfrm>
          <a:prstGeom prst="rect">
            <a:avLst/>
          </a:prstGeom>
          <a:noFill/>
        </p:spPr>
        <p:txBody>
          <a:bodyPr wrap="square" rtlCol="0">
            <a:spAutoFit/>
          </a:bodyPr>
          <a:lstStyle/>
          <a:p>
            <a:pPr>
              <a:lnSpc>
                <a:spcPct val="110000"/>
              </a:lnSpc>
            </a:pPr>
            <a:r>
              <a:rPr lang="de-DE" sz="1900"/>
              <a:t>Wie überprüfen wir unsere Ziele?</a:t>
            </a:r>
          </a:p>
        </p:txBody>
      </p:sp>
      <p:sp>
        <p:nvSpPr>
          <p:cNvPr id="14" name="Textfeld 13">
            <a:extLst>
              <a:ext uri="{FF2B5EF4-FFF2-40B4-BE49-F238E27FC236}">
                <a16:creationId xmlns:a16="http://schemas.microsoft.com/office/drawing/2014/main" id="{9C4EF9ED-78FA-4FC0-AE52-F3BC83222022}"/>
              </a:ext>
            </a:extLst>
          </p:cNvPr>
          <p:cNvSpPr txBox="1"/>
          <p:nvPr/>
        </p:nvSpPr>
        <p:spPr>
          <a:xfrm>
            <a:off x="6537285" y="2146607"/>
            <a:ext cx="1999209" cy="710644"/>
          </a:xfrm>
          <a:prstGeom prst="rect">
            <a:avLst/>
          </a:prstGeom>
          <a:noFill/>
        </p:spPr>
        <p:txBody>
          <a:bodyPr wrap="square" lIns="91440" tIns="45720" rIns="91440" bIns="45720" rtlCol="0" anchor="t">
            <a:spAutoFit/>
          </a:bodyPr>
          <a:lstStyle/>
          <a:p>
            <a:pPr>
              <a:lnSpc>
                <a:spcPct val="110000"/>
              </a:lnSpc>
            </a:pPr>
            <a:r>
              <a:rPr lang="de-DE" sz="1900" b="1" dirty="0">
                <a:solidFill>
                  <a:schemeClr val="accent5">
                    <a:lumMod val="75000"/>
                  </a:schemeClr>
                </a:solidFill>
              </a:rPr>
              <a:t>Haltung entwickeln!</a:t>
            </a:r>
          </a:p>
        </p:txBody>
      </p:sp>
      <p:sp>
        <p:nvSpPr>
          <p:cNvPr id="3" name="Rechteck 2">
            <a:extLst>
              <a:ext uri="{FF2B5EF4-FFF2-40B4-BE49-F238E27FC236}">
                <a16:creationId xmlns:a16="http://schemas.microsoft.com/office/drawing/2014/main" id="{89F140D7-DBBD-486C-BD02-C0473BFF2DA0}"/>
              </a:ext>
            </a:extLst>
          </p:cNvPr>
          <p:cNvSpPr/>
          <p:nvPr/>
        </p:nvSpPr>
        <p:spPr>
          <a:xfrm>
            <a:off x="252688" y="5831830"/>
            <a:ext cx="1678665" cy="230832"/>
          </a:xfrm>
          <a:prstGeom prst="rect">
            <a:avLst/>
          </a:prstGeom>
        </p:spPr>
        <p:txBody>
          <a:bodyPr wrap="none">
            <a:spAutoFit/>
          </a:bodyPr>
          <a:lstStyle/>
          <a:p>
            <a:r>
              <a:rPr lang="en-US" sz="900" dirty="0">
                <a:solidFill>
                  <a:schemeClr val="bg1"/>
                </a:solidFill>
              </a:rPr>
              <a:t>Ostendorf-</a:t>
            </a:r>
            <a:r>
              <a:rPr lang="en-US" sz="900" dirty="0" err="1">
                <a:solidFill>
                  <a:schemeClr val="bg1"/>
                </a:solidFill>
              </a:rPr>
              <a:t>Servissoglou</a:t>
            </a:r>
            <a:r>
              <a:rPr lang="en-US" sz="900" dirty="0">
                <a:solidFill>
                  <a:schemeClr val="bg1"/>
                </a:solidFill>
              </a:rPr>
              <a:t> 2021</a:t>
            </a:r>
            <a:endParaRPr lang="de-DE" sz="900" dirty="0">
              <a:solidFill>
                <a:schemeClr val="bg1"/>
              </a:solidFill>
            </a:endParaRPr>
          </a:p>
        </p:txBody>
      </p:sp>
    </p:spTree>
    <p:extLst>
      <p:ext uri="{BB962C8B-B14F-4D97-AF65-F5344CB8AC3E}">
        <p14:creationId xmlns:p14="http://schemas.microsoft.com/office/powerpoint/2010/main" val="4057135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BE1149-C425-C537-2F2F-AFA96D1E979F}"/>
              </a:ext>
            </a:extLst>
          </p:cNvPr>
          <p:cNvSpPr txBox="1">
            <a:spLocks/>
          </p:cNvSpPr>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spcAft>
                <a:spcPts val="600"/>
              </a:spcAft>
            </a:pPr>
            <a:r>
              <a:rPr lang="de-DE" spc="-24" dirty="0">
                <a:latin typeface="Arial" panose="020B0604020202020204" pitchFamily="34" charset="0"/>
                <a:cs typeface="Arial" panose="020B0604020202020204" pitchFamily="34" charset="0"/>
              </a:rPr>
              <a:t>Änderungshistorie</a:t>
            </a:r>
            <a:endParaRPr lang="de-DE" b="1" kern="12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B5130865-CC90-3967-1EA0-E8E3AB841D4B}"/>
              </a:ext>
            </a:extLst>
          </p:cNvPr>
          <p:cNvSpPr txBox="1">
            <a:spLocks/>
          </p:cNvSpPr>
          <p:nvPr/>
        </p:nvSpPr>
        <p:spPr>
          <a:xfrm>
            <a:off x="371481" y="1785938"/>
            <a:ext cx="8824913"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00"/>
              </a:spcBef>
              <a:buNone/>
            </a:pPr>
            <a:endParaRPr lang="de-DE" sz="2000" dirty="0">
              <a:latin typeface="Arial" panose="020B0604020202020204" pitchFamily="34" charset="0"/>
              <a:cs typeface="Arial" panose="020B0604020202020204" pitchFamily="34" charset="0"/>
            </a:endParaRPr>
          </a:p>
        </p:txBody>
      </p:sp>
      <p:graphicFrame>
        <p:nvGraphicFramePr>
          <p:cNvPr id="8" name="Tabelle 7">
            <a:extLst>
              <a:ext uri="{FF2B5EF4-FFF2-40B4-BE49-F238E27FC236}">
                <a16:creationId xmlns:a16="http://schemas.microsoft.com/office/drawing/2014/main" id="{F190E8F0-97D6-4CFD-9BAC-36F284FF95F0}"/>
              </a:ext>
            </a:extLst>
          </p:cNvPr>
          <p:cNvGraphicFramePr>
            <a:graphicFrameLocks noGrp="1"/>
          </p:cNvGraphicFramePr>
          <p:nvPr>
            <p:extLst/>
          </p:nvPr>
        </p:nvGraphicFramePr>
        <p:xfrm>
          <a:off x="371357" y="1277472"/>
          <a:ext cx="10837113" cy="4961965"/>
        </p:xfrm>
        <a:graphic>
          <a:graphicData uri="http://schemas.openxmlformats.org/drawingml/2006/table">
            <a:tbl>
              <a:tblPr firstRow="1" bandRow="1"/>
              <a:tblGrid>
                <a:gridCol w="991813">
                  <a:extLst>
                    <a:ext uri="{9D8B030D-6E8A-4147-A177-3AD203B41FA5}">
                      <a16:colId xmlns:a16="http://schemas.microsoft.com/office/drawing/2014/main" val="1205430349"/>
                    </a:ext>
                  </a:extLst>
                </a:gridCol>
                <a:gridCol w="1359486">
                  <a:extLst>
                    <a:ext uri="{9D8B030D-6E8A-4147-A177-3AD203B41FA5}">
                      <a16:colId xmlns:a16="http://schemas.microsoft.com/office/drawing/2014/main" val="1829774173"/>
                    </a:ext>
                  </a:extLst>
                </a:gridCol>
                <a:gridCol w="8485814">
                  <a:extLst>
                    <a:ext uri="{9D8B030D-6E8A-4147-A177-3AD203B41FA5}">
                      <a16:colId xmlns:a16="http://schemas.microsoft.com/office/drawing/2014/main" val="2381613484"/>
                    </a:ext>
                  </a:extLst>
                </a:gridCol>
              </a:tblGrid>
              <a:tr h="354625">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Version</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Datum</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Änderungen</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91429997"/>
                  </a:ext>
                </a:extLst>
              </a:tr>
              <a:tr h="767890">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421974"/>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437787"/>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804503"/>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7625673"/>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444514"/>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028595"/>
                  </a:ext>
                </a:extLst>
              </a:tr>
            </a:tbl>
          </a:graphicData>
        </a:graphic>
      </p:graphicFrame>
    </p:spTree>
    <p:extLst>
      <p:ext uri="{BB962C8B-B14F-4D97-AF65-F5344CB8AC3E}">
        <p14:creationId xmlns:p14="http://schemas.microsoft.com/office/powerpoint/2010/main" val="684277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llipse 15">
            <a:extLst>
              <a:ext uri="{FF2B5EF4-FFF2-40B4-BE49-F238E27FC236}">
                <a16:creationId xmlns:a16="http://schemas.microsoft.com/office/drawing/2014/main" id="{C7E1A566-B0D5-4138-8681-C08AEE7C6846}"/>
              </a:ext>
            </a:extLst>
          </p:cNvPr>
          <p:cNvSpPr/>
          <p:nvPr/>
        </p:nvSpPr>
        <p:spPr>
          <a:xfrm>
            <a:off x="371356" y="1620726"/>
            <a:ext cx="10739329" cy="4520030"/>
          </a:xfrm>
          <a:prstGeom prst="ellipse">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pPr>
            <a:endParaRPr lang="de-DE" sz="1900">
              <a:solidFill>
                <a:schemeClr val="tx1"/>
              </a:solidFill>
            </a:endParaRPr>
          </a:p>
        </p:txBody>
      </p:sp>
      <p:graphicFrame>
        <p:nvGraphicFramePr>
          <p:cNvPr id="19" name="Diagramm 18">
            <a:extLst>
              <a:ext uri="{FF2B5EF4-FFF2-40B4-BE49-F238E27FC236}">
                <a16:creationId xmlns:a16="http://schemas.microsoft.com/office/drawing/2014/main" id="{0ED494D1-E496-69E0-C046-B0DB8D80777D}"/>
              </a:ext>
            </a:extLst>
          </p:cNvPr>
          <p:cNvGraphicFramePr/>
          <p:nvPr/>
        </p:nvGraphicFramePr>
        <p:xfrm>
          <a:off x="-110835" y="1096561"/>
          <a:ext cx="6747164" cy="3814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BCADAB04-F560-4EA5-9B94-436154C24697}"/>
              </a:ext>
            </a:extLst>
          </p:cNvPr>
          <p:cNvSpPr>
            <a:spLocks noGrp="1"/>
          </p:cNvSpPr>
          <p:nvPr>
            <p:ph type="title"/>
          </p:nvPr>
        </p:nvSpPr>
        <p:spPr/>
        <p:txBody>
          <a:bodyPr/>
          <a:lstStyle/>
          <a:p>
            <a:r>
              <a:rPr lang="de-DE"/>
              <a:t>Verpflegungskonzept</a:t>
            </a:r>
          </a:p>
        </p:txBody>
      </p:sp>
      <p:sp>
        <p:nvSpPr>
          <p:cNvPr id="4" name="Textplatzhalter 3">
            <a:extLst>
              <a:ext uri="{FF2B5EF4-FFF2-40B4-BE49-F238E27FC236}">
                <a16:creationId xmlns:a16="http://schemas.microsoft.com/office/drawing/2014/main" id="{A9431D8C-9FE2-43FD-B5F5-B1C7285D275F}"/>
              </a:ext>
            </a:extLst>
          </p:cNvPr>
          <p:cNvSpPr>
            <a:spLocks noGrp="1"/>
          </p:cNvSpPr>
          <p:nvPr>
            <p:ph type="body" sz="quarter" idx="13"/>
          </p:nvPr>
        </p:nvSpPr>
        <p:spPr>
          <a:xfrm>
            <a:off x="371357" y="872232"/>
            <a:ext cx="8820993" cy="504540"/>
          </a:xfrm>
        </p:spPr>
        <p:txBody>
          <a:bodyPr/>
          <a:lstStyle/>
          <a:p>
            <a:r>
              <a:rPr lang="de-DE"/>
              <a:t>Kriterien</a:t>
            </a:r>
          </a:p>
        </p:txBody>
      </p:sp>
      <p:graphicFrame>
        <p:nvGraphicFramePr>
          <p:cNvPr id="9" name="Diagramm 8">
            <a:extLst>
              <a:ext uri="{FF2B5EF4-FFF2-40B4-BE49-F238E27FC236}">
                <a16:creationId xmlns:a16="http://schemas.microsoft.com/office/drawing/2014/main" id="{DE25D2A6-3542-4B98-AFB4-08A5039F0C64}"/>
              </a:ext>
            </a:extLst>
          </p:cNvPr>
          <p:cNvGraphicFramePr/>
          <p:nvPr/>
        </p:nvGraphicFramePr>
        <p:xfrm>
          <a:off x="3881226" y="2850296"/>
          <a:ext cx="7618046" cy="3463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feld 9">
            <a:extLst>
              <a:ext uri="{FF2B5EF4-FFF2-40B4-BE49-F238E27FC236}">
                <a16:creationId xmlns:a16="http://schemas.microsoft.com/office/drawing/2014/main" id="{5380AFFF-9F81-46E2-AFB6-33B8DC6BF35E}"/>
              </a:ext>
            </a:extLst>
          </p:cNvPr>
          <p:cNvSpPr txBox="1"/>
          <p:nvPr/>
        </p:nvSpPr>
        <p:spPr>
          <a:xfrm>
            <a:off x="7467463" y="3530919"/>
            <a:ext cx="1289134" cy="547907"/>
          </a:xfrm>
          <a:prstGeom prst="rect">
            <a:avLst/>
          </a:prstGeom>
          <a:solidFill>
            <a:schemeClr val="bg1"/>
          </a:solidFill>
        </p:spPr>
        <p:txBody>
          <a:bodyPr wrap="none" lIns="91440" tIns="45720" rIns="91440" bIns="45720" rtlCol="0" anchor="ctr">
            <a:spAutoFit/>
          </a:bodyPr>
          <a:lstStyle/>
          <a:p>
            <a:pPr algn="ctr">
              <a:lnSpc>
                <a:spcPct val="110000"/>
              </a:lnSpc>
            </a:pPr>
            <a:r>
              <a:rPr lang="de-DE" sz="1400" b="1" dirty="0"/>
              <a:t>Qualitäts-</a:t>
            </a:r>
          </a:p>
          <a:p>
            <a:pPr algn="ctr">
              <a:lnSpc>
                <a:spcPct val="110000"/>
              </a:lnSpc>
            </a:pPr>
            <a:r>
              <a:rPr lang="de-DE" sz="1400" b="1" dirty="0" err="1"/>
              <a:t>management</a:t>
            </a:r>
            <a:endParaRPr lang="de-DE" sz="1400" dirty="0"/>
          </a:p>
        </p:txBody>
      </p:sp>
      <p:sp>
        <p:nvSpPr>
          <p:cNvPr id="6" name="Rechteck 5">
            <a:extLst>
              <a:ext uri="{FF2B5EF4-FFF2-40B4-BE49-F238E27FC236}">
                <a16:creationId xmlns:a16="http://schemas.microsoft.com/office/drawing/2014/main" id="{E1EC8E76-3B40-42EB-B095-584D105C1E30}"/>
              </a:ext>
            </a:extLst>
          </p:cNvPr>
          <p:cNvSpPr/>
          <p:nvPr/>
        </p:nvSpPr>
        <p:spPr>
          <a:xfrm>
            <a:off x="10082932" y="6018221"/>
            <a:ext cx="1710725" cy="230832"/>
          </a:xfrm>
          <a:prstGeom prst="rect">
            <a:avLst/>
          </a:prstGeom>
        </p:spPr>
        <p:txBody>
          <a:bodyPr wrap="none">
            <a:spAutoFit/>
          </a:bodyPr>
          <a:lstStyle/>
          <a:p>
            <a:r>
              <a:rPr lang="en-US" sz="900" dirty="0">
                <a:solidFill>
                  <a:schemeClr val="bg1">
                    <a:lumMod val="65000"/>
                  </a:schemeClr>
                </a:solidFill>
              </a:rPr>
              <a:t>Ostendorf-</a:t>
            </a:r>
            <a:r>
              <a:rPr lang="en-US" sz="900" dirty="0" err="1">
                <a:solidFill>
                  <a:schemeClr val="bg1">
                    <a:lumMod val="65000"/>
                  </a:schemeClr>
                </a:solidFill>
              </a:rPr>
              <a:t>Servissoglou</a:t>
            </a:r>
            <a:r>
              <a:rPr lang="en-US" sz="900" dirty="0">
                <a:solidFill>
                  <a:schemeClr val="bg1">
                    <a:lumMod val="65000"/>
                  </a:schemeClr>
                </a:solidFill>
              </a:rPr>
              <a:t> 2021 </a:t>
            </a:r>
            <a:endParaRPr lang="de-DE" sz="900" dirty="0">
              <a:solidFill>
                <a:schemeClr val="bg1">
                  <a:lumMod val="65000"/>
                </a:schemeClr>
              </a:solidFill>
            </a:endParaRPr>
          </a:p>
        </p:txBody>
      </p:sp>
      <p:sp>
        <p:nvSpPr>
          <p:cNvPr id="17" name="Textfeld 16">
            <a:extLst>
              <a:ext uri="{FF2B5EF4-FFF2-40B4-BE49-F238E27FC236}">
                <a16:creationId xmlns:a16="http://schemas.microsoft.com/office/drawing/2014/main" id="{D90765A9-27B7-4025-8531-711599C0BE4E}"/>
              </a:ext>
            </a:extLst>
          </p:cNvPr>
          <p:cNvSpPr txBox="1"/>
          <p:nvPr/>
        </p:nvSpPr>
        <p:spPr>
          <a:xfrm rot="379676">
            <a:off x="5572160" y="1923919"/>
            <a:ext cx="3172663" cy="389017"/>
          </a:xfrm>
          <a:prstGeom prst="rect">
            <a:avLst/>
          </a:prstGeom>
          <a:noFill/>
        </p:spPr>
        <p:txBody>
          <a:bodyPr wrap="none" rtlCol="0">
            <a:prstTxWarp prst="textArchUp">
              <a:avLst/>
            </a:prstTxWarp>
            <a:spAutoFit/>
          </a:bodyPr>
          <a:lstStyle/>
          <a:p>
            <a:pPr>
              <a:lnSpc>
                <a:spcPct val="110000"/>
              </a:lnSpc>
            </a:pPr>
            <a:r>
              <a:rPr lang="de-DE" sz="1900" b="1" dirty="0">
                <a:solidFill>
                  <a:schemeClr val="accent4">
                    <a:lumMod val="50000"/>
                  </a:schemeClr>
                </a:solidFill>
              </a:rPr>
              <a:t>Nachhaltigkeit verankern!</a:t>
            </a:r>
          </a:p>
        </p:txBody>
      </p:sp>
      <p:pic>
        <p:nvPicPr>
          <p:cNvPr id="62" name="Grafik 61" descr="Ein Bild, das Logo, Symbol, Grafiken, Herz enthält.&#10;&#10;Beschreibung automatisch generiert.">
            <a:extLst>
              <a:ext uri="{FF2B5EF4-FFF2-40B4-BE49-F238E27FC236}">
                <a16:creationId xmlns:a16="http://schemas.microsoft.com/office/drawing/2014/main" id="{891F30C5-692F-9E06-667F-DF309E4F1AE3}"/>
              </a:ext>
            </a:extLst>
          </p:cNvPr>
          <p:cNvPicPr>
            <a:picLocks noChangeAspect="1"/>
          </p:cNvPicPr>
          <p:nvPr/>
        </p:nvPicPr>
        <p:blipFill>
          <a:blip r:embed="rId13"/>
          <a:stretch>
            <a:fillRect/>
          </a:stretch>
        </p:blipFill>
        <p:spPr>
          <a:xfrm>
            <a:off x="1369219" y="1840522"/>
            <a:ext cx="1237640" cy="861646"/>
          </a:xfrm>
          <a:prstGeom prst="rect">
            <a:avLst/>
          </a:prstGeom>
        </p:spPr>
      </p:pic>
      <p:pic>
        <p:nvPicPr>
          <p:cNvPr id="63" name="Grafik 62" descr="Ein Bild, das Silhouette, Zeichnung, Entwurf, Clipart enthält.&#10;&#10;Beschreibung automatisch generiert.">
            <a:extLst>
              <a:ext uri="{FF2B5EF4-FFF2-40B4-BE49-F238E27FC236}">
                <a16:creationId xmlns:a16="http://schemas.microsoft.com/office/drawing/2014/main" id="{A3DC7B6B-CAC6-ACAE-180D-74AD3E6890E1}"/>
              </a:ext>
            </a:extLst>
          </p:cNvPr>
          <p:cNvPicPr>
            <a:picLocks noChangeAspect="1"/>
          </p:cNvPicPr>
          <p:nvPr/>
        </p:nvPicPr>
        <p:blipFill>
          <a:blip r:embed="rId14"/>
          <a:stretch>
            <a:fillRect/>
          </a:stretch>
        </p:blipFill>
        <p:spPr>
          <a:xfrm>
            <a:off x="4192022" y="3110523"/>
            <a:ext cx="642727" cy="1232878"/>
          </a:xfrm>
          <a:prstGeom prst="rect">
            <a:avLst/>
          </a:prstGeom>
        </p:spPr>
      </p:pic>
      <p:pic>
        <p:nvPicPr>
          <p:cNvPr id="64" name="Grafik 63" descr="Ein Bild, das Clipart, Grafiken, Kreis, Symbol enthält.&#10;&#10;Beschreibung automatisch generiert.">
            <a:extLst>
              <a:ext uri="{FF2B5EF4-FFF2-40B4-BE49-F238E27FC236}">
                <a16:creationId xmlns:a16="http://schemas.microsoft.com/office/drawing/2014/main" id="{8462E257-9BF0-3950-AA33-679D9109D2E5}"/>
              </a:ext>
            </a:extLst>
          </p:cNvPr>
          <p:cNvPicPr>
            <a:picLocks noChangeAspect="1"/>
          </p:cNvPicPr>
          <p:nvPr/>
        </p:nvPicPr>
        <p:blipFill>
          <a:blip r:embed="rId15"/>
          <a:stretch>
            <a:fillRect/>
          </a:stretch>
        </p:blipFill>
        <p:spPr>
          <a:xfrm>
            <a:off x="5925894" y="3427169"/>
            <a:ext cx="877521" cy="736356"/>
          </a:xfrm>
          <a:prstGeom prst="rect">
            <a:avLst/>
          </a:prstGeom>
        </p:spPr>
      </p:pic>
      <p:pic>
        <p:nvPicPr>
          <p:cNvPr id="65" name="Grafik 64" descr="Ein Bild, das Clipart, Grafiken, Silhouette enthält.&#10;&#10;Beschreibung automatisch generiert.">
            <a:extLst>
              <a:ext uri="{FF2B5EF4-FFF2-40B4-BE49-F238E27FC236}">
                <a16:creationId xmlns:a16="http://schemas.microsoft.com/office/drawing/2014/main" id="{EEA3BF45-6405-7A9B-3BE7-83322C990E51}"/>
              </a:ext>
            </a:extLst>
          </p:cNvPr>
          <p:cNvPicPr>
            <a:picLocks noChangeAspect="1"/>
          </p:cNvPicPr>
          <p:nvPr/>
        </p:nvPicPr>
        <p:blipFill>
          <a:blip r:embed="rId16"/>
          <a:stretch>
            <a:fillRect/>
          </a:stretch>
        </p:blipFill>
        <p:spPr>
          <a:xfrm>
            <a:off x="8296748" y="5376985"/>
            <a:ext cx="766430" cy="636955"/>
          </a:xfrm>
          <a:prstGeom prst="rect">
            <a:avLst/>
          </a:prstGeom>
        </p:spPr>
      </p:pic>
      <p:pic>
        <p:nvPicPr>
          <p:cNvPr id="95" name="Grafik 94" descr="Ein Bild, das Zahnrad, Metallwaren, Kreis, Rad enthält.&#10;&#10;Beschreibung automatisch generiert.">
            <a:extLst>
              <a:ext uri="{FF2B5EF4-FFF2-40B4-BE49-F238E27FC236}">
                <a16:creationId xmlns:a16="http://schemas.microsoft.com/office/drawing/2014/main" id="{0016FC97-A4D0-D653-9300-0F65851A97D4}"/>
              </a:ext>
            </a:extLst>
          </p:cNvPr>
          <p:cNvPicPr>
            <a:picLocks noChangeAspect="1"/>
          </p:cNvPicPr>
          <p:nvPr/>
        </p:nvPicPr>
        <p:blipFill>
          <a:blip r:embed="rId17"/>
          <a:stretch>
            <a:fillRect/>
          </a:stretch>
        </p:blipFill>
        <p:spPr>
          <a:xfrm>
            <a:off x="8942510" y="4724524"/>
            <a:ext cx="500674" cy="505802"/>
          </a:xfrm>
          <a:prstGeom prst="rect">
            <a:avLst/>
          </a:prstGeom>
        </p:spPr>
      </p:pic>
      <p:pic>
        <p:nvPicPr>
          <p:cNvPr id="96" name="Grafik 95" descr="Ein Bild, das Grafiken, Silhouette enthält.&#10;&#10;Beschreibung automatisch generiert.">
            <a:extLst>
              <a:ext uri="{FF2B5EF4-FFF2-40B4-BE49-F238E27FC236}">
                <a16:creationId xmlns:a16="http://schemas.microsoft.com/office/drawing/2014/main" id="{2C8BDC3C-B744-874C-A167-412A0132C65C}"/>
              </a:ext>
            </a:extLst>
          </p:cNvPr>
          <p:cNvPicPr>
            <a:picLocks noChangeAspect="1"/>
          </p:cNvPicPr>
          <p:nvPr/>
        </p:nvPicPr>
        <p:blipFill>
          <a:blip r:embed="rId18"/>
          <a:stretch>
            <a:fillRect/>
          </a:stretch>
        </p:blipFill>
        <p:spPr>
          <a:xfrm rot="7620000">
            <a:off x="9093583" y="5376605"/>
            <a:ext cx="557823" cy="350227"/>
          </a:xfrm>
          <a:prstGeom prst="rect">
            <a:avLst/>
          </a:prstGeom>
        </p:spPr>
      </p:pic>
      <p:pic>
        <p:nvPicPr>
          <p:cNvPr id="98" name="Grafik 97" descr="Ein Bild, das Grafiken, Silhouette enthält.&#10;&#10;Beschreibung automatisch generiert.">
            <a:extLst>
              <a:ext uri="{FF2B5EF4-FFF2-40B4-BE49-F238E27FC236}">
                <a16:creationId xmlns:a16="http://schemas.microsoft.com/office/drawing/2014/main" id="{831DDAB8-0DBD-D2F6-66F9-C5179F053F5F}"/>
              </a:ext>
            </a:extLst>
          </p:cNvPr>
          <p:cNvPicPr>
            <a:picLocks noChangeAspect="1"/>
          </p:cNvPicPr>
          <p:nvPr/>
        </p:nvPicPr>
        <p:blipFill>
          <a:blip r:embed="rId18"/>
          <a:stretch>
            <a:fillRect/>
          </a:stretch>
        </p:blipFill>
        <p:spPr>
          <a:xfrm rot="18300000">
            <a:off x="8243659" y="4868605"/>
            <a:ext cx="557823" cy="350227"/>
          </a:xfrm>
          <a:prstGeom prst="rect">
            <a:avLst/>
          </a:prstGeom>
        </p:spPr>
      </p:pic>
    </p:spTree>
    <p:extLst>
      <p:ext uri="{BB962C8B-B14F-4D97-AF65-F5344CB8AC3E}">
        <p14:creationId xmlns:p14="http://schemas.microsoft.com/office/powerpoint/2010/main" val="196019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5DE287C7-297F-4A94-A284-C73844360B5C}"/>
              </a:ext>
            </a:extLst>
          </p:cNvPr>
          <p:cNvSpPr/>
          <p:nvPr/>
        </p:nvSpPr>
        <p:spPr>
          <a:xfrm>
            <a:off x="4535499" y="6164647"/>
            <a:ext cx="1930400" cy="367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2" name="Ellipse 11">
            <a:extLst>
              <a:ext uri="{FF2B5EF4-FFF2-40B4-BE49-F238E27FC236}">
                <a16:creationId xmlns:a16="http://schemas.microsoft.com/office/drawing/2014/main" id="{4427B0AE-8617-4977-9549-CB5C503953C7}"/>
              </a:ext>
            </a:extLst>
          </p:cNvPr>
          <p:cNvSpPr/>
          <p:nvPr/>
        </p:nvSpPr>
        <p:spPr>
          <a:xfrm>
            <a:off x="371356" y="1620726"/>
            <a:ext cx="10739329" cy="4520030"/>
          </a:xfrm>
          <a:prstGeom prst="ellipse">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BCADAB04-F560-4EA5-9B94-436154C24697}"/>
              </a:ext>
            </a:extLst>
          </p:cNvPr>
          <p:cNvSpPr>
            <a:spLocks noGrp="1"/>
          </p:cNvSpPr>
          <p:nvPr>
            <p:ph type="title"/>
          </p:nvPr>
        </p:nvSpPr>
        <p:spPr/>
        <p:txBody>
          <a:bodyPr/>
          <a:lstStyle/>
          <a:p>
            <a:r>
              <a:rPr lang="de-DE"/>
              <a:t>Verpflegungskonzept</a:t>
            </a:r>
          </a:p>
        </p:txBody>
      </p:sp>
      <p:sp>
        <p:nvSpPr>
          <p:cNvPr id="4" name="Textplatzhalter 3">
            <a:extLst>
              <a:ext uri="{FF2B5EF4-FFF2-40B4-BE49-F238E27FC236}">
                <a16:creationId xmlns:a16="http://schemas.microsoft.com/office/drawing/2014/main" id="{A9431D8C-9FE2-43FD-B5F5-B1C7285D275F}"/>
              </a:ext>
            </a:extLst>
          </p:cNvPr>
          <p:cNvSpPr>
            <a:spLocks noGrp="1"/>
          </p:cNvSpPr>
          <p:nvPr>
            <p:ph type="body" sz="quarter" idx="13"/>
          </p:nvPr>
        </p:nvSpPr>
        <p:spPr>
          <a:xfrm>
            <a:off x="371357" y="872232"/>
            <a:ext cx="8820993" cy="504540"/>
          </a:xfrm>
        </p:spPr>
        <p:txBody>
          <a:bodyPr/>
          <a:lstStyle/>
          <a:p>
            <a:r>
              <a:rPr lang="de-DE"/>
              <a:t>Kriterien</a:t>
            </a:r>
          </a:p>
        </p:txBody>
      </p:sp>
      <p:graphicFrame>
        <p:nvGraphicFramePr>
          <p:cNvPr id="8" name="Diagramm 7">
            <a:extLst>
              <a:ext uri="{FF2B5EF4-FFF2-40B4-BE49-F238E27FC236}">
                <a16:creationId xmlns:a16="http://schemas.microsoft.com/office/drawing/2014/main" id="{8A13F467-E765-4C44-B71E-42429A27FE1A}"/>
              </a:ext>
            </a:extLst>
          </p:cNvPr>
          <p:cNvGraphicFramePr/>
          <p:nvPr/>
        </p:nvGraphicFramePr>
        <p:xfrm>
          <a:off x="-110835" y="1096561"/>
          <a:ext cx="6747164" cy="3814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m 8">
            <a:extLst>
              <a:ext uri="{FF2B5EF4-FFF2-40B4-BE49-F238E27FC236}">
                <a16:creationId xmlns:a16="http://schemas.microsoft.com/office/drawing/2014/main" id="{DE25D2A6-3542-4B98-AFB4-08A5039F0C64}"/>
              </a:ext>
            </a:extLst>
          </p:cNvPr>
          <p:cNvGraphicFramePr/>
          <p:nvPr>
            <p:extLst/>
          </p:nvPr>
        </p:nvGraphicFramePr>
        <p:xfrm>
          <a:off x="3881226" y="2850296"/>
          <a:ext cx="7618046" cy="3463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feld 2">
            <a:extLst>
              <a:ext uri="{FF2B5EF4-FFF2-40B4-BE49-F238E27FC236}">
                <a16:creationId xmlns:a16="http://schemas.microsoft.com/office/drawing/2014/main" id="{337C11E9-991D-4296-8747-A5B48FBEF1E9}"/>
              </a:ext>
            </a:extLst>
          </p:cNvPr>
          <p:cNvSpPr txBox="1"/>
          <p:nvPr/>
        </p:nvSpPr>
        <p:spPr>
          <a:xfrm>
            <a:off x="7596083" y="1231709"/>
            <a:ext cx="3172663" cy="389017"/>
          </a:xfrm>
          <a:prstGeom prst="rect">
            <a:avLst/>
          </a:prstGeom>
          <a:noFill/>
        </p:spPr>
        <p:txBody>
          <a:bodyPr wrap="none" rtlCol="0">
            <a:spAutoFit/>
          </a:bodyPr>
          <a:lstStyle/>
          <a:p>
            <a:pPr>
              <a:lnSpc>
                <a:spcPct val="110000"/>
              </a:lnSpc>
            </a:pPr>
            <a:r>
              <a:rPr lang="de-DE" sz="1900" b="1" dirty="0"/>
              <a:t>Nachhaltigkeit verankern!</a:t>
            </a:r>
          </a:p>
        </p:txBody>
      </p:sp>
      <p:cxnSp>
        <p:nvCxnSpPr>
          <p:cNvPr id="16" name="Gerade Verbindung mit Pfeil 15">
            <a:extLst>
              <a:ext uri="{FF2B5EF4-FFF2-40B4-BE49-F238E27FC236}">
                <a16:creationId xmlns:a16="http://schemas.microsoft.com/office/drawing/2014/main" id="{8627415D-78A8-435B-9489-6A3A0AB30C4C}"/>
              </a:ext>
            </a:extLst>
          </p:cNvPr>
          <p:cNvCxnSpPr>
            <a:cxnSpLocks/>
          </p:cNvCxnSpPr>
          <p:nvPr/>
        </p:nvCxnSpPr>
        <p:spPr>
          <a:xfrm flipV="1">
            <a:off x="7170057" y="1426218"/>
            <a:ext cx="400502" cy="194508"/>
          </a:xfrm>
          <a:prstGeom prst="straightConnector1">
            <a:avLst/>
          </a:prstGeom>
          <a:ln w="28575">
            <a:solidFill>
              <a:srgbClr val="E8761B"/>
            </a:solidFill>
            <a:tailEnd type="triangle"/>
          </a:ln>
        </p:spPr>
        <p:style>
          <a:lnRef idx="3">
            <a:schemeClr val="accent4"/>
          </a:lnRef>
          <a:fillRef idx="0">
            <a:schemeClr val="accent4"/>
          </a:fillRef>
          <a:effectRef idx="2">
            <a:schemeClr val="accent4"/>
          </a:effectRef>
          <a:fontRef idx="minor">
            <a:schemeClr val="tx1"/>
          </a:fontRef>
        </p:style>
      </p:cxnSp>
      <p:sp>
        <p:nvSpPr>
          <p:cNvPr id="10" name="Textfeld 9">
            <a:extLst>
              <a:ext uri="{FF2B5EF4-FFF2-40B4-BE49-F238E27FC236}">
                <a16:creationId xmlns:a16="http://schemas.microsoft.com/office/drawing/2014/main" id="{5380AFFF-9F81-46E2-AFB6-33B8DC6BF35E}"/>
              </a:ext>
            </a:extLst>
          </p:cNvPr>
          <p:cNvSpPr txBox="1"/>
          <p:nvPr/>
        </p:nvSpPr>
        <p:spPr>
          <a:xfrm>
            <a:off x="6587052" y="5074419"/>
            <a:ext cx="1289135" cy="784895"/>
          </a:xfrm>
          <a:prstGeom prst="rect">
            <a:avLst/>
          </a:prstGeom>
          <a:solidFill>
            <a:schemeClr val="bg1"/>
          </a:solidFill>
        </p:spPr>
        <p:txBody>
          <a:bodyPr wrap="none" rtlCol="0">
            <a:spAutoFit/>
          </a:bodyPr>
          <a:lstStyle/>
          <a:p>
            <a:pPr algn="ctr">
              <a:lnSpc>
                <a:spcPct val="110000"/>
              </a:lnSpc>
            </a:pPr>
            <a:r>
              <a:rPr lang="de-DE" sz="1400" b="1"/>
              <a:t>Qualitäts-</a:t>
            </a:r>
          </a:p>
          <a:p>
            <a:pPr algn="ctr">
              <a:lnSpc>
                <a:spcPct val="110000"/>
              </a:lnSpc>
            </a:pPr>
            <a:r>
              <a:rPr lang="de-DE" sz="1400" b="1" err="1"/>
              <a:t>management</a:t>
            </a:r>
            <a:endParaRPr lang="de-DE" sz="1400"/>
          </a:p>
          <a:p>
            <a:pPr algn="ctr">
              <a:lnSpc>
                <a:spcPct val="110000"/>
              </a:lnSpc>
            </a:pPr>
            <a:endParaRPr lang="de-DE" sz="1400" err="1"/>
          </a:p>
        </p:txBody>
      </p:sp>
      <p:sp>
        <p:nvSpPr>
          <p:cNvPr id="6" name="Rechteck 5">
            <a:extLst>
              <a:ext uri="{FF2B5EF4-FFF2-40B4-BE49-F238E27FC236}">
                <a16:creationId xmlns:a16="http://schemas.microsoft.com/office/drawing/2014/main" id="{E1EC8E76-3B40-42EB-B095-584D105C1E30}"/>
              </a:ext>
            </a:extLst>
          </p:cNvPr>
          <p:cNvSpPr/>
          <p:nvPr/>
        </p:nvSpPr>
        <p:spPr>
          <a:xfrm>
            <a:off x="10082932" y="6018221"/>
            <a:ext cx="1710725" cy="230832"/>
          </a:xfrm>
          <a:prstGeom prst="rect">
            <a:avLst/>
          </a:prstGeom>
        </p:spPr>
        <p:txBody>
          <a:bodyPr wrap="none">
            <a:spAutoFit/>
          </a:bodyPr>
          <a:lstStyle/>
          <a:p>
            <a:r>
              <a:rPr lang="en-US" sz="900" dirty="0">
                <a:solidFill>
                  <a:schemeClr val="bg1">
                    <a:lumMod val="65000"/>
                  </a:schemeClr>
                </a:solidFill>
              </a:rPr>
              <a:t>Ostendorf-</a:t>
            </a:r>
            <a:r>
              <a:rPr lang="en-US" sz="900" dirty="0" err="1">
                <a:solidFill>
                  <a:schemeClr val="bg1">
                    <a:lumMod val="65000"/>
                  </a:schemeClr>
                </a:solidFill>
              </a:rPr>
              <a:t>Servissoglou</a:t>
            </a:r>
            <a:r>
              <a:rPr lang="en-US" sz="900" dirty="0">
                <a:solidFill>
                  <a:schemeClr val="bg1">
                    <a:lumMod val="65000"/>
                  </a:schemeClr>
                </a:solidFill>
              </a:rPr>
              <a:t> 2021 </a:t>
            </a:r>
            <a:endParaRPr lang="de-DE" sz="900" dirty="0">
              <a:solidFill>
                <a:schemeClr val="bg1">
                  <a:lumMod val="65000"/>
                </a:schemeClr>
              </a:solidFill>
            </a:endParaRPr>
          </a:p>
        </p:txBody>
      </p:sp>
      <p:pic>
        <p:nvPicPr>
          <p:cNvPr id="50" name="Grafik 49" descr="Ein Bild, das Logo, Symbol, Grafiken, Herz enthält.&#10;&#10;Beschreibung automatisch generiert.">
            <a:extLst>
              <a:ext uri="{FF2B5EF4-FFF2-40B4-BE49-F238E27FC236}">
                <a16:creationId xmlns:a16="http://schemas.microsoft.com/office/drawing/2014/main" id="{65EA91CE-7070-DF3E-2C77-D5D78A7B7ECC}"/>
              </a:ext>
            </a:extLst>
          </p:cNvPr>
          <p:cNvPicPr>
            <a:picLocks noChangeAspect="1"/>
          </p:cNvPicPr>
          <p:nvPr/>
        </p:nvPicPr>
        <p:blipFill>
          <a:blip r:embed="rId13"/>
          <a:stretch>
            <a:fillRect/>
          </a:stretch>
        </p:blipFill>
        <p:spPr>
          <a:xfrm>
            <a:off x="1369219" y="1840522"/>
            <a:ext cx="1237640" cy="861646"/>
          </a:xfrm>
          <a:prstGeom prst="rect">
            <a:avLst/>
          </a:prstGeom>
        </p:spPr>
      </p:pic>
      <p:pic>
        <p:nvPicPr>
          <p:cNvPr id="52" name="Grafik 51" descr="Ein Bild, das Silhouette, Zeichnung, Entwurf, Clipart enthält.&#10;&#10;Beschreibung automatisch generiert.">
            <a:extLst>
              <a:ext uri="{FF2B5EF4-FFF2-40B4-BE49-F238E27FC236}">
                <a16:creationId xmlns:a16="http://schemas.microsoft.com/office/drawing/2014/main" id="{E442ACAC-E7D0-1379-0020-E4D42BF8C42D}"/>
              </a:ext>
            </a:extLst>
          </p:cNvPr>
          <p:cNvPicPr>
            <a:picLocks noChangeAspect="1"/>
          </p:cNvPicPr>
          <p:nvPr/>
        </p:nvPicPr>
        <p:blipFill>
          <a:blip r:embed="rId14"/>
          <a:stretch>
            <a:fillRect/>
          </a:stretch>
        </p:blipFill>
        <p:spPr>
          <a:xfrm>
            <a:off x="4192022" y="3110523"/>
            <a:ext cx="642727" cy="1232878"/>
          </a:xfrm>
          <a:prstGeom prst="rect">
            <a:avLst/>
          </a:prstGeom>
        </p:spPr>
      </p:pic>
      <p:pic>
        <p:nvPicPr>
          <p:cNvPr id="54" name="Grafik 53" descr="Ein Bild, das Clipart, Grafiken, Kreis, Symbol enthält.&#10;&#10;Beschreibung automatisch generiert.">
            <a:extLst>
              <a:ext uri="{FF2B5EF4-FFF2-40B4-BE49-F238E27FC236}">
                <a16:creationId xmlns:a16="http://schemas.microsoft.com/office/drawing/2014/main" id="{E152610B-A869-7EA6-4D95-847FF2094381}"/>
              </a:ext>
            </a:extLst>
          </p:cNvPr>
          <p:cNvPicPr>
            <a:picLocks noChangeAspect="1"/>
          </p:cNvPicPr>
          <p:nvPr/>
        </p:nvPicPr>
        <p:blipFill>
          <a:blip r:embed="rId15"/>
          <a:stretch>
            <a:fillRect/>
          </a:stretch>
        </p:blipFill>
        <p:spPr>
          <a:xfrm>
            <a:off x="8544048" y="4990246"/>
            <a:ext cx="877521" cy="736356"/>
          </a:xfrm>
          <a:prstGeom prst="rect">
            <a:avLst/>
          </a:prstGeom>
        </p:spPr>
      </p:pic>
      <p:pic>
        <p:nvPicPr>
          <p:cNvPr id="56" name="Grafik 55" descr="Ein Bild, das Clipart, Grafiken, Silhouette enthält.&#10;&#10;Beschreibung automatisch generiert.">
            <a:extLst>
              <a:ext uri="{FF2B5EF4-FFF2-40B4-BE49-F238E27FC236}">
                <a16:creationId xmlns:a16="http://schemas.microsoft.com/office/drawing/2014/main" id="{54B5AFB0-BF5B-2BC2-3C12-28414264C9DA}"/>
              </a:ext>
            </a:extLst>
          </p:cNvPr>
          <p:cNvPicPr>
            <a:picLocks noChangeAspect="1"/>
          </p:cNvPicPr>
          <p:nvPr/>
        </p:nvPicPr>
        <p:blipFill>
          <a:blip r:embed="rId16"/>
          <a:stretch>
            <a:fillRect/>
          </a:stretch>
        </p:blipFill>
        <p:spPr>
          <a:xfrm>
            <a:off x="5776286" y="3892062"/>
            <a:ext cx="766430" cy="636955"/>
          </a:xfrm>
          <a:prstGeom prst="rect">
            <a:avLst/>
          </a:prstGeom>
        </p:spPr>
      </p:pic>
      <p:pic>
        <p:nvPicPr>
          <p:cNvPr id="58" name="Grafik 57" descr="Ein Bild, das Zahnrad, Metallwaren, Kreis, Rad enthält.&#10;&#10;Beschreibung automatisch generiert.">
            <a:extLst>
              <a:ext uri="{FF2B5EF4-FFF2-40B4-BE49-F238E27FC236}">
                <a16:creationId xmlns:a16="http://schemas.microsoft.com/office/drawing/2014/main" id="{60972133-368E-3B02-A8E2-C4051150B787}"/>
              </a:ext>
            </a:extLst>
          </p:cNvPr>
          <p:cNvPicPr>
            <a:picLocks noChangeAspect="1"/>
          </p:cNvPicPr>
          <p:nvPr/>
        </p:nvPicPr>
        <p:blipFill>
          <a:blip r:embed="rId17"/>
          <a:stretch>
            <a:fillRect/>
          </a:stretch>
        </p:blipFill>
        <p:spPr>
          <a:xfrm>
            <a:off x="6422048" y="3239601"/>
            <a:ext cx="500674" cy="505802"/>
          </a:xfrm>
          <a:prstGeom prst="rect">
            <a:avLst/>
          </a:prstGeom>
        </p:spPr>
      </p:pic>
      <p:pic>
        <p:nvPicPr>
          <p:cNvPr id="60" name="Grafik 59" descr="Ein Bild, das Grafiken, Silhouette enthält.&#10;&#10;Beschreibung automatisch generiert.">
            <a:extLst>
              <a:ext uri="{FF2B5EF4-FFF2-40B4-BE49-F238E27FC236}">
                <a16:creationId xmlns:a16="http://schemas.microsoft.com/office/drawing/2014/main" id="{EA6E8F4E-B4B8-445B-D898-2CEF397C6B41}"/>
              </a:ext>
            </a:extLst>
          </p:cNvPr>
          <p:cNvPicPr>
            <a:picLocks noChangeAspect="1"/>
          </p:cNvPicPr>
          <p:nvPr/>
        </p:nvPicPr>
        <p:blipFill>
          <a:blip r:embed="rId18"/>
          <a:stretch>
            <a:fillRect/>
          </a:stretch>
        </p:blipFill>
        <p:spPr>
          <a:xfrm rot="7620000">
            <a:off x="6573121" y="3891682"/>
            <a:ext cx="557823" cy="350227"/>
          </a:xfrm>
          <a:prstGeom prst="rect">
            <a:avLst/>
          </a:prstGeom>
        </p:spPr>
      </p:pic>
      <p:pic>
        <p:nvPicPr>
          <p:cNvPr id="62" name="Grafik 61" descr="Ein Bild, das Grafiken, Silhouette enthält.&#10;&#10;Beschreibung automatisch generiert.">
            <a:extLst>
              <a:ext uri="{FF2B5EF4-FFF2-40B4-BE49-F238E27FC236}">
                <a16:creationId xmlns:a16="http://schemas.microsoft.com/office/drawing/2014/main" id="{22D4CEC1-C4F1-0EA2-CB16-DC8F8AF4073D}"/>
              </a:ext>
            </a:extLst>
          </p:cNvPr>
          <p:cNvPicPr>
            <a:picLocks noChangeAspect="1"/>
          </p:cNvPicPr>
          <p:nvPr/>
        </p:nvPicPr>
        <p:blipFill>
          <a:blip r:embed="rId18"/>
          <a:stretch>
            <a:fillRect/>
          </a:stretch>
        </p:blipFill>
        <p:spPr>
          <a:xfrm rot="18300000">
            <a:off x="5723197" y="3383682"/>
            <a:ext cx="557823" cy="350227"/>
          </a:xfrm>
          <a:prstGeom prst="rect">
            <a:avLst/>
          </a:prstGeom>
        </p:spPr>
      </p:pic>
    </p:spTree>
    <p:extLst>
      <p:ext uri="{BB962C8B-B14F-4D97-AF65-F5344CB8AC3E}">
        <p14:creationId xmlns:p14="http://schemas.microsoft.com/office/powerpoint/2010/main" val="90813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641EB712-6C5A-4144-8407-04069A8CEAAA}"/>
              </a:ext>
            </a:extLst>
          </p:cNvPr>
          <p:cNvSpPr>
            <a:spLocks noGrp="1"/>
          </p:cNvSpPr>
          <p:nvPr>
            <p:ph type="body" sz="quarter" idx="15"/>
          </p:nvPr>
        </p:nvSpPr>
        <p:spPr>
          <a:solidFill>
            <a:schemeClr val="bg1">
              <a:lumMod val="75000"/>
            </a:schemeClr>
          </a:solidFill>
        </p:spPr>
        <p:txBody>
          <a:bodyPr/>
          <a:lstStyle/>
          <a:p>
            <a:endParaRPr lang="de-DE" dirty="0"/>
          </a:p>
          <a:p>
            <a:endParaRPr lang="de-DE" dirty="0">
              <a:solidFill>
                <a:schemeClr val="accent4">
                  <a:lumMod val="75000"/>
                </a:schemeClr>
              </a:solidFill>
            </a:endParaRPr>
          </a:p>
          <a:p>
            <a:r>
              <a:rPr lang="de-DE" dirty="0">
                <a:solidFill>
                  <a:schemeClr val="accent4">
                    <a:lumMod val="75000"/>
                  </a:schemeClr>
                </a:solidFill>
              </a:rPr>
              <a:t>Wie kann ein Verpflegungskonzept nachhaltig aufgebaut werden?</a:t>
            </a:r>
          </a:p>
          <a:p>
            <a:endParaRPr lang="de-DE" sz="1400" dirty="0">
              <a:solidFill>
                <a:schemeClr val="bg1">
                  <a:lumMod val="50000"/>
                </a:schemeClr>
              </a:solidFill>
            </a:endParaRPr>
          </a:p>
        </p:txBody>
      </p:sp>
      <p:sp>
        <p:nvSpPr>
          <p:cNvPr id="6" name="Titel 5">
            <a:extLst>
              <a:ext uri="{FF2B5EF4-FFF2-40B4-BE49-F238E27FC236}">
                <a16:creationId xmlns:a16="http://schemas.microsoft.com/office/drawing/2014/main" id="{1FEFD133-6D6B-4E5F-880D-85A4773545A8}"/>
              </a:ext>
            </a:extLst>
          </p:cNvPr>
          <p:cNvSpPr>
            <a:spLocks noGrp="1"/>
          </p:cNvSpPr>
          <p:nvPr>
            <p:ph type="title"/>
          </p:nvPr>
        </p:nvSpPr>
        <p:spPr/>
        <p:txBody>
          <a:bodyPr/>
          <a:lstStyle/>
          <a:p>
            <a:r>
              <a:rPr lang="de-DE" dirty="0"/>
              <a:t>Verpflegungskonzept</a:t>
            </a:r>
          </a:p>
        </p:txBody>
      </p:sp>
      <p:sp>
        <p:nvSpPr>
          <p:cNvPr id="7" name="Textplatzhalter 6">
            <a:extLst>
              <a:ext uri="{FF2B5EF4-FFF2-40B4-BE49-F238E27FC236}">
                <a16:creationId xmlns:a16="http://schemas.microsoft.com/office/drawing/2014/main" id="{90F14CE5-D54D-42D4-BF19-DBBA88F16C57}"/>
              </a:ext>
            </a:extLst>
          </p:cNvPr>
          <p:cNvSpPr>
            <a:spLocks noGrp="1"/>
          </p:cNvSpPr>
          <p:nvPr>
            <p:ph type="body" sz="quarter" idx="13"/>
          </p:nvPr>
        </p:nvSpPr>
        <p:spPr/>
        <p:txBody>
          <a:bodyPr/>
          <a:lstStyle/>
          <a:p>
            <a:r>
              <a:rPr lang="de-DE"/>
              <a:t>Nachhaltig gestalten</a:t>
            </a:r>
          </a:p>
        </p:txBody>
      </p:sp>
    </p:spTree>
    <p:extLst>
      <p:ext uri="{BB962C8B-B14F-4D97-AF65-F5344CB8AC3E}">
        <p14:creationId xmlns:p14="http://schemas.microsoft.com/office/powerpoint/2010/main" val="1783864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641EB712-6C5A-4144-8407-04069A8CEAAA}"/>
              </a:ext>
            </a:extLst>
          </p:cNvPr>
          <p:cNvSpPr>
            <a:spLocks noGrp="1"/>
          </p:cNvSpPr>
          <p:nvPr>
            <p:ph type="body" sz="quarter" idx="15"/>
          </p:nvPr>
        </p:nvSpPr>
        <p:spPr>
          <a:solidFill>
            <a:schemeClr val="bg1">
              <a:lumMod val="75000"/>
            </a:schemeClr>
          </a:solidFill>
        </p:spPr>
        <p:txBody>
          <a:bodyPr/>
          <a:lstStyle/>
          <a:p>
            <a:r>
              <a:rPr lang="de-DE" sz="2800" b="0" dirty="0">
                <a:solidFill>
                  <a:schemeClr val="accent4">
                    <a:lumMod val="75000"/>
                  </a:schemeClr>
                </a:solidFill>
              </a:rPr>
              <a:t>Wie kann ein Verpflegungskonzept </a:t>
            </a:r>
            <a:r>
              <a:rPr lang="de-DE" sz="2800" dirty="0">
                <a:solidFill>
                  <a:schemeClr val="accent4">
                    <a:lumMod val="75000"/>
                  </a:schemeClr>
                </a:solidFill>
              </a:rPr>
              <a:t>nachhaltig </a:t>
            </a:r>
            <a:r>
              <a:rPr lang="de-DE" sz="2800" b="0" dirty="0">
                <a:solidFill>
                  <a:schemeClr val="accent4">
                    <a:lumMod val="75000"/>
                  </a:schemeClr>
                </a:solidFill>
              </a:rPr>
              <a:t>aufgebaut werden?</a:t>
            </a:r>
            <a:endParaRPr lang="de-DE" sz="2800" b="0" dirty="0">
              <a:solidFill>
                <a:schemeClr val="accent4">
                  <a:lumMod val="75000"/>
                </a:schemeClr>
              </a:solidFill>
              <a:cs typeface="Arial"/>
            </a:endParaRPr>
          </a:p>
          <a:p>
            <a:endParaRPr lang="de-DE" sz="2400" b="0" dirty="0">
              <a:solidFill>
                <a:schemeClr val="bg2">
                  <a:lumMod val="50000"/>
                </a:schemeClr>
              </a:solidFill>
              <a:cs typeface="Arial"/>
            </a:endParaRPr>
          </a:p>
          <a:p>
            <a:pPr marL="342900" indent="-342900" algn="l">
              <a:buFont typeface="Wingdings" charset="0"/>
              <a:buChar char="q"/>
            </a:pPr>
            <a:r>
              <a:rPr lang="de-DE" sz="2400" b="0" dirty="0">
                <a:solidFill>
                  <a:schemeClr val="bg2">
                    <a:lumMod val="50000"/>
                  </a:schemeClr>
                </a:solidFill>
                <a:cs typeface="Arial"/>
              </a:rPr>
              <a:t>in der Küche</a:t>
            </a:r>
          </a:p>
          <a:p>
            <a:pPr marL="342900" indent="-342900" algn="l">
              <a:buFont typeface="Wingdings" charset="0"/>
              <a:buChar char="q"/>
            </a:pPr>
            <a:r>
              <a:rPr lang="de-DE" sz="2400" b="0" dirty="0">
                <a:solidFill>
                  <a:schemeClr val="bg2">
                    <a:lumMod val="50000"/>
                  </a:schemeClr>
                </a:solidFill>
                <a:cs typeface="Arial"/>
              </a:rPr>
              <a:t>am Esstisch</a:t>
            </a:r>
          </a:p>
          <a:p>
            <a:pPr marL="342900" indent="-342900" algn="l">
              <a:buFont typeface="Wingdings" charset="0"/>
              <a:buChar char="q"/>
            </a:pPr>
            <a:r>
              <a:rPr lang="de-DE" sz="2400" b="0" dirty="0">
                <a:solidFill>
                  <a:schemeClr val="bg2">
                    <a:lumMod val="50000"/>
                  </a:schemeClr>
                </a:solidFill>
                <a:cs typeface="Arial"/>
              </a:rPr>
              <a:t>in Zusammenarbeit mit den Anspruchsgruppen</a:t>
            </a:r>
          </a:p>
          <a:p>
            <a:pPr marL="342900" indent="-342900" algn="l">
              <a:buFont typeface="Wingdings" charset="0"/>
              <a:buChar char="q"/>
            </a:pPr>
            <a:r>
              <a:rPr lang="de-DE" sz="2400" b="0" dirty="0">
                <a:solidFill>
                  <a:schemeClr val="bg2">
                    <a:lumMod val="50000"/>
                  </a:schemeClr>
                </a:solidFill>
                <a:cs typeface="Arial"/>
              </a:rPr>
              <a:t>im Team</a:t>
            </a:r>
          </a:p>
          <a:p>
            <a:pPr marL="342900" indent="-342900" algn="l">
              <a:buFont typeface="Wingdings" charset="0"/>
              <a:buChar char="q"/>
            </a:pPr>
            <a:r>
              <a:rPr lang="de-DE" sz="2400" b="0" dirty="0">
                <a:solidFill>
                  <a:schemeClr val="bg2">
                    <a:lumMod val="50000"/>
                  </a:schemeClr>
                </a:solidFill>
                <a:cs typeface="Arial"/>
              </a:rPr>
              <a:t>bei der Hygiene und Rechtlichem</a:t>
            </a:r>
            <a:endParaRPr lang="de-DE" dirty="0">
              <a:solidFill>
                <a:schemeClr val="bg2">
                  <a:lumMod val="50000"/>
                </a:schemeClr>
              </a:solidFill>
            </a:endParaRPr>
          </a:p>
          <a:p>
            <a:pPr marL="342900" indent="-342900" algn="l">
              <a:buFont typeface="Wingdings" charset="0"/>
              <a:buChar char="q"/>
            </a:pPr>
            <a:r>
              <a:rPr lang="de-DE" sz="2400" b="0" dirty="0">
                <a:solidFill>
                  <a:schemeClr val="bg2">
                    <a:lumMod val="50000"/>
                  </a:schemeClr>
                </a:solidFill>
                <a:cs typeface="Arial"/>
              </a:rPr>
              <a:t>bei der Qualitätssicherung</a:t>
            </a:r>
          </a:p>
          <a:p>
            <a:endParaRPr lang="de-DE" sz="1050" dirty="0">
              <a:solidFill>
                <a:schemeClr val="bg2">
                  <a:lumMod val="50000"/>
                </a:schemeClr>
              </a:solidFill>
              <a:cs typeface="Arial"/>
            </a:endParaRPr>
          </a:p>
        </p:txBody>
      </p:sp>
      <p:sp>
        <p:nvSpPr>
          <p:cNvPr id="6" name="Titel 5">
            <a:extLst>
              <a:ext uri="{FF2B5EF4-FFF2-40B4-BE49-F238E27FC236}">
                <a16:creationId xmlns:a16="http://schemas.microsoft.com/office/drawing/2014/main" id="{1FEFD133-6D6B-4E5F-880D-85A4773545A8}"/>
              </a:ext>
            </a:extLst>
          </p:cNvPr>
          <p:cNvSpPr>
            <a:spLocks noGrp="1"/>
          </p:cNvSpPr>
          <p:nvPr>
            <p:ph type="title"/>
          </p:nvPr>
        </p:nvSpPr>
        <p:spPr/>
        <p:txBody>
          <a:bodyPr/>
          <a:lstStyle/>
          <a:p>
            <a:r>
              <a:rPr lang="de-DE"/>
              <a:t>Verpflegungskonzept</a:t>
            </a:r>
          </a:p>
        </p:txBody>
      </p:sp>
      <p:sp>
        <p:nvSpPr>
          <p:cNvPr id="7" name="Textplatzhalter 6">
            <a:extLst>
              <a:ext uri="{FF2B5EF4-FFF2-40B4-BE49-F238E27FC236}">
                <a16:creationId xmlns:a16="http://schemas.microsoft.com/office/drawing/2014/main" id="{90F14CE5-D54D-42D4-BF19-DBBA88F16C57}"/>
              </a:ext>
            </a:extLst>
          </p:cNvPr>
          <p:cNvSpPr>
            <a:spLocks noGrp="1"/>
          </p:cNvSpPr>
          <p:nvPr>
            <p:ph type="body" sz="quarter" idx="13"/>
          </p:nvPr>
        </p:nvSpPr>
        <p:spPr/>
        <p:txBody>
          <a:bodyPr/>
          <a:lstStyle/>
          <a:p>
            <a:r>
              <a:rPr lang="de-DE"/>
              <a:t>Nachhaltig gestalten</a:t>
            </a:r>
          </a:p>
        </p:txBody>
      </p:sp>
    </p:spTree>
    <p:extLst>
      <p:ext uri="{BB962C8B-B14F-4D97-AF65-F5344CB8AC3E}">
        <p14:creationId xmlns:p14="http://schemas.microsoft.com/office/powerpoint/2010/main" val="330573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8">
                                            <p:txEl>
                                              <p:pRg st="2" end="2"/>
                                            </p:txEl>
                                          </p:spTgt>
                                        </p:tgtEl>
                                        <p:attrNameLst>
                                          <p:attrName>style.color</p:attrName>
                                        </p:attrNameLst>
                                      </p:cBhvr>
                                      <p:to>
                                        <a:srgbClr val="00B050"/>
                                      </p:to>
                                    </p:animClr>
                                  </p:childTnLst>
                                </p:cTn>
                              </p:par>
                              <p:par>
                                <p:cTn id="7" presetID="3" presetClass="emph" presetSubtype="2" fill="hold" grpId="0" nodeType="withEffect">
                                  <p:stCondLst>
                                    <p:cond delay="0"/>
                                  </p:stCondLst>
                                  <p:childTnLst>
                                    <p:animClr clrSpc="rgb" dir="cw">
                                      <p:cBhvr override="childStyle">
                                        <p:cTn id="8" dur="2000" fill="hold"/>
                                        <p:tgtEl>
                                          <p:spTgt spid="8">
                                            <p:txEl>
                                              <p:pRg st="4" end="4"/>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Ergebnisse</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785938"/>
            <a:ext cx="11359602" cy="4019550"/>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Bilder der Ergebnisse eingefügt werden.</a:t>
            </a:r>
          </a:p>
        </p:txBody>
      </p:sp>
      <p:sp>
        <p:nvSpPr>
          <p:cNvPr id="4" name="Textplatzhalter 3">
            <a:extLst>
              <a:ext uri="{FF2B5EF4-FFF2-40B4-BE49-F238E27FC236}">
                <a16:creationId xmlns:a16="http://schemas.microsoft.com/office/drawing/2014/main" id="{7272E888-956E-27C1-01CF-0F0F0EC85CC5}"/>
              </a:ext>
            </a:extLst>
          </p:cNvPr>
          <p:cNvSpPr>
            <a:spLocks noGrp="1"/>
          </p:cNvSpPr>
          <p:nvPr>
            <p:ph type="body" sz="quarter" idx="13"/>
          </p:nvPr>
        </p:nvSpPr>
        <p:spPr/>
        <p:txBody>
          <a:bodyPr/>
          <a:lstStyle/>
          <a:p>
            <a:r>
              <a:rPr lang="de-DE" dirty="0"/>
              <a:t>Nachhaltiges Verpflegungskonzept</a:t>
            </a:r>
          </a:p>
        </p:txBody>
      </p:sp>
      <p:pic>
        <p:nvPicPr>
          <p:cNvPr id="8" name="Grafik 7" descr="Ein Bild, das Astronomie, Kreativität, Stern enthält.&#10;&#10;Beschreibung automatisch generiert.">
            <a:extLst>
              <a:ext uri="{FF2B5EF4-FFF2-40B4-BE49-F238E27FC236}">
                <a16:creationId xmlns:a16="http://schemas.microsoft.com/office/drawing/2014/main" id="{2821091B-FF94-09A1-1FD1-202755F6D5C2}"/>
              </a:ext>
            </a:extLst>
          </p:cNvPr>
          <p:cNvPicPr>
            <a:picLocks noChangeAspect="1"/>
          </p:cNvPicPr>
          <p:nvPr/>
        </p:nvPicPr>
        <p:blipFill>
          <a:blip r:embed="rId2"/>
          <a:stretch>
            <a:fillRect/>
          </a:stretch>
        </p:blipFill>
        <p:spPr>
          <a:xfrm>
            <a:off x="9783396" y="4434498"/>
            <a:ext cx="1847363" cy="1418005"/>
          </a:xfrm>
          <a:prstGeom prst="rect">
            <a:avLst/>
          </a:prstGeom>
        </p:spPr>
      </p:pic>
    </p:spTree>
    <p:extLst>
      <p:ext uri="{BB962C8B-B14F-4D97-AF65-F5344CB8AC3E}">
        <p14:creationId xmlns:p14="http://schemas.microsoft.com/office/powerpoint/2010/main" val="3598610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Verpflegungskonzept – Leitbild, Ressourcen, QM</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dirty="0"/>
              <a:t>Nachdem die Teilnehmende einen Einstieg in die Thematik erlangt haben, können nun die einzelnen Bausteine eines Verpflegungskonzeptes vertieft werden.</a:t>
            </a:r>
          </a:p>
          <a:p>
            <a:pPr marL="0" indent="0">
              <a:buNone/>
            </a:pPr>
            <a:r>
              <a:rPr lang="de-DE" dirty="0"/>
              <a:t>Unter jedem Baustein befinden sich Aspekte, die beachtet oder beantwortet werden sollten. Hierbei ist besonders die mündliche Ausführung der Folien gewünscht.</a:t>
            </a:r>
          </a:p>
          <a:p>
            <a:pPr marL="0" indent="0">
              <a:buNone/>
            </a:pPr>
            <a:r>
              <a:rPr lang="de-DE" dirty="0"/>
              <a:t>Darüber hinaus bietet es sich an die Teilnehmenden und ihre Fragen, Vorstellungen und Erwartungen an den jeweiligen Aspekt einzubinden.</a:t>
            </a:r>
          </a:p>
          <a:p>
            <a:pPr marL="0" indent="0">
              <a:buNone/>
            </a:pPr>
            <a:endParaRPr lang="de-DE" dirty="0"/>
          </a:p>
          <a:p>
            <a:pPr marL="0" indent="0">
              <a:buNone/>
            </a:pPr>
            <a:r>
              <a:rPr lang="de-DE" b="1" dirty="0"/>
              <a:t>Material:</a:t>
            </a:r>
            <a:r>
              <a:rPr lang="de-DE" dirty="0"/>
              <a:t> Präsentation</a:t>
            </a:r>
          </a:p>
          <a:p>
            <a:pPr marL="0" indent="0">
              <a:buNone/>
            </a:pPr>
            <a:endParaRPr lang="de-DE" dirty="0"/>
          </a:p>
        </p:txBody>
      </p:sp>
    </p:spTree>
    <p:extLst>
      <p:ext uri="{BB962C8B-B14F-4D97-AF65-F5344CB8AC3E}">
        <p14:creationId xmlns:p14="http://schemas.microsoft.com/office/powerpoint/2010/main" val="2955943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FFEB1110-67D3-48A1-BA9E-A565FAF098BF}"/>
              </a:ext>
            </a:extLst>
          </p:cNvPr>
          <p:cNvSpPr>
            <a:spLocks noGrp="1"/>
          </p:cNvSpPr>
          <p:nvPr>
            <p:ph type="pic" sz="quarter" idx="11"/>
          </p:nvPr>
        </p:nvSpPr>
        <p:spPr/>
      </p:sp>
      <p:sp>
        <p:nvSpPr>
          <p:cNvPr id="7" name="Titel 6">
            <a:extLst>
              <a:ext uri="{FF2B5EF4-FFF2-40B4-BE49-F238E27FC236}">
                <a16:creationId xmlns:a16="http://schemas.microsoft.com/office/drawing/2014/main" id="{5117FB2C-5B2D-437A-A6E9-50E23B0B5E55}"/>
              </a:ext>
            </a:extLst>
          </p:cNvPr>
          <p:cNvSpPr>
            <a:spLocks noGrp="1"/>
          </p:cNvSpPr>
          <p:nvPr>
            <p:ph type="ctrTitle"/>
          </p:nvPr>
        </p:nvSpPr>
        <p:spPr>
          <a:xfrm>
            <a:off x="6600056" y="2096852"/>
            <a:ext cx="5591944" cy="1980220"/>
          </a:xfrm>
        </p:spPr>
        <p:txBody>
          <a:bodyPr/>
          <a:lstStyle/>
          <a:p>
            <a:r>
              <a:rPr lang="de-DE" dirty="0"/>
              <a:t>Leitbild</a:t>
            </a:r>
          </a:p>
        </p:txBody>
      </p:sp>
      <p:pic>
        <p:nvPicPr>
          <p:cNvPr id="6" name="Grafik 5" descr="Ein Bild, das Logo, Symbol, Grafiken, Herz enthält.&#10;&#10;Beschreibung automatisch generiert.">
            <a:extLst>
              <a:ext uri="{FF2B5EF4-FFF2-40B4-BE49-F238E27FC236}">
                <a16:creationId xmlns:a16="http://schemas.microsoft.com/office/drawing/2014/main" id="{93444EF0-EBD8-4EC1-70F2-CCF2FCADCC67}"/>
              </a:ext>
            </a:extLst>
          </p:cNvPr>
          <p:cNvPicPr>
            <a:picLocks noChangeAspect="1"/>
          </p:cNvPicPr>
          <p:nvPr/>
        </p:nvPicPr>
        <p:blipFill>
          <a:blip r:embed="rId3"/>
          <a:stretch>
            <a:fillRect/>
          </a:stretch>
        </p:blipFill>
        <p:spPr>
          <a:xfrm>
            <a:off x="1027296" y="1820984"/>
            <a:ext cx="5438409" cy="3802184"/>
          </a:xfrm>
          <a:prstGeom prst="rect">
            <a:avLst/>
          </a:prstGeom>
        </p:spPr>
      </p:pic>
    </p:spTree>
    <p:extLst>
      <p:ext uri="{BB962C8B-B14F-4D97-AF65-F5344CB8AC3E}">
        <p14:creationId xmlns:p14="http://schemas.microsoft.com/office/powerpoint/2010/main" val="2905824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177BBB-6970-4CB2-B811-3A06D7DF472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4A2DA44C-8ADF-40B6-B15D-DAB374528868}"/>
              </a:ext>
            </a:extLst>
          </p:cNvPr>
          <p:cNvSpPr>
            <a:spLocks noGrp="1"/>
          </p:cNvSpPr>
          <p:nvPr>
            <p:ph idx="1"/>
          </p:nvPr>
        </p:nvSpPr>
        <p:spPr/>
        <p:txBody>
          <a:bodyPr/>
          <a:lstStyle/>
          <a:p>
            <a:endParaRPr lang="de-DE"/>
          </a:p>
        </p:txBody>
      </p:sp>
      <p:sp>
        <p:nvSpPr>
          <p:cNvPr id="4" name="Textplatzhalter 3">
            <a:extLst>
              <a:ext uri="{FF2B5EF4-FFF2-40B4-BE49-F238E27FC236}">
                <a16:creationId xmlns:a16="http://schemas.microsoft.com/office/drawing/2014/main" id="{A8BE5D4F-5994-4E5A-A1B9-85A3E814FE6B}"/>
              </a:ext>
            </a:extLst>
          </p:cNvPr>
          <p:cNvSpPr>
            <a:spLocks noGrp="1"/>
          </p:cNvSpPr>
          <p:nvPr>
            <p:ph type="body" sz="quarter" idx="13"/>
          </p:nvPr>
        </p:nvSpPr>
        <p:spPr/>
        <p:txBody>
          <a:bodyPr/>
          <a:lstStyle/>
          <a:p>
            <a:endParaRPr lang="de-DE"/>
          </a:p>
        </p:txBody>
      </p:sp>
      <p:pic>
        <p:nvPicPr>
          <p:cNvPr id="6" name="Inhaltsplatzhalter 7" descr="Wabengrafik_4.jpg">
            <a:extLst>
              <a:ext uri="{FF2B5EF4-FFF2-40B4-BE49-F238E27FC236}">
                <a16:creationId xmlns:a16="http://schemas.microsoft.com/office/drawing/2014/main" id="{0D3B181F-3418-4829-97D3-3272076EC14A}"/>
              </a:ext>
            </a:extLst>
          </p:cNvPr>
          <p:cNvPicPr>
            <a:picLocks noChangeAspect="1"/>
          </p:cNvPicPr>
          <p:nvPr/>
        </p:nvPicPr>
        <p:blipFill rotWithShape="1">
          <a:blip r:embed="rId3">
            <a:extLst>
              <a:ext uri="{28A0092B-C50C-407E-A947-70E740481C1C}">
                <a14:useLocalDpi xmlns:a14="http://schemas.microsoft.com/office/drawing/2010/main" val="0"/>
              </a:ext>
            </a:extLst>
          </a:blip>
          <a:srcRect l="-5" r="-159"/>
          <a:stretch/>
        </p:blipFill>
        <p:spPr bwMode="auto">
          <a:xfrm>
            <a:off x="2270759" y="93609"/>
            <a:ext cx="7650481" cy="603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7" name="Rechteck 6">
            <a:extLst>
              <a:ext uri="{FF2B5EF4-FFF2-40B4-BE49-F238E27FC236}">
                <a16:creationId xmlns:a16="http://schemas.microsoft.com/office/drawing/2014/main" id="{AC228653-4B31-4716-9D71-2850AC7E7AFE}"/>
              </a:ext>
            </a:extLst>
          </p:cNvPr>
          <p:cNvSpPr/>
          <p:nvPr/>
        </p:nvSpPr>
        <p:spPr>
          <a:xfrm>
            <a:off x="10644708" y="6016425"/>
            <a:ext cx="1317255" cy="230832"/>
          </a:xfrm>
          <a:prstGeom prst="rect">
            <a:avLst/>
          </a:prstGeom>
        </p:spPr>
        <p:txBody>
          <a:bodyPr wrap="square">
            <a:spAutoFit/>
          </a:bodyPr>
          <a:lstStyle/>
          <a:p>
            <a:r>
              <a:rPr lang="de-DE" sz="900" dirty="0" err="1">
                <a:solidFill>
                  <a:schemeClr val="bg1">
                    <a:lumMod val="65000"/>
                  </a:schemeClr>
                </a:solidFill>
                <a:ea typeface="+mn-lt"/>
                <a:cs typeface="+mn-lt"/>
              </a:rPr>
              <a:t>Teitscheid</a:t>
            </a:r>
            <a:r>
              <a:rPr lang="de-DE" sz="900" dirty="0">
                <a:solidFill>
                  <a:schemeClr val="bg1">
                    <a:lumMod val="65000"/>
                  </a:schemeClr>
                </a:solidFill>
                <a:ea typeface="+mn-lt"/>
                <a:cs typeface="+mn-lt"/>
              </a:rPr>
              <a:t> et al. 2021</a:t>
            </a:r>
            <a:endParaRPr lang="de-DE" sz="900" dirty="0">
              <a:solidFill>
                <a:schemeClr val="bg1">
                  <a:lumMod val="65000"/>
                </a:schemeClr>
              </a:solidFill>
            </a:endParaRPr>
          </a:p>
        </p:txBody>
      </p:sp>
      <p:sp>
        <p:nvSpPr>
          <p:cNvPr id="8" name="Rechteck 7">
            <a:extLst>
              <a:ext uri="{FF2B5EF4-FFF2-40B4-BE49-F238E27FC236}">
                <a16:creationId xmlns:a16="http://schemas.microsoft.com/office/drawing/2014/main" id="{58867235-718B-4FAC-A336-8EE9DFD8D0D4}"/>
              </a:ext>
            </a:extLst>
          </p:cNvPr>
          <p:cNvSpPr/>
          <p:nvPr/>
        </p:nvSpPr>
        <p:spPr>
          <a:xfrm>
            <a:off x="4513965" y="6175565"/>
            <a:ext cx="3164067" cy="307777"/>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panose="020F0502020204030204" pitchFamily="34" charset="0"/>
                <a:cs typeface="Times New Roman" panose="02020603050405020304" pitchFamily="18" charset="0"/>
              </a:rPr>
              <a:t>Abbildung ist nicht unter freier Lizenz.</a:t>
            </a:r>
            <a:endParaRPr lang="de-DE" sz="1400" dirty="0">
              <a:solidFill>
                <a:srgbClr val="FF0000"/>
              </a:solidFill>
            </a:endParaRPr>
          </a:p>
        </p:txBody>
      </p:sp>
    </p:spTree>
    <p:extLst>
      <p:ext uri="{BB962C8B-B14F-4D97-AF65-F5344CB8AC3E}">
        <p14:creationId xmlns:p14="http://schemas.microsoft.com/office/powerpoint/2010/main" val="2439927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7A0A949-658B-0BDC-1B0B-3A2BA60E29E0}"/>
              </a:ext>
            </a:extLst>
          </p:cNvPr>
          <p:cNvSpPr>
            <a:spLocks noGrp="1"/>
          </p:cNvSpPr>
          <p:nvPr>
            <p:ph type="title"/>
          </p:nvPr>
        </p:nvSpPr>
        <p:spPr/>
        <p:txBody>
          <a:bodyPr/>
          <a:lstStyle/>
          <a:p>
            <a:r>
              <a:rPr lang="de-DE" dirty="0"/>
              <a:t>Leitbild</a:t>
            </a:r>
          </a:p>
        </p:txBody>
      </p:sp>
      <p:pic>
        <p:nvPicPr>
          <p:cNvPr id="13" name="Picture 2" descr="planetary-health-diet — Soulfood Nutrition Konstanz">
            <a:extLst>
              <a:ext uri="{FF2B5EF4-FFF2-40B4-BE49-F238E27FC236}">
                <a16:creationId xmlns:a16="http://schemas.microsoft.com/office/drawing/2014/main" id="{98763A1D-ABFF-6DAC-478F-9A303F9CF54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2663" r="50166"/>
          <a:stretch/>
        </p:blipFill>
        <p:spPr bwMode="auto">
          <a:xfrm>
            <a:off x="5815835" y="530553"/>
            <a:ext cx="5097139" cy="49131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lanetary-health-diet — Soulfood Nutrition Konstanz">
            <a:extLst>
              <a:ext uri="{FF2B5EF4-FFF2-40B4-BE49-F238E27FC236}">
                <a16:creationId xmlns:a16="http://schemas.microsoft.com/office/drawing/2014/main" id="{3A17F8FF-AF67-9061-5859-7565AD0EC66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0166" t="12663"/>
          <a:stretch/>
        </p:blipFill>
        <p:spPr bwMode="auto">
          <a:xfrm>
            <a:off x="1123997" y="1575829"/>
            <a:ext cx="4012719" cy="3867875"/>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35045183-DEAF-1720-8DD5-213F4F04923B}"/>
              </a:ext>
            </a:extLst>
          </p:cNvPr>
          <p:cNvSpPr/>
          <p:nvPr/>
        </p:nvSpPr>
        <p:spPr>
          <a:xfrm>
            <a:off x="7507201" y="5458947"/>
            <a:ext cx="1905917" cy="339196"/>
          </a:xfrm>
          <a:prstGeom prst="rect">
            <a:avLst/>
          </a:prstGeom>
          <a:solidFill>
            <a:srgbClr val="ADD0AE">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0" name="Textfeld 9">
            <a:extLst>
              <a:ext uri="{FF2B5EF4-FFF2-40B4-BE49-F238E27FC236}">
                <a16:creationId xmlns:a16="http://schemas.microsoft.com/office/drawing/2014/main" id="{A24F4A7B-86F1-9D99-2E7F-AE156AF38D82}"/>
              </a:ext>
            </a:extLst>
          </p:cNvPr>
          <p:cNvSpPr txBox="1"/>
          <p:nvPr/>
        </p:nvSpPr>
        <p:spPr>
          <a:xfrm>
            <a:off x="7445860" y="5429728"/>
            <a:ext cx="2028598" cy="310919"/>
          </a:xfrm>
          <a:prstGeom prst="rect">
            <a:avLst/>
          </a:prstGeom>
          <a:noFill/>
        </p:spPr>
        <p:txBody>
          <a:bodyPr wrap="square" rtlCol="0">
            <a:spAutoFit/>
          </a:bodyPr>
          <a:lstStyle/>
          <a:p>
            <a:pPr algn="ctr">
              <a:lnSpc>
                <a:spcPct val="110000"/>
              </a:lnSpc>
            </a:pPr>
            <a:r>
              <a:rPr lang="de-DE" sz="1400" b="1"/>
              <a:t>Planetary Health </a:t>
            </a:r>
            <a:r>
              <a:rPr lang="de-DE" sz="1400" b="1" err="1"/>
              <a:t>Diet</a:t>
            </a:r>
            <a:endParaRPr lang="de-DE" sz="1400" b="1"/>
          </a:p>
        </p:txBody>
      </p:sp>
      <p:sp>
        <p:nvSpPr>
          <p:cNvPr id="14" name="Textplatzhalter 5">
            <a:extLst>
              <a:ext uri="{FF2B5EF4-FFF2-40B4-BE49-F238E27FC236}">
                <a16:creationId xmlns:a16="http://schemas.microsoft.com/office/drawing/2014/main" id="{8CFD1360-14DB-E34F-66F0-4488AFAA3B96}"/>
              </a:ext>
            </a:extLst>
          </p:cNvPr>
          <p:cNvSpPr>
            <a:spLocks noGrp="1"/>
          </p:cNvSpPr>
          <p:nvPr>
            <p:ph type="body" sz="quarter" idx="13"/>
          </p:nvPr>
        </p:nvSpPr>
        <p:spPr>
          <a:xfrm>
            <a:off x="371357" y="872232"/>
            <a:ext cx="8820993" cy="504540"/>
          </a:xfrm>
        </p:spPr>
        <p:txBody>
          <a:bodyPr/>
          <a:lstStyle/>
          <a:p>
            <a:r>
              <a:rPr lang="de-DE"/>
              <a:t>Speisepläne: Heute und in Zukunft</a:t>
            </a:r>
          </a:p>
        </p:txBody>
      </p:sp>
      <p:sp>
        <p:nvSpPr>
          <p:cNvPr id="15" name="Rechteck 14">
            <a:extLst>
              <a:ext uri="{FF2B5EF4-FFF2-40B4-BE49-F238E27FC236}">
                <a16:creationId xmlns:a16="http://schemas.microsoft.com/office/drawing/2014/main" id="{C2BA5F67-AA1B-B2E9-92A0-735A28A6B71F}"/>
              </a:ext>
            </a:extLst>
          </p:cNvPr>
          <p:cNvSpPr/>
          <p:nvPr/>
        </p:nvSpPr>
        <p:spPr>
          <a:xfrm>
            <a:off x="2141946" y="5429727"/>
            <a:ext cx="1905918" cy="326851"/>
          </a:xfrm>
          <a:prstGeom prst="rect">
            <a:avLst/>
          </a:prstGeom>
          <a:solidFill>
            <a:srgbClr val="D08F76">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6" name="Textfeld 15">
            <a:extLst>
              <a:ext uri="{FF2B5EF4-FFF2-40B4-BE49-F238E27FC236}">
                <a16:creationId xmlns:a16="http://schemas.microsoft.com/office/drawing/2014/main" id="{1AE4C9F9-F3AF-51EA-17B5-EF0D85D76190}"/>
              </a:ext>
            </a:extLst>
          </p:cNvPr>
          <p:cNvSpPr txBox="1"/>
          <p:nvPr/>
        </p:nvSpPr>
        <p:spPr>
          <a:xfrm>
            <a:off x="2460798" y="5424993"/>
            <a:ext cx="1268214" cy="310919"/>
          </a:xfrm>
          <a:prstGeom prst="rect">
            <a:avLst/>
          </a:prstGeom>
          <a:noFill/>
        </p:spPr>
        <p:txBody>
          <a:bodyPr wrap="square" rtlCol="0">
            <a:spAutoFit/>
          </a:bodyPr>
          <a:lstStyle>
            <a:defPPr>
              <a:defRPr lang="de-DE"/>
            </a:defPPr>
            <a:lvl1pPr algn="ctr">
              <a:lnSpc>
                <a:spcPct val="110000"/>
              </a:lnSpc>
              <a:defRPr sz="1900" b="1">
                <a:solidFill>
                  <a:schemeClr val="bg2"/>
                </a:solidFill>
              </a:defRPr>
            </a:lvl1pPr>
          </a:lstStyle>
          <a:p>
            <a:r>
              <a:rPr lang="de-DE" sz="1400" dirty="0">
                <a:solidFill>
                  <a:schemeClr val="tx1"/>
                </a:solidFill>
              </a:rPr>
              <a:t>Deutschland</a:t>
            </a:r>
          </a:p>
        </p:txBody>
      </p:sp>
      <p:sp>
        <p:nvSpPr>
          <p:cNvPr id="34" name="Pfeil: 180-Grad 33">
            <a:extLst>
              <a:ext uri="{FF2B5EF4-FFF2-40B4-BE49-F238E27FC236}">
                <a16:creationId xmlns:a16="http://schemas.microsoft.com/office/drawing/2014/main" id="{11B79EF5-CD24-03C1-B5B9-941D8FAD435A}"/>
              </a:ext>
            </a:extLst>
          </p:cNvPr>
          <p:cNvSpPr/>
          <p:nvPr/>
        </p:nvSpPr>
        <p:spPr>
          <a:xfrm flipV="1">
            <a:off x="4781853" y="4769797"/>
            <a:ext cx="1934596" cy="512374"/>
          </a:xfrm>
          <a:prstGeom prst="uturnArrow">
            <a:avLst>
              <a:gd name="adj1" fmla="val 3498"/>
              <a:gd name="adj2" fmla="val 17474"/>
              <a:gd name="adj3" fmla="val 14249"/>
              <a:gd name="adj4" fmla="val 50000"/>
              <a:gd name="adj5" fmla="val 77150"/>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10000"/>
              </a:lnSpc>
            </a:pPr>
            <a:endParaRPr lang="de-DE" sz="1900">
              <a:solidFill>
                <a:schemeClr val="tx1"/>
              </a:solidFill>
            </a:endParaRPr>
          </a:p>
        </p:txBody>
      </p:sp>
      <p:sp>
        <p:nvSpPr>
          <p:cNvPr id="17" name="Rechteck 16">
            <a:extLst>
              <a:ext uri="{FF2B5EF4-FFF2-40B4-BE49-F238E27FC236}">
                <a16:creationId xmlns:a16="http://schemas.microsoft.com/office/drawing/2014/main" id="{D1B036A1-B4A3-4B93-B5E3-26C53314EE68}"/>
              </a:ext>
            </a:extLst>
          </p:cNvPr>
          <p:cNvSpPr/>
          <p:nvPr/>
        </p:nvSpPr>
        <p:spPr>
          <a:xfrm>
            <a:off x="10112656" y="6009110"/>
            <a:ext cx="1611339" cy="215444"/>
          </a:xfrm>
          <a:prstGeom prst="rect">
            <a:avLst/>
          </a:prstGeom>
        </p:spPr>
        <p:txBody>
          <a:bodyPr wrap="none">
            <a:spAutoFit/>
          </a:bodyPr>
          <a:lstStyle/>
          <a:p>
            <a:r>
              <a:rPr lang="en-US" sz="800" dirty="0">
                <a:solidFill>
                  <a:schemeClr val="bg1">
                    <a:lumMod val="65000"/>
                  </a:schemeClr>
                </a:solidFill>
              </a:rPr>
              <a:t>EAT-Lancet Commission, 2019</a:t>
            </a:r>
            <a:endParaRPr lang="de-DE" sz="800" dirty="0">
              <a:solidFill>
                <a:schemeClr val="bg1">
                  <a:lumMod val="65000"/>
                </a:schemeClr>
              </a:solidFill>
            </a:endParaRPr>
          </a:p>
        </p:txBody>
      </p:sp>
      <p:sp>
        <p:nvSpPr>
          <p:cNvPr id="2" name="Rechteck 1">
            <a:extLst>
              <a:ext uri="{FF2B5EF4-FFF2-40B4-BE49-F238E27FC236}">
                <a16:creationId xmlns:a16="http://schemas.microsoft.com/office/drawing/2014/main" id="{8BBA5367-6848-415E-B5F5-63FF1070862B}"/>
              </a:ext>
            </a:extLst>
          </p:cNvPr>
          <p:cNvSpPr/>
          <p:nvPr/>
        </p:nvSpPr>
        <p:spPr>
          <a:xfrm>
            <a:off x="330147" y="5985768"/>
            <a:ext cx="1422184" cy="230832"/>
          </a:xfrm>
          <a:prstGeom prst="rect">
            <a:avLst/>
          </a:prstGeom>
        </p:spPr>
        <p:txBody>
          <a:bodyPr wrap="none">
            <a:spAutoFit/>
          </a:bodyPr>
          <a:lstStyle/>
          <a:p>
            <a:r>
              <a:rPr lang="de-DE" sz="900" dirty="0" err="1">
                <a:solidFill>
                  <a:schemeClr val="bg1">
                    <a:lumMod val="65000"/>
                  </a:schemeClr>
                </a:solidFill>
              </a:rPr>
              <a:t>Soulfood</a:t>
            </a:r>
            <a:r>
              <a:rPr lang="de-DE" sz="900" dirty="0">
                <a:solidFill>
                  <a:schemeClr val="bg1">
                    <a:lumMod val="65000"/>
                  </a:schemeClr>
                </a:solidFill>
              </a:rPr>
              <a:t> Nutrition, 2020</a:t>
            </a:r>
          </a:p>
        </p:txBody>
      </p:sp>
      <p:sp>
        <p:nvSpPr>
          <p:cNvPr id="5" name="Rechteck 4">
            <a:extLst>
              <a:ext uri="{FF2B5EF4-FFF2-40B4-BE49-F238E27FC236}">
                <a16:creationId xmlns:a16="http://schemas.microsoft.com/office/drawing/2014/main" id="{F25EF7A0-93FB-44E2-80EE-B66F3B7E3B83}"/>
              </a:ext>
            </a:extLst>
          </p:cNvPr>
          <p:cNvSpPr/>
          <p:nvPr/>
        </p:nvSpPr>
        <p:spPr>
          <a:xfrm>
            <a:off x="4148992" y="5947295"/>
            <a:ext cx="3567002" cy="307777"/>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solidFill>
                  <a:srgbClr val="FF0000"/>
                </a:solidFill>
                <a:ea typeface="Calibri" panose="020F0502020204030204" pitchFamily="34" charset="0"/>
                <a:cs typeface="Times New Roman" panose="02020603050405020304" pitchFamily="18" charset="0"/>
              </a:rPr>
              <a:t>Abbildungen sind nicht unter freier Lizenz.</a:t>
            </a:r>
            <a:endParaRPr lang="de-DE" sz="1400" dirty="0">
              <a:solidFill>
                <a:srgbClr val="FF0000"/>
              </a:solidFill>
            </a:endParaRPr>
          </a:p>
        </p:txBody>
      </p:sp>
    </p:spTree>
    <p:extLst>
      <p:ext uri="{BB962C8B-B14F-4D97-AF65-F5344CB8AC3E}">
        <p14:creationId xmlns:p14="http://schemas.microsoft.com/office/powerpoint/2010/main" val="3250409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475B68CD-F48C-4DF5-8F34-A13DC535FD29}"/>
              </a:ext>
            </a:extLst>
          </p:cNvPr>
          <p:cNvSpPr>
            <a:spLocks noGrp="1"/>
          </p:cNvSpPr>
          <p:nvPr>
            <p:ph type="pic" sz="quarter" idx="11"/>
          </p:nvPr>
        </p:nvSpPr>
        <p:spPr/>
      </p:sp>
      <p:sp>
        <p:nvSpPr>
          <p:cNvPr id="7" name="Titel 6">
            <a:extLst>
              <a:ext uri="{FF2B5EF4-FFF2-40B4-BE49-F238E27FC236}">
                <a16:creationId xmlns:a16="http://schemas.microsoft.com/office/drawing/2014/main" id="{5117FB2C-5B2D-437A-A6E9-50E23B0B5E55}"/>
              </a:ext>
            </a:extLst>
          </p:cNvPr>
          <p:cNvSpPr>
            <a:spLocks noGrp="1"/>
          </p:cNvSpPr>
          <p:nvPr>
            <p:ph type="ctrTitle"/>
          </p:nvPr>
        </p:nvSpPr>
        <p:spPr>
          <a:xfrm>
            <a:off x="6633674" y="2090129"/>
            <a:ext cx="5558325" cy="1980220"/>
          </a:xfrm>
        </p:spPr>
        <p:txBody>
          <a:bodyPr/>
          <a:lstStyle/>
          <a:p>
            <a:r>
              <a:rPr lang="de-DE"/>
              <a:t>Ressourcen</a:t>
            </a:r>
          </a:p>
        </p:txBody>
      </p:sp>
      <p:pic>
        <p:nvPicPr>
          <p:cNvPr id="5" name="Grafik 4" descr="Ein Bild, das Silhouette, Zeichnung, Entwurf, Clipart enthält.&#10;&#10;Beschreibung automatisch generiert.">
            <a:extLst>
              <a:ext uri="{FF2B5EF4-FFF2-40B4-BE49-F238E27FC236}">
                <a16:creationId xmlns:a16="http://schemas.microsoft.com/office/drawing/2014/main" id="{71C33726-8311-7181-DA06-AC2786A3790A}"/>
              </a:ext>
            </a:extLst>
          </p:cNvPr>
          <p:cNvPicPr>
            <a:picLocks noChangeAspect="1"/>
          </p:cNvPicPr>
          <p:nvPr/>
        </p:nvPicPr>
        <p:blipFill>
          <a:blip r:embed="rId3"/>
          <a:stretch>
            <a:fillRect/>
          </a:stretch>
        </p:blipFill>
        <p:spPr>
          <a:xfrm>
            <a:off x="1749715" y="1459522"/>
            <a:ext cx="2254649" cy="4398108"/>
          </a:xfrm>
          <a:prstGeom prst="rect">
            <a:avLst/>
          </a:prstGeom>
        </p:spPr>
      </p:pic>
    </p:spTree>
    <p:extLst>
      <p:ext uri="{BB962C8B-B14F-4D97-AF65-F5344CB8AC3E}">
        <p14:creationId xmlns:p14="http://schemas.microsoft.com/office/powerpoint/2010/main" val="2376486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49172-6A12-4A48-A31F-E5705B0B93F1}"/>
              </a:ext>
            </a:extLst>
          </p:cNvPr>
          <p:cNvSpPr>
            <a:spLocks noGrp="1"/>
          </p:cNvSpPr>
          <p:nvPr>
            <p:ph type="title"/>
          </p:nvPr>
        </p:nvSpPr>
        <p:spPr/>
        <p:txBody>
          <a:bodyPr/>
          <a:lstStyle/>
          <a:p>
            <a:r>
              <a:rPr lang="de-DE" dirty="0"/>
              <a:t>Gesamt-Übersicht</a:t>
            </a:r>
          </a:p>
        </p:txBody>
      </p:sp>
      <p:sp>
        <p:nvSpPr>
          <p:cNvPr id="3" name="Textplatzhalter 2">
            <a:extLst>
              <a:ext uri="{FF2B5EF4-FFF2-40B4-BE49-F238E27FC236}">
                <a16:creationId xmlns:a16="http://schemas.microsoft.com/office/drawing/2014/main" id="{D37AEB6A-6C25-454D-BAC7-88E78D780E90}"/>
              </a:ext>
            </a:extLst>
          </p:cNvPr>
          <p:cNvSpPr>
            <a:spLocks noGrp="1"/>
          </p:cNvSpPr>
          <p:nvPr>
            <p:ph type="body" sz="quarter" idx="13"/>
          </p:nvPr>
        </p:nvSpPr>
        <p:spPr/>
        <p:txBody>
          <a:bodyPr/>
          <a:lstStyle/>
          <a:p>
            <a:r>
              <a:rPr lang="de-DE" dirty="0"/>
              <a:t>Ablauf</a:t>
            </a:r>
          </a:p>
        </p:txBody>
      </p:sp>
      <p:graphicFrame>
        <p:nvGraphicFramePr>
          <p:cNvPr id="5" name="Tabelle 4">
            <a:extLst>
              <a:ext uri="{FF2B5EF4-FFF2-40B4-BE49-F238E27FC236}">
                <a16:creationId xmlns:a16="http://schemas.microsoft.com/office/drawing/2014/main" id="{4C3A26F4-92F5-4C4A-BFC6-081E8E801127}"/>
              </a:ext>
            </a:extLst>
          </p:cNvPr>
          <p:cNvGraphicFramePr>
            <a:graphicFrameLocks noGrp="1"/>
          </p:cNvGraphicFramePr>
          <p:nvPr>
            <p:extLst/>
          </p:nvPr>
        </p:nvGraphicFramePr>
        <p:xfrm>
          <a:off x="371357" y="1442145"/>
          <a:ext cx="11375167" cy="4210981"/>
        </p:xfrm>
        <a:graphic>
          <a:graphicData uri="http://schemas.openxmlformats.org/drawingml/2006/table">
            <a:tbl>
              <a:tblPr firstRow="1" bandRow="1">
                <a:tableStyleId>{00A15C55-8517-42AA-B614-E9B94910E393}</a:tableStyleId>
              </a:tblPr>
              <a:tblGrid>
                <a:gridCol w="1041186">
                  <a:extLst>
                    <a:ext uri="{9D8B030D-6E8A-4147-A177-3AD203B41FA5}">
                      <a16:colId xmlns:a16="http://schemas.microsoft.com/office/drawing/2014/main" val="2202381272"/>
                    </a:ext>
                  </a:extLst>
                </a:gridCol>
                <a:gridCol w="767131">
                  <a:extLst>
                    <a:ext uri="{9D8B030D-6E8A-4147-A177-3AD203B41FA5}">
                      <a16:colId xmlns:a16="http://schemas.microsoft.com/office/drawing/2014/main" val="1431896644"/>
                    </a:ext>
                  </a:extLst>
                </a:gridCol>
                <a:gridCol w="2934586">
                  <a:extLst>
                    <a:ext uri="{9D8B030D-6E8A-4147-A177-3AD203B41FA5}">
                      <a16:colId xmlns:a16="http://schemas.microsoft.com/office/drawing/2014/main" val="32570082"/>
                    </a:ext>
                  </a:extLst>
                </a:gridCol>
                <a:gridCol w="3636335">
                  <a:extLst>
                    <a:ext uri="{9D8B030D-6E8A-4147-A177-3AD203B41FA5}">
                      <a16:colId xmlns:a16="http://schemas.microsoft.com/office/drawing/2014/main" val="3551147682"/>
                    </a:ext>
                  </a:extLst>
                </a:gridCol>
                <a:gridCol w="2995929">
                  <a:extLst>
                    <a:ext uri="{9D8B030D-6E8A-4147-A177-3AD203B41FA5}">
                      <a16:colId xmlns:a16="http://schemas.microsoft.com/office/drawing/2014/main" val="1814567008"/>
                    </a:ext>
                  </a:extLst>
                </a:gridCol>
              </a:tblGrid>
              <a:tr h="370501">
                <a:tc>
                  <a:txBody>
                    <a:bodyPr/>
                    <a:lstStyle/>
                    <a:p>
                      <a:pPr algn="ctr"/>
                      <a:r>
                        <a:rPr lang="de-DE" sz="1200" dirty="0"/>
                        <a:t>Workshop</a:t>
                      </a:r>
                    </a:p>
                  </a:txBody>
                  <a:tcPr/>
                </a:tc>
                <a:tc>
                  <a:txBody>
                    <a:bodyPr/>
                    <a:lstStyle/>
                    <a:p>
                      <a:pPr algn="ctr"/>
                      <a:r>
                        <a:rPr lang="de-DE" sz="1200" dirty="0"/>
                        <a:t>Zeit</a:t>
                      </a:r>
                    </a:p>
                  </a:txBody>
                  <a:tcPr/>
                </a:tc>
                <a:tc>
                  <a:txBody>
                    <a:bodyPr/>
                    <a:lstStyle/>
                    <a:p>
                      <a:pPr algn="ctr"/>
                      <a:r>
                        <a:rPr lang="de-DE" sz="1200" dirty="0"/>
                        <a:t>Thema</a:t>
                      </a:r>
                    </a:p>
                  </a:txBody>
                  <a:tcPr/>
                </a:tc>
                <a:tc>
                  <a:txBody>
                    <a:bodyPr/>
                    <a:lstStyle/>
                    <a:p>
                      <a:pPr algn="ctr"/>
                      <a:r>
                        <a:rPr lang="de-DE" sz="1200" dirty="0"/>
                        <a:t>Workshopinhalte</a:t>
                      </a:r>
                    </a:p>
                  </a:txBody>
                  <a:tcPr/>
                </a:tc>
                <a:tc>
                  <a:txBody>
                    <a:bodyPr/>
                    <a:lstStyle/>
                    <a:p>
                      <a:pPr algn="ctr"/>
                      <a:r>
                        <a:rPr lang="de-DE" sz="1200" dirty="0"/>
                        <a:t>Material</a:t>
                      </a:r>
                    </a:p>
                  </a:txBody>
                  <a:tcPr/>
                </a:tc>
                <a:extLst>
                  <a:ext uri="{0D108BD9-81ED-4DB2-BD59-A6C34878D82A}">
                    <a16:rowId xmlns:a16="http://schemas.microsoft.com/office/drawing/2014/main" val="356692969"/>
                  </a:ext>
                </a:extLst>
              </a:tr>
              <a:tr h="370501">
                <a:tc>
                  <a:txBody>
                    <a:bodyPr/>
                    <a:lstStyle/>
                    <a:p>
                      <a:pPr algn="ctr"/>
                      <a:r>
                        <a:rPr lang="de-DE" sz="1200" b="1" dirty="0"/>
                        <a:t>1</a:t>
                      </a:r>
                    </a:p>
                  </a:txBody>
                  <a:tcPr anchor="ctr"/>
                </a:tc>
                <a:tc>
                  <a:txBody>
                    <a:bodyPr/>
                    <a:lstStyle/>
                    <a:p>
                      <a:pPr algn="ctr"/>
                      <a:r>
                        <a:rPr lang="de-DE" sz="1200" b="1" dirty="0"/>
                        <a:t>180min + Pause</a:t>
                      </a:r>
                    </a:p>
                  </a:txBody>
                  <a:tcPr anchor="ctr"/>
                </a:tc>
                <a:tc>
                  <a:txBody>
                    <a:bodyPr/>
                    <a:lstStyle/>
                    <a:p>
                      <a:pPr algn="ctr"/>
                      <a:r>
                        <a:rPr lang="de-DE" sz="1200" b="1" dirty="0"/>
                        <a:t>Vermittlung der Grundlagen zur Erhebung des IST-Zustandes</a:t>
                      </a:r>
                    </a:p>
                  </a:txBody>
                  <a:tcPr/>
                </a:tc>
                <a:tc>
                  <a:txBody>
                    <a:bodyPr/>
                    <a:lstStyle/>
                    <a:p>
                      <a:pPr algn="ctr"/>
                      <a:r>
                        <a:rPr lang="de-DE" sz="1200" b="1" dirty="0"/>
                        <a:t>Einordnung in den Verpflegungsablauf</a:t>
                      </a:r>
                    </a:p>
                    <a:p>
                      <a:pPr algn="ctr"/>
                      <a:r>
                        <a:rPr lang="de-DE" sz="1200" b="1" dirty="0"/>
                        <a:t>Verpflegungskonzept</a:t>
                      </a:r>
                    </a:p>
                    <a:p>
                      <a:pPr algn="ctr"/>
                      <a:r>
                        <a:rPr lang="de-DE" sz="1200" b="1" dirty="0"/>
                        <a:t>Eigenschaften der Zielgruppen</a:t>
                      </a:r>
                    </a:p>
                  </a:txBody>
                  <a:tcPr/>
                </a:tc>
                <a:tc>
                  <a:txBody>
                    <a:bodyPr/>
                    <a:lstStyle/>
                    <a:p>
                      <a:pPr algn="l"/>
                      <a:r>
                        <a:rPr lang="de-DE" sz="1200" b="1" dirty="0"/>
                        <a:t>Präsentation</a:t>
                      </a:r>
                    </a:p>
                    <a:p>
                      <a:pPr algn="l"/>
                      <a:r>
                        <a:rPr lang="de-DE" sz="1200" b="1" dirty="0"/>
                        <a:t>Moderationskarten, Flip Chart, Stifte, Stellwand, Stecknadeln</a:t>
                      </a:r>
                    </a:p>
                    <a:p>
                      <a:pPr algn="l"/>
                      <a:r>
                        <a:rPr lang="de-DE" sz="1200" b="1" dirty="0"/>
                        <a:t>TN: Wochenspeiseplan, ggf. mobiles Endgerät</a:t>
                      </a:r>
                    </a:p>
                  </a:txBody>
                  <a:tcPr/>
                </a:tc>
                <a:extLst>
                  <a:ext uri="{0D108BD9-81ED-4DB2-BD59-A6C34878D82A}">
                    <a16:rowId xmlns:a16="http://schemas.microsoft.com/office/drawing/2014/main" val="525869581"/>
                  </a:ext>
                </a:extLst>
              </a:tr>
              <a:tr h="370501">
                <a:tc>
                  <a:txBody>
                    <a:bodyPr/>
                    <a:lstStyle/>
                    <a:p>
                      <a:pPr algn="ctr"/>
                      <a:r>
                        <a:rPr lang="de-DE" sz="1200" dirty="0">
                          <a:solidFill>
                            <a:schemeClr val="tx2"/>
                          </a:solidFill>
                        </a:rPr>
                        <a:t>2</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solidFill>
                            <a:schemeClr val="tx2"/>
                          </a:solidFill>
                        </a:rPr>
                        <a:t>180min + Pause</a:t>
                      </a:r>
                    </a:p>
                  </a:txBody>
                  <a:tcPr anchor="ctr"/>
                </a:tc>
                <a:tc>
                  <a:txBody>
                    <a:bodyPr/>
                    <a:lstStyle/>
                    <a:p>
                      <a:pPr algn="ctr"/>
                      <a:r>
                        <a:rPr lang="de-DE" sz="1200" dirty="0">
                          <a:solidFill>
                            <a:schemeClr val="tx2"/>
                          </a:solidFill>
                        </a:rPr>
                        <a:t>Maßnahmenplanung</a:t>
                      </a:r>
                    </a:p>
                  </a:txBody>
                  <a:tcPr/>
                </a:tc>
                <a:tc>
                  <a:txBody>
                    <a:bodyPr/>
                    <a:lstStyle/>
                    <a:p>
                      <a:pPr algn="ctr"/>
                      <a:r>
                        <a:rPr lang="de-DE" sz="1200" dirty="0">
                          <a:solidFill>
                            <a:schemeClr val="tx2"/>
                          </a:solidFill>
                        </a:rPr>
                        <a:t>Ergebnisse der IST-Analysen</a:t>
                      </a:r>
                    </a:p>
                    <a:p>
                      <a:pPr algn="ctr"/>
                      <a:r>
                        <a:rPr lang="de-DE" sz="1200" dirty="0">
                          <a:solidFill>
                            <a:schemeClr val="tx2"/>
                          </a:solidFill>
                        </a:rPr>
                        <a:t>Dilemmata in der Speiseplanung</a:t>
                      </a:r>
                    </a:p>
                    <a:p>
                      <a:pPr algn="ctr"/>
                      <a:r>
                        <a:rPr lang="de-DE" sz="1200" dirty="0">
                          <a:solidFill>
                            <a:schemeClr val="tx2"/>
                          </a:solidFill>
                        </a:rPr>
                        <a:t>Maßnahmenplanung (Speiseplanung)</a:t>
                      </a:r>
                    </a:p>
                    <a:p>
                      <a:pPr algn="ctr"/>
                      <a:r>
                        <a:rPr lang="de-DE" sz="1200" dirty="0">
                          <a:solidFill>
                            <a:schemeClr val="tx2"/>
                          </a:solidFill>
                        </a:rPr>
                        <a:t>Veränderungsprozesse</a:t>
                      </a:r>
                    </a:p>
                    <a:p>
                      <a:pPr algn="ctr"/>
                      <a:r>
                        <a:rPr lang="de-DE" sz="1200" dirty="0" err="1">
                          <a:solidFill>
                            <a:schemeClr val="tx2"/>
                          </a:solidFill>
                        </a:rPr>
                        <a:t>Nudging</a:t>
                      </a:r>
                      <a:r>
                        <a:rPr lang="de-DE" sz="1200" dirty="0">
                          <a:solidFill>
                            <a:schemeClr val="tx2"/>
                          </a:solidFill>
                        </a:rPr>
                        <a:t>, Information, Partizipation</a:t>
                      </a:r>
                    </a:p>
                  </a:txBody>
                  <a:tcPr/>
                </a:tc>
                <a:tc>
                  <a:txBody>
                    <a:bodyPr/>
                    <a:lstStyle/>
                    <a:p>
                      <a:pPr algn="l"/>
                      <a:r>
                        <a:rPr lang="de-DE" sz="1200" dirty="0">
                          <a:solidFill>
                            <a:schemeClr val="tx2"/>
                          </a:solidFill>
                        </a:rPr>
                        <a:t>Präsentation</a:t>
                      </a:r>
                    </a:p>
                    <a:p>
                      <a:pPr algn="l"/>
                      <a:r>
                        <a:rPr lang="de-DE" sz="1200" dirty="0">
                          <a:solidFill>
                            <a:schemeClr val="tx2"/>
                          </a:solidFill>
                        </a:rPr>
                        <a:t>Moderationskarten, Flip Chart, Stifte, Stellwand, Stecknadeln</a:t>
                      </a:r>
                    </a:p>
                    <a:p>
                      <a:pPr algn="l"/>
                      <a:endParaRPr lang="de-DE" sz="1200" dirty="0">
                        <a:solidFill>
                          <a:schemeClr val="tx2"/>
                        </a:solidFill>
                      </a:endParaRPr>
                    </a:p>
                  </a:txBody>
                  <a:tcPr/>
                </a:tc>
                <a:extLst>
                  <a:ext uri="{0D108BD9-81ED-4DB2-BD59-A6C34878D82A}">
                    <a16:rowId xmlns:a16="http://schemas.microsoft.com/office/drawing/2014/main" val="791101704"/>
                  </a:ext>
                </a:extLst>
              </a:tr>
              <a:tr h="370501">
                <a:tc>
                  <a:txBody>
                    <a:bodyPr/>
                    <a:lstStyle/>
                    <a:p>
                      <a:pPr algn="ctr"/>
                      <a:r>
                        <a:rPr lang="de-DE" sz="1200" dirty="0">
                          <a:solidFill>
                            <a:schemeClr val="tx2"/>
                          </a:solidFill>
                        </a:rPr>
                        <a:t>3</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solidFill>
                            <a:schemeClr val="tx2"/>
                          </a:solidFill>
                        </a:rPr>
                        <a:t>90min </a:t>
                      </a:r>
                    </a:p>
                  </a:txBody>
                  <a:tcPr anchor="ctr"/>
                </a:tc>
                <a:tc>
                  <a:txBody>
                    <a:bodyPr/>
                    <a:lstStyle/>
                    <a:p>
                      <a:pPr algn="ctr"/>
                      <a:r>
                        <a:rPr lang="de-DE" sz="1200" dirty="0">
                          <a:solidFill>
                            <a:schemeClr val="tx2"/>
                          </a:solidFill>
                        </a:rPr>
                        <a:t>Auswertung des aktuellen Standes</a:t>
                      </a:r>
                    </a:p>
                    <a:p>
                      <a:pPr algn="ctr"/>
                      <a:r>
                        <a:rPr lang="de-DE" sz="1200" dirty="0">
                          <a:solidFill>
                            <a:schemeClr val="tx2"/>
                          </a:solidFill>
                        </a:rPr>
                        <a:t>Unterstützung bei Bedarf</a:t>
                      </a:r>
                    </a:p>
                  </a:txBody>
                  <a:tcPr/>
                </a:tc>
                <a:tc>
                  <a:txBody>
                    <a:bodyPr/>
                    <a:lstStyle/>
                    <a:p>
                      <a:pPr algn="ctr"/>
                      <a:r>
                        <a:rPr lang="de-DE" sz="1200" dirty="0">
                          <a:solidFill>
                            <a:schemeClr val="tx2"/>
                          </a:solidFill>
                        </a:rPr>
                        <a:t>Zwischenstand anhand von Leitfragen: Maßnahmenplanung, Maßnahmenumsetzung, Schwierigkeiten</a:t>
                      </a:r>
                    </a:p>
                    <a:p>
                      <a:pPr algn="ctr"/>
                      <a:r>
                        <a:rPr lang="de-DE" sz="1200" dirty="0">
                          <a:solidFill>
                            <a:schemeClr val="tx2"/>
                          </a:solidFill>
                        </a:rPr>
                        <a:t>Feedbackinstrumente</a:t>
                      </a:r>
                    </a:p>
                  </a:txBody>
                  <a:tcPr/>
                </a:tc>
                <a:tc>
                  <a:txBody>
                    <a:bodyPr/>
                    <a:lstStyle/>
                    <a:p>
                      <a:r>
                        <a:rPr lang="de-DE" sz="1200" dirty="0">
                          <a:solidFill>
                            <a:schemeClr val="tx2"/>
                          </a:solidFill>
                        </a:rPr>
                        <a:t>Präsentation</a:t>
                      </a:r>
                    </a:p>
                    <a:p>
                      <a:r>
                        <a:rPr lang="de-DE" sz="1200" dirty="0">
                          <a:solidFill>
                            <a:schemeClr val="tx2"/>
                          </a:solidFill>
                        </a:rPr>
                        <a:t>Karten/Blätter + Stifte oder Digitale Emojis </a:t>
                      </a:r>
                    </a:p>
                  </a:txBody>
                  <a:tcPr/>
                </a:tc>
                <a:extLst>
                  <a:ext uri="{0D108BD9-81ED-4DB2-BD59-A6C34878D82A}">
                    <a16:rowId xmlns:a16="http://schemas.microsoft.com/office/drawing/2014/main" val="2462647292"/>
                  </a:ext>
                </a:extLst>
              </a:tr>
              <a:tr h="370501">
                <a:tc>
                  <a:txBody>
                    <a:bodyPr/>
                    <a:lstStyle/>
                    <a:p>
                      <a:pPr algn="ctr"/>
                      <a:r>
                        <a:rPr lang="de-DE" sz="1200" dirty="0">
                          <a:solidFill>
                            <a:schemeClr val="tx2"/>
                          </a:solidFill>
                        </a:rPr>
                        <a:t>4</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solidFill>
                            <a:schemeClr val="tx2"/>
                          </a:solidFill>
                        </a:rPr>
                        <a:t>180min + Pause</a:t>
                      </a:r>
                    </a:p>
                  </a:txBody>
                  <a:tcPr anchor="ctr"/>
                </a:tc>
                <a:tc>
                  <a:txBody>
                    <a:bodyPr/>
                    <a:lstStyle/>
                    <a:p>
                      <a:pPr algn="ctr"/>
                      <a:r>
                        <a:rPr lang="de-DE" sz="1200" dirty="0">
                          <a:solidFill>
                            <a:schemeClr val="tx2"/>
                          </a:solidFill>
                        </a:rPr>
                        <a:t>Vorher-/Nachher-Vergleich</a:t>
                      </a:r>
                    </a:p>
                    <a:p>
                      <a:pPr algn="ctr"/>
                      <a:r>
                        <a:rPr lang="de-DE" sz="1200" dirty="0">
                          <a:solidFill>
                            <a:schemeClr val="tx2"/>
                          </a:solidFill>
                        </a:rPr>
                        <a:t>Ausblick</a:t>
                      </a:r>
                    </a:p>
                  </a:txBody>
                  <a:tcPr/>
                </a:tc>
                <a:tc>
                  <a:txBody>
                    <a:bodyPr/>
                    <a:lstStyle/>
                    <a:p>
                      <a:pPr algn="ctr"/>
                      <a:r>
                        <a:rPr lang="de-DE" sz="1200" dirty="0">
                          <a:solidFill>
                            <a:schemeClr val="tx2"/>
                          </a:solidFill>
                        </a:rPr>
                        <a:t>Ergebnisübersicht </a:t>
                      </a:r>
                    </a:p>
                    <a:p>
                      <a:pPr algn="ctr"/>
                      <a:r>
                        <a:rPr lang="de-DE" sz="1200" dirty="0">
                          <a:solidFill>
                            <a:schemeClr val="tx2"/>
                          </a:solidFill>
                        </a:rPr>
                        <a:t>Diskussion Hürden &amp; Schwierigkeiten </a:t>
                      </a:r>
                    </a:p>
                    <a:p>
                      <a:pPr algn="ctr"/>
                      <a:r>
                        <a:rPr lang="de-DE" sz="1200" dirty="0">
                          <a:solidFill>
                            <a:schemeClr val="tx2"/>
                          </a:solidFill>
                        </a:rPr>
                        <a:t>Herausstellung von Maßnahmen mit viel Potenzial und/oder wenig Aufwand</a:t>
                      </a:r>
                    </a:p>
                    <a:p>
                      <a:pPr algn="ctr"/>
                      <a:r>
                        <a:rPr lang="de-DE" sz="1200" dirty="0">
                          <a:solidFill>
                            <a:schemeClr val="tx2"/>
                          </a:solidFill>
                        </a:rPr>
                        <a:t>Ausblick</a:t>
                      </a:r>
                    </a:p>
                  </a:txBody>
                  <a:tcPr/>
                </a:tc>
                <a:tc>
                  <a:txBody>
                    <a:bodyPr/>
                    <a:lstStyle/>
                    <a:p>
                      <a:pPr algn="l"/>
                      <a:r>
                        <a:rPr lang="de-DE" sz="1200" dirty="0">
                          <a:solidFill>
                            <a:schemeClr val="tx2"/>
                          </a:solidFill>
                        </a:rPr>
                        <a:t>Präsentation</a:t>
                      </a:r>
                    </a:p>
                    <a:p>
                      <a:pPr algn="l"/>
                      <a:r>
                        <a:rPr lang="de-DE" sz="1200" dirty="0">
                          <a:solidFill>
                            <a:schemeClr val="tx2"/>
                          </a:solidFill>
                        </a:rPr>
                        <a:t>Moderationskarten, Flip Chart, Stifte, Stellwand, Stecknadeln</a:t>
                      </a:r>
                    </a:p>
                    <a:p>
                      <a:r>
                        <a:rPr lang="de-DE" sz="1200" dirty="0">
                          <a:solidFill>
                            <a:schemeClr val="tx2"/>
                          </a:solidFill>
                        </a:rPr>
                        <a:t>Arbeitsblatt (Speiseplan)</a:t>
                      </a:r>
                    </a:p>
                    <a:p>
                      <a:r>
                        <a:rPr lang="de-DE" sz="1200" dirty="0">
                          <a:solidFill>
                            <a:schemeClr val="tx2"/>
                          </a:solidFill>
                        </a:rPr>
                        <a:t>Postkarte/Briefpapier</a:t>
                      </a:r>
                    </a:p>
                  </a:txBody>
                  <a:tcPr/>
                </a:tc>
                <a:extLst>
                  <a:ext uri="{0D108BD9-81ED-4DB2-BD59-A6C34878D82A}">
                    <a16:rowId xmlns:a16="http://schemas.microsoft.com/office/drawing/2014/main" val="3422921826"/>
                  </a:ext>
                </a:extLst>
              </a:tr>
            </a:tbl>
          </a:graphicData>
        </a:graphic>
      </p:graphicFrame>
    </p:spTree>
    <p:extLst>
      <p:ext uri="{BB962C8B-B14F-4D97-AF65-F5344CB8AC3E}">
        <p14:creationId xmlns:p14="http://schemas.microsoft.com/office/powerpoint/2010/main" val="3455850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97EA26-F2FF-41FB-C126-A4EA7DC0810F}"/>
              </a:ext>
            </a:extLst>
          </p:cNvPr>
          <p:cNvSpPr>
            <a:spLocks noGrp="1"/>
          </p:cNvSpPr>
          <p:nvPr>
            <p:ph type="title"/>
          </p:nvPr>
        </p:nvSpPr>
        <p:spPr/>
        <p:txBody>
          <a:bodyPr/>
          <a:lstStyle/>
          <a:p>
            <a:r>
              <a:rPr lang="de-DE">
                <a:cs typeface="Arial"/>
              </a:rPr>
              <a:t>Ressourcen</a:t>
            </a:r>
            <a:endParaRPr lang="de-DE"/>
          </a:p>
        </p:txBody>
      </p:sp>
      <p:sp>
        <p:nvSpPr>
          <p:cNvPr id="3" name="Inhaltsplatzhalter 2">
            <a:extLst>
              <a:ext uri="{FF2B5EF4-FFF2-40B4-BE49-F238E27FC236}">
                <a16:creationId xmlns:a16="http://schemas.microsoft.com/office/drawing/2014/main" id="{64B2F122-0D43-B188-8CAE-9849ADE3D9C1}"/>
              </a:ext>
            </a:extLst>
          </p:cNvPr>
          <p:cNvSpPr>
            <a:spLocks noGrp="1"/>
          </p:cNvSpPr>
          <p:nvPr>
            <p:ph idx="1"/>
          </p:nvPr>
        </p:nvSpPr>
        <p:spPr>
          <a:xfrm>
            <a:off x="371357" y="1874346"/>
            <a:ext cx="6008971" cy="3144597"/>
          </a:xfrm>
          <a:noFill/>
        </p:spPr>
        <p:txBody>
          <a:bodyPr/>
          <a:lstStyle/>
          <a:p>
            <a:pPr marL="0" indent="0">
              <a:buNone/>
            </a:pPr>
            <a:r>
              <a:rPr lang="de-DE" sz="2000" dirty="0">
                <a:ea typeface="+mn-lt"/>
                <a:cs typeface="+mn-lt"/>
              </a:rPr>
              <a:t>Welche und wie viele Gäste erwarten wir?</a:t>
            </a:r>
          </a:p>
          <a:p>
            <a:pPr marL="0" indent="0">
              <a:buNone/>
            </a:pPr>
            <a:endParaRPr lang="de-DE" sz="2000" dirty="0">
              <a:ea typeface="+mn-lt"/>
              <a:cs typeface="+mn-lt"/>
            </a:endParaRPr>
          </a:p>
          <a:p>
            <a:pPr marL="0" indent="0">
              <a:buNone/>
            </a:pPr>
            <a:r>
              <a:rPr lang="de-DE" sz="2000" dirty="0">
                <a:cs typeface="Arial"/>
              </a:rPr>
              <a:t>Welche Rahmenbedingungen haben wir? </a:t>
            </a:r>
          </a:p>
          <a:p>
            <a:pPr marL="0" indent="0">
              <a:buNone/>
            </a:pPr>
            <a:endParaRPr lang="de-DE" sz="2000" dirty="0">
              <a:cs typeface="Arial"/>
            </a:endParaRPr>
          </a:p>
          <a:p>
            <a:pPr marL="0" indent="0">
              <a:buNone/>
            </a:pPr>
            <a:r>
              <a:rPr lang="de-DE" sz="2000" dirty="0">
                <a:cs typeface="Arial"/>
              </a:rPr>
              <a:t>Wie sollen unsere Gäste verpflegt werden?</a:t>
            </a:r>
          </a:p>
          <a:p>
            <a:pPr marL="0" indent="0">
              <a:buNone/>
            </a:pPr>
            <a:endParaRPr lang="de-DE" sz="2000" dirty="0">
              <a:cs typeface="Arial"/>
            </a:endParaRPr>
          </a:p>
          <a:p>
            <a:pPr marL="0" indent="0">
              <a:buNone/>
            </a:pPr>
            <a:r>
              <a:rPr lang="de-DE" sz="2000" dirty="0">
                <a:cs typeface="Arial"/>
              </a:rPr>
              <a:t>Wo sollen sie verpflegt werden?</a:t>
            </a:r>
          </a:p>
          <a:p>
            <a:pPr marL="0" indent="0">
              <a:buNone/>
            </a:pPr>
            <a:endParaRPr lang="de-DE" sz="2000" dirty="0">
              <a:cs typeface="Arial"/>
            </a:endParaRPr>
          </a:p>
          <a:p>
            <a:pPr marL="0" indent="0">
              <a:buNone/>
            </a:pPr>
            <a:r>
              <a:rPr lang="de-DE" sz="2000" dirty="0">
                <a:cs typeface="Arial"/>
              </a:rPr>
              <a:t>  </a:t>
            </a:r>
          </a:p>
          <a:p>
            <a:pPr marL="0" indent="0">
              <a:buNone/>
            </a:pPr>
            <a:endParaRPr lang="de-DE" sz="2000" dirty="0">
              <a:cs typeface="Arial"/>
            </a:endParaRPr>
          </a:p>
          <a:p>
            <a:pPr marL="0" indent="0">
              <a:buNone/>
            </a:pPr>
            <a:endParaRPr lang="de-DE" sz="2000" dirty="0">
              <a:cs typeface="Arial"/>
            </a:endParaRPr>
          </a:p>
          <a:p>
            <a:pPr marL="0" indent="0">
              <a:buNone/>
            </a:pPr>
            <a:r>
              <a:rPr lang="de-DE" sz="2000" dirty="0">
                <a:ea typeface="+mn-lt"/>
                <a:cs typeface="+mn-lt"/>
              </a:rPr>
              <a:t> </a:t>
            </a:r>
            <a:endParaRPr lang="de-DE" sz="2000" dirty="0">
              <a:cs typeface="Arial"/>
            </a:endParaRPr>
          </a:p>
          <a:p>
            <a:pPr marL="0" indent="0">
              <a:buNone/>
            </a:pPr>
            <a:endParaRPr lang="de-DE" sz="2000" dirty="0">
              <a:cs typeface="Arial"/>
            </a:endParaRPr>
          </a:p>
          <a:p>
            <a:pPr marL="0" indent="0">
              <a:buNone/>
            </a:pPr>
            <a:endParaRPr lang="de-DE" sz="2000" dirty="0">
              <a:cs typeface="Arial"/>
            </a:endParaRPr>
          </a:p>
          <a:p>
            <a:pPr marL="0" indent="0">
              <a:buNone/>
            </a:pPr>
            <a:endParaRPr lang="de-DE" sz="2000" dirty="0">
              <a:cs typeface="Arial"/>
            </a:endParaRPr>
          </a:p>
          <a:p>
            <a:pPr marL="354965" indent="-354965"/>
            <a:endParaRPr lang="de-DE" sz="2000" dirty="0">
              <a:cs typeface="Arial"/>
            </a:endParaRPr>
          </a:p>
        </p:txBody>
      </p:sp>
      <p:sp>
        <p:nvSpPr>
          <p:cNvPr id="4" name="Textplatzhalter 3">
            <a:extLst>
              <a:ext uri="{FF2B5EF4-FFF2-40B4-BE49-F238E27FC236}">
                <a16:creationId xmlns:a16="http://schemas.microsoft.com/office/drawing/2014/main" id="{8B6E3292-F108-337D-B027-EB8B8342465F}"/>
              </a:ext>
            </a:extLst>
          </p:cNvPr>
          <p:cNvSpPr>
            <a:spLocks noGrp="1"/>
          </p:cNvSpPr>
          <p:nvPr>
            <p:ph type="body" sz="quarter" idx="13"/>
          </p:nvPr>
        </p:nvSpPr>
        <p:spPr/>
        <p:txBody>
          <a:bodyPr/>
          <a:lstStyle/>
          <a:p>
            <a:r>
              <a:rPr lang="de-DE" dirty="0"/>
              <a:t>Ihre Grundlage</a:t>
            </a:r>
          </a:p>
        </p:txBody>
      </p:sp>
      <p:pic>
        <p:nvPicPr>
          <p:cNvPr id="8" name="Grafik 7" descr="Ein Bild, das Silhouette, Zeichnung, Entwurf, Clipart enthält.&#10;&#10;Beschreibung automatisch generiert.">
            <a:extLst>
              <a:ext uri="{FF2B5EF4-FFF2-40B4-BE49-F238E27FC236}">
                <a16:creationId xmlns:a16="http://schemas.microsoft.com/office/drawing/2014/main" id="{7EECE3C5-BF78-042A-44D4-80DD39ED3859}"/>
              </a:ext>
            </a:extLst>
          </p:cNvPr>
          <p:cNvPicPr>
            <a:picLocks noChangeAspect="1"/>
          </p:cNvPicPr>
          <p:nvPr/>
        </p:nvPicPr>
        <p:blipFill>
          <a:blip r:embed="rId3"/>
          <a:stretch>
            <a:fillRect/>
          </a:stretch>
        </p:blipFill>
        <p:spPr>
          <a:xfrm>
            <a:off x="7757791" y="1381370"/>
            <a:ext cx="2010419" cy="3870570"/>
          </a:xfrm>
          <a:prstGeom prst="rect">
            <a:avLst/>
          </a:prstGeom>
        </p:spPr>
      </p:pic>
    </p:spTree>
    <p:extLst>
      <p:ext uri="{BB962C8B-B14F-4D97-AF65-F5344CB8AC3E}">
        <p14:creationId xmlns:p14="http://schemas.microsoft.com/office/powerpoint/2010/main" val="3482896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641EB712-6C5A-4144-8407-04069A8CEAAA}"/>
              </a:ext>
            </a:extLst>
          </p:cNvPr>
          <p:cNvSpPr>
            <a:spLocks noGrp="1"/>
          </p:cNvSpPr>
          <p:nvPr>
            <p:ph type="body" sz="quarter" idx="15"/>
          </p:nvPr>
        </p:nvSpPr>
        <p:spPr>
          <a:solidFill>
            <a:schemeClr val="bg1">
              <a:lumMod val="75000"/>
            </a:schemeClr>
          </a:solidFill>
        </p:spPr>
        <p:txBody>
          <a:bodyPr/>
          <a:lstStyle/>
          <a:p>
            <a:endParaRPr lang="de-DE"/>
          </a:p>
          <a:p>
            <a:endParaRPr lang="de-DE">
              <a:solidFill>
                <a:schemeClr val="accent4">
                  <a:lumMod val="75000"/>
                </a:schemeClr>
              </a:solidFill>
            </a:endParaRPr>
          </a:p>
          <a:p>
            <a:r>
              <a:rPr lang="de-DE">
                <a:solidFill>
                  <a:schemeClr val="accent4">
                    <a:lumMod val="75000"/>
                  </a:schemeClr>
                </a:solidFill>
              </a:rPr>
              <a:t>Welches Ausgabesystem haben Sie vor Ort?</a:t>
            </a:r>
            <a:endParaRPr lang="de-DE">
              <a:solidFill>
                <a:schemeClr val="accent4">
                  <a:lumMod val="75000"/>
                </a:schemeClr>
              </a:solidFill>
              <a:cs typeface="Arial"/>
            </a:endParaRPr>
          </a:p>
          <a:p>
            <a:endParaRPr lang="de-DE" sz="1400">
              <a:solidFill>
                <a:schemeClr val="bg1">
                  <a:lumMod val="50000"/>
                </a:schemeClr>
              </a:solidFill>
            </a:endParaRPr>
          </a:p>
          <a:p>
            <a:endParaRPr lang="de-DE" sz="1400">
              <a:solidFill>
                <a:schemeClr val="bg1">
                  <a:lumMod val="50000"/>
                </a:schemeClr>
              </a:solidFill>
              <a:cs typeface="Arial"/>
            </a:endParaRPr>
          </a:p>
        </p:txBody>
      </p:sp>
      <p:sp>
        <p:nvSpPr>
          <p:cNvPr id="6" name="Titel 5">
            <a:extLst>
              <a:ext uri="{FF2B5EF4-FFF2-40B4-BE49-F238E27FC236}">
                <a16:creationId xmlns:a16="http://schemas.microsoft.com/office/drawing/2014/main" id="{1FEFD133-6D6B-4E5F-880D-85A4773545A8}"/>
              </a:ext>
            </a:extLst>
          </p:cNvPr>
          <p:cNvSpPr>
            <a:spLocks noGrp="1"/>
          </p:cNvSpPr>
          <p:nvPr>
            <p:ph type="title"/>
          </p:nvPr>
        </p:nvSpPr>
        <p:spPr/>
        <p:txBody>
          <a:bodyPr/>
          <a:lstStyle/>
          <a:p>
            <a:r>
              <a:rPr lang="de-DE"/>
              <a:t>Verpflegungskonzept</a:t>
            </a:r>
          </a:p>
        </p:txBody>
      </p:sp>
      <p:sp>
        <p:nvSpPr>
          <p:cNvPr id="7" name="Textplatzhalter 6">
            <a:extLst>
              <a:ext uri="{FF2B5EF4-FFF2-40B4-BE49-F238E27FC236}">
                <a16:creationId xmlns:a16="http://schemas.microsoft.com/office/drawing/2014/main" id="{90F14CE5-D54D-42D4-BF19-DBBA88F16C57}"/>
              </a:ext>
            </a:extLst>
          </p:cNvPr>
          <p:cNvSpPr>
            <a:spLocks noGrp="1"/>
          </p:cNvSpPr>
          <p:nvPr>
            <p:ph type="body" sz="quarter" idx="13"/>
          </p:nvPr>
        </p:nvSpPr>
        <p:spPr/>
        <p:txBody>
          <a:bodyPr/>
          <a:lstStyle/>
          <a:p>
            <a:r>
              <a:rPr lang="de-DE"/>
              <a:t>Nachhaltig gestalten</a:t>
            </a:r>
          </a:p>
        </p:txBody>
      </p:sp>
    </p:spTree>
    <p:extLst>
      <p:ext uri="{BB962C8B-B14F-4D97-AF65-F5344CB8AC3E}">
        <p14:creationId xmlns:p14="http://schemas.microsoft.com/office/powerpoint/2010/main" val="3147466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9C9B63-75FA-40D7-9780-0133C5A6F25B}"/>
              </a:ext>
            </a:extLst>
          </p:cNvPr>
          <p:cNvSpPr>
            <a:spLocks noGrp="1"/>
          </p:cNvSpPr>
          <p:nvPr>
            <p:ph type="title"/>
          </p:nvPr>
        </p:nvSpPr>
        <p:spPr/>
        <p:txBody>
          <a:bodyPr/>
          <a:lstStyle/>
          <a:p>
            <a:r>
              <a:rPr lang="de-DE"/>
              <a:t>Verpflegungskonzept</a:t>
            </a:r>
          </a:p>
        </p:txBody>
      </p:sp>
      <p:sp>
        <p:nvSpPr>
          <p:cNvPr id="4" name="Textplatzhalter 3">
            <a:extLst>
              <a:ext uri="{FF2B5EF4-FFF2-40B4-BE49-F238E27FC236}">
                <a16:creationId xmlns:a16="http://schemas.microsoft.com/office/drawing/2014/main" id="{FCA928D4-48D8-4116-B8EA-0A9B2AF59072}"/>
              </a:ext>
            </a:extLst>
          </p:cNvPr>
          <p:cNvSpPr>
            <a:spLocks noGrp="1"/>
          </p:cNvSpPr>
          <p:nvPr>
            <p:ph type="body" sz="quarter" idx="13"/>
          </p:nvPr>
        </p:nvSpPr>
        <p:spPr/>
        <p:txBody>
          <a:bodyPr/>
          <a:lstStyle/>
          <a:p>
            <a:r>
              <a:rPr lang="de-DE"/>
              <a:t>Ausgabesystem</a:t>
            </a:r>
          </a:p>
        </p:txBody>
      </p:sp>
      <p:graphicFrame>
        <p:nvGraphicFramePr>
          <p:cNvPr id="5" name="Diagramm 4">
            <a:extLst>
              <a:ext uri="{FF2B5EF4-FFF2-40B4-BE49-F238E27FC236}">
                <a16:creationId xmlns:a16="http://schemas.microsoft.com/office/drawing/2014/main" id="{C2174223-8BE3-400D-BDA6-D2734B087CA1}"/>
              </a:ext>
            </a:extLst>
          </p:cNvPr>
          <p:cNvGraphicFramePr/>
          <p:nvPr>
            <p:extLst/>
          </p:nvPr>
        </p:nvGraphicFramePr>
        <p:xfrm>
          <a:off x="146733" y="1266540"/>
          <a:ext cx="1189853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feld 2">
            <a:extLst>
              <a:ext uri="{FF2B5EF4-FFF2-40B4-BE49-F238E27FC236}">
                <a16:creationId xmlns:a16="http://schemas.microsoft.com/office/drawing/2014/main" id="{3AC66ABB-843E-4E86-B2AB-83199E664DBB}"/>
              </a:ext>
            </a:extLst>
          </p:cNvPr>
          <p:cNvSpPr txBox="1"/>
          <p:nvPr/>
        </p:nvSpPr>
        <p:spPr>
          <a:xfrm>
            <a:off x="8710863" y="6035957"/>
            <a:ext cx="2896947" cy="232821"/>
          </a:xfrm>
          <a:prstGeom prst="rect">
            <a:avLst/>
          </a:prstGeom>
          <a:noFill/>
        </p:spPr>
        <p:txBody>
          <a:bodyPr wrap="none" rtlCol="0">
            <a:spAutoFit/>
          </a:bodyPr>
          <a:lstStyle/>
          <a:p>
            <a:pPr>
              <a:lnSpc>
                <a:spcPct val="110000"/>
              </a:lnSpc>
            </a:pPr>
            <a:r>
              <a:rPr lang="de-DE" sz="900" dirty="0">
                <a:solidFill>
                  <a:schemeClr val="bg1">
                    <a:lumMod val="65000"/>
                  </a:schemeClr>
                </a:solidFill>
              </a:rPr>
              <a:t>Vernetzungsstelle Schulverpflegung Thüringen, 2018</a:t>
            </a:r>
          </a:p>
        </p:txBody>
      </p:sp>
      <p:sp>
        <p:nvSpPr>
          <p:cNvPr id="7" name="Rechteck 6">
            <a:extLst>
              <a:ext uri="{FF2B5EF4-FFF2-40B4-BE49-F238E27FC236}">
                <a16:creationId xmlns:a16="http://schemas.microsoft.com/office/drawing/2014/main" id="{110B0BB5-61DE-4F09-91F4-925D2FCC0010}"/>
              </a:ext>
            </a:extLst>
          </p:cNvPr>
          <p:cNvSpPr/>
          <p:nvPr/>
        </p:nvSpPr>
        <p:spPr>
          <a:xfrm>
            <a:off x="308419" y="5899446"/>
            <a:ext cx="6096000" cy="369332"/>
          </a:xfrm>
          <a:prstGeom prst="rect">
            <a:avLst/>
          </a:prstGeom>
        </p:spPr>
        <p:txBody>
          <a:bodyPr lIns="91440" tIns="45720" rIns="91440" bIns="45720" anchor="t">
            <a:spAutoFit/>
          </a:bodyPr>
          <a:lstStyle/>
          <a:p>
            <a:r>
              <a:rPr lang="de-DE" sz="900" dirty="0">
                <a:solidFill>
                  <a:schemeClr val="bg1">
                    <a:lumMod val="65000"/>
                  </a:schemeClr>
                </a:solidFill>
              </a:rPr>
              <a:t>Bilder: </a:t>
            </a:r>
            <a:r>
              <a:rPr lang="de-DE" sz="900" dirty="0">
                <a:solidFill>
                  <a:srgbClr val="FF0000"/>
                </a:solidFill>
              </a:rPr>
              <a:t>gemeinfrei (daher nicht unter freier Lizenz.)</a:t>
            </a:r>
            <a:endParaRPr lang="de-DE" sz="900" dirty="0">
              <a:solidFill>
                <a:schemeClr val="bg1">
                  <a:lumMod val="65000"/>
                </a:schemeClr>
              </a:solidFill>
            </a:endParaRPr>
          </a:p>
          <a:p>
            <a:r>
              <a:rPr lang="de-DE" sz="900" dirty="0">
                <a:solidFill>
                  <a:schemeClr val="bg1">
                    <a:lumMod val="65000"/>
                  </a:schemeClr>
                </a:solidFill>
              </a:rPr>
              <a:t>KI generiert mit Adobe Express</a:t>
            </a:r>
          </a:p>
        </p:txBody>
      </p:sp>
    </p:spTree>
    <p:extLst>
      <p:ext uri="{BB962C8B-B14F-4D97-AF65-F5344CB8AC3E}">
        <p14:creationId xmlns:p14="http://schemas.microsoft.com/office/powerpoint/2010/main" val="1247951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DA8ED0EB-3217-4860-9C16-30003B698B6E}"/>
              </a:ext>
            </a:extLst>
          </p:cNvPr>
          <p:cNvSpPr>
            <a:spLocks noGrp="1"/>
          </p:cNvSpPr>
          <p:nvPr>
            <p:ph type="pic" sz="quarter" idx="11"/>
          </p:nvPr>
        </p:nvSpPr>
        <p:spPr/>
      </p:sp>
      <p:sp>
        <p:nvSpPr>
          <p:cNvPr id="7" name="Titel 6">
            <a:extLst>
              <a:ext uri="{FF2B5EF4-FFF2-40B4-BE49-F238E27FC236}">
                <a16:creationId xmlns:a16="http://schemas.microsoft.com/office/drawing/2014/main" id="{5117FB2C-5B2D-437A-A6E9-50E23B0B5E55}"/>
              </a:ext>
            </a:extLst>
          </p:cNvPr>
          <p:cNvSpPr>
            <a:spLocks noGrp="1"/>
          </p:cNvSpPr>
          <p:nvPr>
            <p:ph type="ctrTitle"/>
          </p:nvPr>
        </p:nvSpPr>
        <p:spPr>
          <a:xfrm>
            <a:off x="6600056" y="2096852"/>
            <a:ext cx="5591943" cy="1980220"/>
          </a:xfrm>
        </p:spPr>
        <p:txBody>
          <a:bodyPr/>
          <a:lstStyle/>
          <a:p>
            <a:r>
              <a:rPr lang="de-DE" dirty="0"/>
              <a:t>Qualitäts-management</a:t>
            </a:r>
          </a:p>
        </p:txBody>
      </p:sp>
      <p:pic>
        <p:nvPicPr>
          <p:cNvPr id="6" name="Grafik 5" descr="Ein Bild, das Clipart, Grafiken, Kreis, Symbol enthält.&#10;&#10;Beschreibung automatisch generiert.">
            <a:extLst>
              <a:ext uri="{FF2B5EF4-FFF2-40B4-BE49-F238E27FC236}">
                <a16:creationId xmlns:a16="http://schemas.microsoft.com/office/drawing/2014/main" id="{9E221AEE-1F7B-66AC-1A22-7E4DFF146C76}"/>
              </a:ext>
            </a:extLst>
          </p:cNvPr>
          <p:cNvPicPr>
            <a:picLocks noChangeAspect="1"/>
          </p:cNvPicPr>
          <p:nvPr/>
        </p:nvPicPr>
        <p:blipFill>
          <a:blip r:embed="rId3"/>
          <a:stretch>
            <a:fillRect/>
          </a:stretch>
        </p:blipFill>
        <p:spPr>
          <a:xfrm>
            <a:off x="1226894" y="2284168"/>
            <a:ext cx="3524982" cy="2963740"/>
          </a:xfrm>
          <a:prstGeom prst="rect">
            <a:avLst/>
          </a:prstGeom>
        </p:spPr>
      </p:pic>
    </p:spTree>
    <p:extLst>
      <p:ext uri="{BB962C8B-B14F-4D97-AF65-F5344CB8AC3E}">
        <p14:creationId xmlns:p14="http://schemas.microsoft.com/office/powerpoint/2010/main" val="1952678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58121D6-B3B5-438E-A6C5-E18CE431F9F8}"/>
              </a:ext>
            </a:extLst>
          </p:cNvPr>
          <p:cNvPicPr>
            <a:picLocks noChangeAspect="1"/>
          </p:cNvPicPr>
          <p:nvPr/>
        </p:nvPicPr>
        <p:blipFill>
          <a:blip r:embed="rId3"/>
          <a:stretch>
            <a:fillRect/>
          </a:stretch>
        </p:blipFill>
        <p:spPr>
          <a:xfrm>
            <a:off x="3650927" y="1050925"/>
            <a:ext cx="5230324" cy="5404378"/>
          </a:xfrm>
          <a:prstGeom prst="rect">
            <a:avLst/>
          </a:prstGeom>
        </p:spPr>
      </p:pic>
      <p:sp>
        <p:nvSpPr>
          <p:cNvPr id="15" name="Rechteck 14">
            <a:extLst>
              <a:ext uri="{FF2B5EF4-FFF2-40B4-BE49-F238E27FC236}">
                <a16:creationId xmlns:a16="http://schemas.microsoft.com/office/drawing/2014/main" id="{EA44AA36-7B47-4519-9114-A60A008E9B41}"/>
              </a:ext>
            </a:extLst>
          </p:cNvPr>
          <p:cNvSpPr/>
          <p:nvPr/>
        </p:nvSpPr>
        <p:spPr>
          <a:xfrm>
            <a:off x="9223829" y="249229"/>
            <a:ext cx="2460171" cy="411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451F940E-1AC6-C457-DCFA-40ED7F6831E9}"/>
              </a:ext>
            </a:extLst>
          </p:cNvPr>
          <p:cNvSpPr>
            <a:spLocks noGrp="1"/>
          </p:cNvSpPr>
          <p:nvPr>
            <p:ph type="title"/>
          </p:nvPr>
        </p:nvSpPr>
        <p:spPr>
          <a:xfrm>
            <a:off x="371480" y="374658"/>
            <a:ext cx="11515719" cy="650182"/>
          </a:xfrm>
          <a:solidFill>
            <a:schemeClr val="bg1"/>
          </a:solidFill>
        </p:spPr>
        <p:txBody>
          <a:bodyPr/>
          <a:lstStyle/>
          <a:p>
            <a:r>
              <a:rPr lang="de-DE" dirty="0"/>
              <a:t>Vom Qualitäts- zum Nachhaltigkeitsmanagement</a:t>
            </a:r>
          </a:p>
        </p:txBody>
      </p:sp>
      <p:sp>
        <p:nvSpPr>
          <p:cNvPr id="16" name="Ellipse 15">
            <a:extLst>
              <a:ext uri="{FF2B5EF4-FFF2-40B4-BE49-F238E27FC236}">
                <a16:creationId xmlns:a16="http://schemas.microsoft.com/office/drawing/2014/main" id="{2D0768F4-7989-4861-B78C-CD2EC6D28ECB}"/>
              </a:ext>
            </a:extLst>
          </p:cNvPr>
          <p:cNvSpPr/>
          <p:nvPr/>
        </p:nvSpPr>
        <p:spPr>
          <a:xfrm>
            <a:off x="6330462" y="1917457"/>
            <a:ext cx="1570891" cy="14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7" name="Ellipse 16">
            <a:extLst>
              <a:ext uri="{FF2B5EF4-FFF2-40B4-BE49-F238E27FC236}">
                <a16:creationId xmlns:a16="http://schemas.microsoft.com/office/drawing/2014/main" id="{0AB38071-9A5B-431D-8779-34D365E3A74E}"/>
              </a:ext>
            </a:extLst>
          </p:cNvPr>
          <p:cNvSpPr/>
          <p:nvPr/>
        </p:nvSpPr>
        <p:spPr>
          <a:xfrm>
            <a:off x="6520658" y="4779000"/>
            <a:ext cx="1039067" cy="1007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0" name="Textfeld 9">
            <a:extLst>
              <a:ext uri="{FF2B5EF4-FFF2-40B4-BE49-F238E27FC236}">
                <a16:creationId xmlns:a16="http://schemas.microsoft.com/office/drawing/2014/main" id="{388EEA5F-3EF0-472B-A5D8-B7707BE5C1D4}"/>
              </a:ext>
            </a:extLst>
          </p:cNvPr>
          <p:cNvSpPr txBox="1"/>
          <p:nvPr/>
        </p:nvSpPr>
        <p:spPr>
          <a:xfrm>
            <a:off x="6520657" y="5049182"/>
            <a:ext cx="1039067" cy="467051"/>
          </a:xfrm>
          <a:prstGeom prst="rect">
            <a:avLst/>
          </a:prstGeom>
          <a:noFill/>
        </p:spPr>
        <p:txBody>
          <a:bodyPr wrap="none" rtlCol="0">
            <a:spAutoFit/>
          </a:bodyPr>
          <a:lstStyle/>
          <a:p>
            <a:pPr>
              <a:lnSpc>
                <a:spcPct val="110000"/>
              </a:lnSpc>
            </a:pPr>
            <a:r>
              <a:rPr lang="de-DE" sz="2400" b="1" dirty="0">
                <a:solidFill>
                  <a:schemeClr val="accent2">
                    <a:lumMod val="50000"/>
                  </a:schemeClr>
                </a:solidFill>
              </a:rPr>
              <a:t>sozial</a:t>
            </a:r>
          </a:p>
        </p:txBody>
      </p:sp>
      <p:sp>
        <p:nvSpPr>
          <p:cNvPr id="18" name="Ellipse 17">
            <a:extLst>
              <a:ext uri="{FF2B5EF4-FFF2-40B4-BE49-F238E27FC236}">
                <a16:creationId xmlns:a16="http://schemas.microsoft.com/office/drawing/2014/main" id="{FDDCBCE5-5BD2-48F5-96EE-CAEB7F6629D8}"/>
              </a:ext>
            </a:extLst>
          </p:cNvPr>
          <p:cNvSpPr/>
          <p:nvPr/>
        </p:nvSpPr>
        <p:spPr>
          <a:xfrm>
            <a:off x="4533146" y="3572783"/>
            <a:ext cx="995692" cy="1021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1" name="Textfeld 10">
            <a:extLst>
              <a:ext uri="{FF2B5EF4-FFF2-40B4-BE49-F238E27FC236}">
                <a16:creationId xmlns:a16="http://schemas.microsoft.com/office/drawing/2014/main" id="{2979885E-C1B9-4F01-8CE1-34FE03D65042}"/>
              </a:ext>
            </a:extLst>
          </p:cNvPr>
          <p:cNvSpPr txBox="1"/>
          <p:nvPr/>
        </p:nvSpPr>
        <p:spPr>
          <a:xfrm>
            <a:off x="6212454" y="2403931"/>
            <a:ext cx="1806905" cy="467051"/>
          </a:xfrm>
          <a:prstGeom prst="rect">
            <a:avLst/>
          </a:prstGeom>
          <a:noFill/>
        </p:spPr>
        <p:txBody>
          <a:bodyPr wrap="none" rtlCol="0">
            <a:spAutoFit/>
          </a:bodyPr>
          <a:lstStyle/>
          <a:p>
            <a:pPr>
              <a:lnSpc>
                <a:spcPct val="110000"/>
              </a:lnSpc>
            </a:pPr>
            <a:r>
              <a:rPr lang="de-DE" sz="2400" b="1" dirty="0">
                <a:solidFill>
                  <a:schemeClr val="accent6">
                    <a:lumMod val="50000"/>
                  </a:schemeClr>
                </a:solidFill>
              </a:rPr>
              <a:t>ökologisch</a:t>
            </a:r>
          </a:p>
        </p:txBody>
      </p:sp>
      <p:sp>
        <p:nvSpPr>
          <p:cNvPr id="9" name="Textfeld 8">
            <a:extLst>
              <a:ext uri="{FF2B5EF4-FFF2-40B4-BE49-F238E27FC236}">
                <a16:creationId xmlns:a16="http://schemas.microsoft.com/office/drawing/2014/main" id="{15E60F73-5605-4CB9-92E3-B1073A7E7B3E}"/>
              </a:ext>
            </a:extLst>
          </p:cNvPr>
          <p:cNvSpPr txBox="1"/>
          <p:nvPr/>
        </p:nvSpPr>
        <p:spPr>
          <a:xfrm>
            <a:off x="4690995" y="3850032"/>
            <a:ext cx="679994" cy="467051"/>
          </a:xfrm>
          <a:prstGeom prst="rect">
            <a:avLst/>
          </a:prstGeom>
          <a:noFill/>
        </p:spPr>
        <p:txBody>
          <a:bodyPr wrap="none" rtlCol="0">
            <a:spAutoFit/>
          </a:bodyPr>
          <a:lstStyle/>
          <a:p>
            <a:pPr>
              <a:lnSpc>
                <a:spcPct val="110000"/>
              </a:lnSpc>
            </a:pPr>
            <a:r>
              <a:rPr lang="de-DE" sz="2400" b="1" dirty="0"/>
              <a:t>QM</a:t>
            </a:r>
          </a:p>
        </p:txBody>
      </p:sp>
    </p:spTree>
    <p:extLst>
      <p:ext uri="{BB962C8B-B14F-4D97-AF65-F5344CB8AC3E}">
        <p14:creationId xmlns:p14="http://schemas.microsoft.com/office/powerpoint/2010/main" val="66797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D2AE2AFE-59E4-40D2-A47D-C7AEAC7E48D2}"/>
              </a:ext>
            </a:extLst>
          </p:cNvPr>
          <p:cNvSpPr>
            <a:spLocks noGrp="1"/>
          </p:cNvSpPr>
          <p:nvPr>
            <p:ph type="pic" sz="quarter" idx="11"/>
          </p:nvPr>
        </p:nvSpPr>
        <p:spPr/>
      </p:sp>
      <p:sp>
        <p:nvSpPr>
          <p:cNvPr id="9" name="Rechteck 8">
            <a:extLst>
              <a:ext uri="{FF2B5EF4-FFF2-40B4-BE49-F238E27FC236}">
                <a16:creationId xmlns:a16="http://schemas.microsoft.com/office/drawing/2014/main" id="{262340BE-0FC1-47B6-AD76-392250845F91}"/>
              </a:ext>
            </a:extLst>
          </p:cNvPr>
          <p:cNvSpPr/>
          <p:nvPr/>
        </p:nvSpPr>
        <p:spPr>
          <a:xfrm>
            <a:off x="0" y="1052736"/>
            <a:ext cx="12192000" cy="5832000"/>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6" name="Titel 5">
            <a:extLst>
              <a:ext uri="{FF2B5EF4-FFF2-40B4-BE49-F238E27FC236}">
                <a16:creationId xmlns:a16="http://schemas.microsoft.com/office/drawing/2014/main" id="{6FFF65AD-7AF3-70CC-D4AB-58159D32EB8E}"/>
              </a:ext>
            </a:extLst>
          </p:cNvPr>
          <p:cNvSpPr>
            <a:spLocks noGrp="1"/>
          </p:cNvSpPr>
          <p:nvPr>
            <p:ph type="ctrTitle"/>
          </p:nvPr>
        </p:nvSpPr>
        <p:spPr>
          <a:xfrm>
            <a:off x="2824162" y="2096852"/>
            <a:ext cx="9367837" cy="1980220"/>
          </a:xfrm>
        </p:spPr>
        <p:txBody>
          <a:bodyPr/>
          <a:lstStyle/>
          <a:p>
            <a:r>
              <a:rPr lang="de-DE" sz="8800" b="1" dirty="0"/>
              <a:t>PAUSE</a:t>
            </a:r>
          </a:p>
        </p:txBody>
      </p:sp>
    </p:spTree>
    <p:extLst>
      <p:ext uri="{BB962C8B-B14F-4D97-AF65-F5344CB8AC3E}">
        <p14:creationId xmlns:p14="http://schemas.microsoft.com/office/powerpoint/2010/main" val="1531413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Verpflegungskonzept - Umsetzung</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dirty="0"/>
              <a:t>Der letzte Baustein im Verpflegungskonzept ist die „Umsetzung“. </a:t>
            </a:r>
          </a:p>
          <a:p>
            <a:pPr marL="0" indent="0">
              <a:buNone/>
            </a:pPr>
            <a:r>
              <a:rPr lang="de-DE" dirty="0"/>
              <a:t>Hier wird vor allem auf die praktische Umsetzung einer nachhaltigen Verpflegung mit Hilfe der DGE-Qualitätsstandards und einem Standardspeiseplan geschaut. </a:t>
            </a:r>
          </a:p>
          <a:p>
            <a:pPr marL="0" indent="0">
              <a:buNone/>
            </a:pPr>
            <a:r>
              <a:rPr lang="de-DE" dirty="0"/>
              <a:t>Suchen Sie sich den passenden Qualitätsstandard für Ihre Zielgruppe heraus. Der DGE-Qualitätsstandard ist die Grundlage für das Speiseplanungs-Auswertungstool, welches die Teilnehmenden später nutzen sollen. Nehmen Sie sich deswegen Zeit den Aufbau und die einzelnen Empfehlungen gemeinsam mit den Teilnehmenden durchzugehen. Machen Sie Beispiele zu den Kategorien, sodass die Teilnehmenden es sich besser vorstellen können.</a:t>
            </a:r>
          </a:p>
          <a:p>
            <a:pPr marL="0" indent="0">
              <a:buNone/>
            </a:pPr>
            <a:r>
              <a:rPr lang="de-DE" dirty="0"/>
              <a:t>Danach wird zur besseren Speiseplangestaltung noch der Standardspeiseplan erläutert und wie dieser die Planung vereinfachen kann. Dafür wählen Sie den Speiseplan aus, der für Ihre Zielgruppe passend ist oder erstellen Sie einen für Ihre Zielgruppe. Wir haben Beispiele für eine 5- oder 7-Tage-Woche bereitgestellt.</a:t>
            </a:r>
          </a:p>
          <a:p>
            <a:pPr marL="0" indent="0">
              <a:buNone/>
            </a:pPr>
            <a:endParaRPr lang="de-DE" dirty="0"/>
          </a:p>
          <a:p>
            <a:pPr marL="0" indent="0">
              <a:buNone/>
            </a:pPr>
            <a:r>
              <a:rPr lang="de-DE" b="1" dirty="0"/>
              <a:t>Material:</a:t>
            </a:r>
            <a:r>
              <a:rPr lang="de-DE" dirty="0"/>
              <a:t> Präsentation</a:t>
            </a:r>
          </a:p>
          <a:p>
            <a:pPr marL="0" indent="0">
              <a:buNone/>
            </a:pPr>
            <a:endParaRPr lang="de-DE" dirty="0"/>
          </a:p>
        </p:txBody>
      </p:sp>
    </p:spTree>
    <p:extLst>
      <p:ext uri="{BB962C8B-B14F-4D97-AF65-F5344CB8AC3E}">
        <p14:creationId xmlns:p14="http://schemas.microsoft.com/office/powerpoint/2010/main" val="2867208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8A8B36E1-BF89-4EDD-B9FE-8755474E7310}"/>
              </a:ext>
            </a:extLst>
          </p:cNvPr>
          <p:cNvSpPr>
            <a:spLocks noGrp="1"/>
          </p:cNvSpPr>
          <p:nvPr>
            <p:ph type="pic" sz="quarter" idx="11"/>
          </p:nvPr>
        </p:nvSpPr>
        <p:spPr/>
      </p:sp>
      <p:sp>
        <p:nvSpPr>
          <p:cNvPr id="7" name="Titel 6">
            <a:extLst>
              <a:ext uri="{FF2B5EF4-FFF2-40B4-BE49-F238E27FC236}">
                <a16:creationId xmlns:a16="http://schemas.microsoft.com/office/drawing/2014/main" id="{5117FB2C-5B2D-437A-A6E9-50E23B0B5E55}"/>
              </a:ext>
            </a:extLst>
          </p:cNvPr>
          <p:cNvSpPr>
            <a:spLocks noGrp="1"/>
          </p:cNvSpPr>
          <p:nvPr>
            <p:ph type="ctrTitle"/>
          </p:nvPr>
        </p:nvSpPr>
        <p:spPr>
          <a:xfrm>
            <a:off x="6600056" y="2096852"/>
            <a:ext cx="5591943" cy="1980220"/>
          </a:xfrm>
        </p:spPr>
        <p:txBody>
          <a:bodyPr/>
          <a:lstStyle/>
          <a:p>
            <a:r>
              <a:rPr lang="de-DE" dirty="0"/>
              <a:t>Umsetzung</a:t>
            </a:r>
          </a:p>
        </p:txBody>
      </p:sp>
      <p:pic>
        <p:nvPicPr>
          <p:cNvPr id="10" name="Grafik 9" descr="Ein Bild, das Clipart, Grafiken, Silhouette enthält.&#10;&#10;Beschreibung automatisch generiert.">
            <a:extLst>
              <a:ext uri="{FF2B5EF4-FFF2-40B4-BE49-F238E27FC236}">
                <a16:creationId xmlns:a16="http://schemas.microsoft.com/office/drawing/2014/main" id="{5658A281-5CA0-E706-2810-6D11FADA2BD2}"/>
              </a:ext>
            </a:extLst>
          </p:cNvPr>
          <p:cNvPicPr>
            <a:picLocks noChangeAspect="1"/>
          </p:cNvPicPr>
          <p:nvPr/>
        </p:nvPicPr>
        <p:blipFill>
          <a:blip r:embed="rId3"/>
          <a:stretch>
            <a:fillRect/>
          </a:stretch>
        </p:blipFill>
        <p:spPr>
          <a:xfrm>
            <a:off x="1360594" y="4351216"/>
            <a:ext cx="2397890" cy="2004647"/>
          </a:xfrm>
          <a:prstGeom prst="rect">
            <a:avLst/>
          </a:prstGeom>
        </p:spPr>
      </p:pic>
      <p:pic>
        <p:nvPicPr>
          <p:cNvPr id="12" name="Grafik 11" descr="Ein Bild, das Zahnrad, Metallwaren, Kreis, Rad enthält.&#10;&#10;Beschreibung automatisch generiert.">
            <a:extLst>
              <a:ext uri="{FF2B5EF4-FFF2-40B4-BE49-F238E27FC236}">
                <a16:creationId xmlns:a16="http://schemas.microsoft.com/office/drawing/2014/main" id="{77A22765-C0FF-E66C-BBB7-DA7663AB8DA5}"/>
              </a:ext>
            </a:extLst>
          </p:cNvPr>
          <p:cNvPicPr>
            <a:picLocks noChangeAspect="1"/>
          </p:cNvPicPr>
          <p:nvPr/>
        </p:nvPicPr>
        <p:blipFill>
          <a:blip r:embed="rId4"/>
          <a:stretch>
            <a:fillRect/>
          </a:stretch>
        </p:blipFill>
        <p:spPr>
          <a:xfrm>
            <a:off x="3315433" y="1637447"/>
            <a:ext cx="1702289" cy="1687878"/>
          </a:xfrm>
          <a:prstGeom prst="rect">
            <a:avLst/>
          </a:prstGeom>
        </p:spPr>
      </p:pic>
      <p:pic>
        <p:nvPicPr>
          <p:cNvPr id="4" name="Grafik 3" descr="Ein Bild, das Grafiken, Silhouette enthält.&#10;&#10;Beschreibung automatisch generiert.">
            <a:extLst>
              <a:ext uri="{FF2B5EF4-FFF2-40B4-BE49-F238E27FC236}">
                <a16:creationId xmlns:a16="http://schemas.microsoft.com/office/drawing/2014/main" id="{DCCC9E86-F5B0-26A1-2E7A-59F0A2F0B3B8}"/>
              </a:ext>
            </a:extLst>
          </p:cNvPr>
          <p:cNvPicPr>
            <a:picLocks noChangeAspect="1"/>
          </p:cNvPicPr>
          <p:nvPr/>
        </p:nvPicPr>
        <p:blipFill>
          <a:blip r:embed="rId5"/>
          <a:stretch>
            <a:fillRect/>
          </a:stretch>
        </p:blipFill>
        <p:spPr>
          <a:xfrm rot="7620000">
            <a:off x="4205899" y="3940519"/>
            <a:ext cx="1866162" cy="1184114"/>
          </a:xfrm>
          <a:prstGeom prst="rect">
            <a:avLst/>
          </a:prstGeom>
        </p:spPr>
      </p:pic>
      <p:pic>
        <p:nvPicPr>
          <p:cNvPr id="11" name="Grafik 10" descr="Ein Bild, das Grafiken, Silhouette enthält.&#10;&#10;Beschreibung automatisch generiert.">
            <a:extLst>
              <a:ext uri="{FF2B5EF4-FFF2-40B4-BE49-F238E27FC236}">
                <a16:creationId xmlns:a16="http://schemas.microsoft.com/office/drawing/2014/main" id="{980BD5C6-CA30-25D9-B772-2735A547A4BD}"/>
              </a:ext>
            </a:extLst>
          </p:cNvPr>
          <p:cNvPicPr>
            <a:picLocks noChangeAspect="1"/>
          </p:cNvPicPr>
          <p:nvPr/>
        </p:nvPicPr>
        <p:blipFill>
          <a:blip r:embed="rId5"/>
          <a:stretch>
            <a:fillRect/>
          </a:stretch>
        </p:blipFill>
        <p:spPr>
          <a:xfrm rot="18300000">
            <a:off x="959416" y="2386530"/>
            <a:ext cx="1866162" cy="1184114"/>
          </a:xfrm>
          <a:prstGeom prst="rect">
            <a:avLst/>
          </a:prstGeom>
        </p:spPr>
      </p:pic>
    </p:spTree>
    <p:extLst>
      <p:ext uri="{BB962C8B-B14F-4D97-AF65-F5344CB8AC3E}">
        <p14:creationId xmlns:p14="http://schemas.microsoft.com/office/powerpoint/2010/main" val="1207712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a:extLst>
              <a:ext uri="{FF2B5EF4-FFF2-40B4-BE49-F238E27FC236}">
                <a16:creationId xmlns:a16="http://schemas.microsoft.com/office/drawing/2014/main" id="{3206D49B-F571-4DA0-953B-03D3E199AC8E}"/>
              </a:ext>
            </a:extLst>
          </p:cNvPr>
          <p:cNvSpPr>
            <a:spLocks noGrp="1"/>
          </p:cNvSpPr>
          <p:nvPr>
            <p:ph type="title"/>
          </p:nvPr>
        </p:nvSpPr>
        <p:spPr/>
        <p:txBody>
          <a:bodyPr/>
          <a:lstStyle/>
          <a:p>
            <a:r>
              <a:rPr lang="de-DE"/>
              <a:t>Umsetzung</a:t>
            </a:r>
          </a:p>
        </p:txBody>
      </p:sp>
      <p:sp>
        <p:nvSpPr>
          <p:cNvPr id="15" name="Textplatzhalter 1"/>
          <p:cNvSpPr>
            <a:spLocks noGrp="1"/>
          </p:cNvSpPr>
          <p:nvPr>
            <p:ph type="body" sz="quarter" idx="13"/>
          </p:nvPr>
        </p:nvSpPr>
        <p:spPr bwMode="auto">
          <a:xfrm>
            <a:off x="371357" y="872232"/>
            <a:ext cx="9826743" cy="504540"/>
          </a:xfrm>
        </p:spPr>
        <p:txBody>
          <a:bodyPr>
            <a:normAutofit/>
          </a:bodyPr>
          <a:lstStyle/>
          <a:p>
            <a:r>
              <a:rPr lang="de-DE">
                <a:solidFill>
                  <a:srgbClr val="878787"/>
                </a:solidFill>
              </a:rPr>
              <a:t>Speiseplanung</a:t>
            </a:r>
            <a:endParaRPr lang="de-DE"/>
          </a:p>
        </p:txBody>
      </p:sp>
      <p:sp>
        <p:nvSpPr>
          <p:cNvPr id="4" name="Inhaltsplatzhalter 3">
            <a:extLst>
              <a:ext uri="{FF2B5EF4-FFF2-40B4-BE49-F238E27FC236}">
                <a16:creationId xmlns:a16="http://schemas.microsoft.com/office/drawing/2014/main" id="{F5F978A5-B296-3C3B-DCDC-1A70AD436A06}"/>
              </a:ext>
            </a:extLst>
          </p:cNvPr>
          <p:cNvSpPr>
            <a:spLocks noGrp="1"/>
          </p:cNvSpPr>
          <p:nvPr>
            <p:ph idx="1"/>
          </p:nvPr>
        </p:nvSpPr>
        <p:spPr>
          <a:xfrm>
            <a:off x="371357" y="1874346"/>
            <a:ext cx="6814889" cy="3318977"/>
          </a:xfrm>
        </p:spPr>
        <p:txBody>
          <a:bodyPr/>
          <a:lstStyle/>
          <a:p>
            <a:pPr marL="354965" indent="-354965">
              <a:buNone/>
            </a:pPr>
            <a:r>
              <a:rPr lang="de-DE" sz="2000" dirty="0">
                <a:ea typeface="+mn-lt"/>
                <a:cs typeface="+mn-lt"/>
              </a:rPr>
              <a:t>In welchem Umfang bieten wir Verpflegung an? </a:t>
            </a:r>
          </a:p>
          <a:p>
            <a:pPr marL="354965" indent="-354965">
              <a:buNone/>
            </a:pPr>
            <a:endParaRPr lang="de-DE" sz="2000" dirty="0">
              <a:ea typeface="+mn-lt"/>
              <a:cs typeface="+mn-lt"/>
            </a:endParaRPr>
          </a:p>
          <a:p>
            <a:pPr marL="354965" indent="-354965">
              <a:buNone/>
            </a:pPr>
            <a:r>
              <a:rPr lang="de-DE" sz="2000" dirty="0">
                <a:ea typeface="+mn-lt"/>
                <a:cs typeface="+mn-lt"/>
              </a:rPr>
              <a:t>Welche Kostformen werden benötigt? </a:t>
            </a:r>
          </a:p>
          <a:p>
            <a:pPr marL="354965" indent="-354965">
              <a:buNone/>
            </a:pPr>
            <a:endParaRPr lang="de-DE" sz="2000" dirty="0">
              <a:cs typeface="Arial"/>
            </a:endParaRPr>
          </a:p>
          <a:p>
            <a:pPr marL="354965" indent="-354965">
              <a:buNone/>
            </a:pPr>
            <a:r>
              <a:rPr lang="de-DE" sz="2000" dirty="0">
                <a:ea typeface="+mn-lt"/>
                <a:cs typeface="+mn-lt"/>
              </a:rPr>
              <a:t>In welcher Systematik werden sie angeboten? </a:t>
            </a:r>
          </a:p>
          <a:p>
            <a:pPr marL="354965" indent="-354965">
              <a:buNone/>
            </a:pPr>
            <a:endParaRPr lang="de-DE" sz="2000" dirty="0">
              <a:cs typeface="Arial"/>
            </a:endParaRPr>
          </a:p>
          <a:p>
            <a:pPr marL="0" indent="0">
              <a:buNone/>
            </a:pPr>
            <a:r>
              <a:rPr lang="de-DE" sz="2000" dirty="0">
                <a:ea typeface="+mn-lt"/>
                <a:cs typeface="+mn-lt"/>
              </a:rPr>
              <a:t>Welchen Zeitraum setzen wir für eine Speiseplanung an? </a:t>
            </a:r>
          </a:p>
          <a:p>
            <a:pPr marL="0" indent="0">
              <a:buNone/>
            </a:pPr>
            <a:endParaRPr lang="de-DE" sz="2000" dirty="0">
              <a:ea typeface="+mn-lt"/>
              <a:cs typeface="+mn-lt"/>
            </a:endParaRPr>
          </a:p>
          <a:p>
            <a:pPr marL="0" indent="0">
              <a:buNone/>
            </a:pPr>
            <a:r>
              <a:rPr lang="de-DE" sz="2000" dirty="0">
                <a:ea typeface="+mn-lt"/>
                <a:cs typeface="+mn-lt"/>
              </a:rPr>
              <a:t>Welches Standardformat wollen wir festlegen?</a:t>
            </a:r>
            <a:endParaRPr lang="de-DE" sz="2000" dirty="0">
              <a:cs typeface="Arial"/>
            </a:endParaRPr>
          </a:p>
          <a:p>
            <a:pPr marL="0" indent="0">
              <a:buNone/>
            </a:pPr>
            <a:br>
              <a:rPr lang="de-DE" sz="2000" dirty="0">
                <a:ea typeface="+mn-lt"/>
                <a:cs typeface="+mn-lt"/>
              </a:rPr>
            </a:br>
            <a:br>
              <a:rPr lang="de-DE" sz="2000" dirty="0">
                <a:ea typeface="+mn-lt"/>
                <a:cs typeface="+mn-lt"/>
              </a:rPr>
            </a:br>
            <a:endParaRPr lang="de-DE" sz="2000" dirty="0">
              <a:cs typeface="Arial"/>
            </a:endParaRPr>
          </a:p>
        </p:txBody>
      </p:sp>
      <p:pic>
        <p:nvPicPr>
          <p:cNvPr id="6" name="Grafik 5" descr="Ein Bild, das Clipart, Grafiken, Silhouette enthält.&#10;&#10;Beschreibung automatisch generiert.">
            <a:extLst>
              <a:ext uri="{FF2B5EF4-FFF2-40B4-BE49-F238E27FC236}">
                <a16:creationId xmlns:a16="http://schemas.microsoft.com/office/drawing/2014/main" id="{923C7EC6-9C05-31CD-4A21-53355A29B5E1}"/>
              </a:ext>
            </a:extLst>
          </p:cNvPr>
          <p:cNvPicPr>
            <a:picLocks noChangeAspect="1"/>
          </p:cNvPicPr>
          <p:nvPr/>
        </p:nvPicPr>
        <p:blipFill>
          <a:blip r:embed="rId3"/>
          <a:stretch>
            <a:fillRect/>
          </a:stretch>
        </p:blipFill>
        <p:spPr>
          <a:xfrm>
            <a:off x="8003671" y="3716215"/>
            <a:ext cx="1186506" cy="988647"/>
          </a:xfrm>
          <a:prstGeom prst="rect">
            <a:avLst/>
          </a:prstGeom>
        </p:spPr>
      </p:pic>
      <p:pic>
        <p:nvPicPr>
          <p:cNvPr id="11" name="Grafik 10" descr="Ein Bild, das Zahnrad, Metallwaren, Kreis, Rad enthält.&#10;&#10;Beschreibung automatisch generiert.">
            <a:extLst>
              <a:ext uri="{FF2B5EF4-FFF2-40B4-BE49-F238E27FC236}">
                <a16:creationId xmlns:a16="http://schemas.microsoft.com/office/drawing/2014/main" id="{3EAAD38A-FBA2-D75A-4534-E62B25741EC3}"/>
              </a:ext>
            </a:extLst>
          </p:cNvPr>
          <p:cNvPicPr>
            <a:picLocks noChangeAspect="1"/>
          </p:cNvPicPr>
          <p:nvPr/>
        </p:nvPicPr>
        <p:blipFill>
          <a:blip r:embed="rId4"/>
          <a:stretch>
            <a:fillRect/>
          </a:stretch>
        </p:blipFill>
        <p:spPr>
          <a:xfrm>
            <a:off x="9440741" y="1969601"/>
            <a:ext cx="813289" cy="828186"/>
          </a:xfrm>
          <a:prstGeom prst="rect">
            <a:avLst/>
          </a:prstGeom>
        </p:spPr>
      </p:pic>
      <p:pic>
        <p:nvPicPr>
          <p:cNvPr id="10" name="Grafik 9" descr="Ein Bild, das Grafiken, Silhouette enthält.&#10;&#10;Beschreibung automatisch generiert.">
            <a:extLst>
              <a:ext uri="{FF2B5EF4-FFF2-40B4-BE49-F238E27FC236}">
                <a16:creationId xmlns:a16="http://schemas.microsoft.com/office/drawing/2014/main" id="{742511BE-778C-FCBD-3A69-9DFA5F8ED691}"/>
              </a:ext>
            </a:extLst>
          </p:cNvPr>
          <p:cNvPicPr>
            <a:picLocks noChangeAspect="1"/>
          </p:cNvPicPr>
          <p:nvPr/>
        </p:nvPicPr>
        <p:blipFill>
          <a:blip r:embed="rId5"/>
          <a:stretch>
            <a:fillRect/>
          </a:stretch>
        </p:blipFill>
        <p:spPr>
          <a:xfrm rot="18300000">
            <a:off x="8172415" y="2526332"/>
            <a:ext cx="830992" cy="551509"/>
          </a:xfrm>
          <a:prstGeom prst="rect">
            <a:avLst/>
          </a:prstGeom>
        </p:spPr>
      </p:pic>
      <p:pic>
        <p:nvPicPr>
          <p:cNvPr id="12" name="Grafik 11" descr="Ein Bild, das Grafiken, Silhouette enthält.&#10;&#10;Beschreibung automatisch generiert.">
            <a:extLst>
              <a:ext uri="{FF2B5EF4-FFF2-40B4-BE49-F238E27FC236}">
                <a16:creationId xmlns:a16="http://schemas.microsoft.com/office/drawing/2014/main" id="{415458FD-AD84-7FF3-83DB-4171F4C97ACE}"/>
              </a:ext>
            </a:extLst>
          </p:cNvPr>
          <p:cNvPicPr>
            <a:picLocks noChangeAspect="1"/>
          </p:cNvPicPr>
          <p:nvPr/>
        </p:nvPicPr>
        <p:blipFill>
          <a:blip r:embed="rId5"/>
          <a:stretch>
            <a:fillRect/>
          </a:stretch>
        </p:blipFill>
        <p:spPr>
          <a:xfrm rot="7740000">
            <a:off x="9595773" y="3331464"/>
            <a:ext cx="830992" cy="551509"/>
          </a:xfrm>
          <a:prstGeom prst="rect">
            <a:avLst/>
          </a:prstGeom>
        </p:spPr>
      </p:pic>
    </p:spTree>
    <p:extLst>
      <p:ext uri="{BB962C8B-B14F-4D97-AF65-F5344CB8AC3E}">
        <p14:creationId xmlns:p14="http://schemas.microsoft.com/office/powerpoint/2010/main" val="3651228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D28115-73E7-9734-8534-8301162BAAB7}"/>
              </a:ext>
            </a:extLst>
          </p:cNvPr>
          <p:cNvSpPr>
            <a:spLocks noGrp="1"/>
          </p:cNvSpPr>
          <p:nvPr>
            <p:ph type="title"/>
          </p:nvPr>
        </p:nvSpPr>
        <p:spPr/>
        <p:txBody>
          <a:bodyPr/>
          <a:lstStyle/>
          <a:p>
            <a:r>
              <a:rPr lang="de-DE" dirty="0">
                <a:cs typeface="Arial"/>
              </a:rPr>
              <a:t>Umsetzung</a:t>
            </a:r>
            <a:endParaRPr lang="de-DE" dirty="0"/>
          </a:p>
        </p:txBody>
      </p:sp>
      <p:pic>
        <p:nvPicPr>
          <p:cNvPr id="8" name="Inhaltsplatzhalter 6">
            <a:extLst>
              <a:ext uri="{FF2B5EF4-FFF2-40B4-BE49-F238E27FC236}">
                <a16:creationId xmlns:a16="http://schemas.microsoft.com/office/drawing/2014/main" id="{71B0A020-9495-4BCA-A7F7-4D88DDF46B8B}"/>
              </a:ext>
            </a:extLst>
          </p:cNvPr>
          <p:cNvPicPr>
            <a:picLocks noChangeAspect="1"/>
          </p:cNvPicPr>
          <p:nvPr/>
        </p:nvPicPr>
        <p:blipFill>
          <a:blip r:embed="rId3"/>
          <a:stretch>
            <a:fillRect/>
          </a:stretch>
        </p:blipFill>
        <p:spPr bwMode="auto">
          <a:xfrm>
            <a:off x="1836740" y="1160672"/>
            <a:ext cx="9211012" cy="49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9" name="Rechteck 8">
            <a:extLst>
              <a:ext uri="{FF2B5EF4-FFF2-40B4-BE49-F238E27FC236}">
                <a16:creationId xmlns:a16="http://schemas.microsoft.com/office/drawing/2014/main" id="{3CBEBB03-D8A3-4919-99EB-E7B9AC28C3CE}"/>
              </a:ext>
            </a:extLst>
          </p:cNvPr>
          <p:cNvSpPr/>
          <p:nvPr/>
        </p:nvSpPr>
        <p:spPr>
          <a:xfrm>
            <a:off x="5527742" y="5866225"/>
            <a:ext cx="5679760" cy="230832"/>
          </a:xfrm>
          <a:prstGeom prst="rect">
            <a:avLst/>
          </a:prstGeom>
        </p:spPr>
        <p:txBody>
          <a:bodyPr wrap="none" lIns="91440" tIns="45720" rIns="91440" bIns="45720" anchor="t">
            <a:spAutoFit/>
          </a:bodyPr>
          <a:lstStyle/>
          <a:p>
            <a:r>
              <a:rPr lang="de" sz="900" dirty="0">
                <a:solidFill>
                  <a:schemeClr val="bg1">
                    <a:lumMod val="65000"/>
                  </a:schemeClr>
                </a:solidFill>
              </a:rPr>
              <a:t>Wissenschaftlicher Beirat für Agrarpolitik, Ernährung und gesundheitlichen Verbraucherschutz (WBAE)</a:t>
            </a:r>
            <a:r>
              <a:rPr lang="de-DE" sz="900" dirty="0">
                <a:solidFill>
                  <a:schemeClr val="bg1">
                    <a:lumMod val="65000"/>
                  </a:schemeClr>
                </a:solidFill>
              </a:rPr>
              <a:t> 2020</a:t>
            </a:r>
            <a:endParaRPr lang="de-DE" dirty="0">
              <a:solidFill>
                <a:schemeClr val="bg1">
                  <a:lumMod val="65000"/>
                </a:schemeClr>
              </a:solidFill>
            </a:endParaRPr>
          </a:p>
        </p:txBody>
      </p:sp>
      <p:sp>
        <p:nvSpPr>
          <p:cNvPr id="4" name="Textplatzhalter 3">
            <a:extLst>
              <a:ext uri="{FF2B5EF4-FFF2-40B4-BE49-F238E27FC236}">
                <a16:creationId xmlns:a16="http://schemas.microsoft.com/office/drawing/2014/main" id="{B1F2EAA4-4C48-9EAA-6DD6-E49A75B765D4}"/>
              </a:ext>
            </a:extLst>
          </p:cNvPr>
          <p:cNvSpPr>
            <a:spLocks noGrp="1"/>
          </p:cNvSpPr>
          <p:nvPr>
            <p:ph type="body" sz="quarter" idx="13"/>
          </p:nvPr>
        </p:nvSpPr>
        <p:spPr>
          <a:xfrm>
            <a:off x="371357" y="872232"/>
            <a:ext cx="6228735" cy="504540"/>
          </a:xfrm>
          <a:solidFill>
            <a:schemeClr val="bg1"/>
          </a:solidFill>
        </p:spPr>
        <p:txBody>
          <a:bodyPr/>
          <a:lstStyle/>
          <a:p>
            <a:r>
              <a:rPr lang="de-DE" dirty="0">
                <a:cs typeface="Arial"/>
              </a:rPr>
              <a:t>Regeln für eine nachhaltige Ernährung</a:t>
            </a:r>
            <a:endParaRPr lang="de-DE" dirty="0"/>
          </a:p>
        </p:txBody>
      </p:sp>
    </p:spTree>
    <p:extLst>
      <p:ext uri="{BB962C8B-B14F-4D97-AF65-F5344CB8AC3E}">
        <p14:creationId xmlns:p14="http://schemas.microsoft.com/office/powerpoint/2010/main" val="965983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49172-6A12-4A48-A31F-E5705B0B93F1}"/>
              </a:ext>
            </a:extLst>
          </p:cNvPr>
          <p:cNvSpPr>
            <a:spLocks noGrp="1"/>
          </p:cNvSpPr>
          <p:nvPr>
            <p:ph type="title"/>
          </p:nvPr>
        </p:nvSpPr>
        <p:spPr/>
        <p:txBody>
          <a:bodyPr/>
          <a:lstStyle/>
          <a:p>
            <a:r>
              <a:rPr lang="de-DE" dirty="0"/>
              <a:t>Übersicht</a:t>
            </a:r>
          </a:p>
        </p:txBody>
      </p:sp>
      <p:sp>
        <p:nvSpPr>
          <p:cNvPr id="3" name="Textplatzhalter 2">
            <a:extLst>
              <a:ext uri="{FF2B5EF4-FFF2-40B4-BE49-F238E27FC236}">
                <a16:creationId xmlns:a16="http://schemas.microsoft.com/office/drawing/2014/main" id="{D37AEB6A-6C25-454D-BAC7-88E78D780E90}"/>
              </a:ext>
            </a:extLst>
          </p:cNvPr>
          <p:cNvSpPr>
            <a:spLocks noGrp="1"/>
          </p:cNvSpPr>
          <p:nvPr>
            <p:ph type="body" sz="quarter" idx="13"/>
          </p:nvPr>
        </p:nvSpPr>
        <p:spPr/>
        <p:txBody>
          <a:bodyPr/>
          <a:lstStyle/>
          <a:p>
            <a:r>
              <a:rPr lang="de-DE" dirty="0"/>
              <a:t>Ablauf</a:t>
            </a:r>
          </a:p>
        </p:txBody>
      </p:sp>
      <p:graphicFrame>
        <p:nvGraphicFramePr>
          <p:cNvPr id="5" name="Tabelle 4">
            <a:extLst>
              <a:ext uri="{FF2B5EF4-FFF2-40B4-BE49-F238E27FC236}">
                <a16:creationId xmlns:a16="http://schemas.microsoft.com/office/drawing/2014/main" id="{4C3A26F4-92F5-4C4A-BFC6-081E8E801127}"/>
              </a:ext>
            </a:extLst>
          </p:cNvPr>
          <p:cNvGraphicFramePr>
            <a:graphicFrameLocks noGrp="1"/>
          </p:cNvGraphicFramePr>
          <p:nvPr>
            <p:extLst/>
          </p:nvPr>
        </p:nvGraphicFramePr>
        <p:xfrm>
          <a:off x="371357" y="1442145"/>
          <a:ext cx="11375167" cy="4963160"/>
        </p:xfrm>
        <a:graphic>
          <a:graphicData uri="http://schemas.openxmlformats.org/drawingml/2006/table">
            <a:tbl>
              <a:tblPr firstRow="1" bandRow="1">
                <a:tableStyleId>{00A15C55-8517-42AA-B614-E9B94910E393}</a:tableStyleId>
              </a:tblPr>
              <a:tblGrid>
                <a:gridCol w="800951">
                  <a:extLst>
                    <a:ext uri="{9D8B030D-6E8A-4147-A177-3AD203B41FA5}">
                      <a16:colId xmlns:a16="http://schemas.microsoft.com/office/drawing/2014/main" val="2202381272"/>
                    </a:ext>
                  </a:extLst>
                </a:gridCol>
                <a:gridCol w="1007366">
                  <a:extLst>
                    <a:ext uri="{9D8B030D-6E8A-4147-A177-3AD203B41FA5}">
                      <a16:colId xmlns:a16="http://schemas.microsoft.com/office/drawing/2014/main" val="1431896644"/>
                    </a:ext>
                  </a:extLst>
                </a:gridCol>
                <a:gridCol w="2934586">
                  <a:extLst>
                    <a:ext uri="{9D8B030D-6E8A-4147-A177-3AD203B41FA5}">
                      <a16:colId xmlns:a16="http://schemas.microsoft.com/office/drawing/2014/main" val="32570082"/>
                    </a:ext>
                  </a:extLst>
                </a:gridCol>
                <a:gridCol w="3636335">
                  <a:extLst>
                    <a:ext uri="{9D8B030D-6E8A-4147-A177-3AD203B41FA5}">
                      <a16:colId xmlns:a16="http://schemas.microsoft.com/office/drawing/2014/main" val="3551147682"/>
                    </a:ext>
                  </a:extLst>
                </a:gridCol>
                <a:gridCol w="2995929">
                  <a:extLst>
                    <a:ext uri="{9D8B030D-6E8A-4147-A177-3AD203B41FA5}">
                      <a16:colId xmlns:a16="http://schemas.microsoft.com/office/drawing/2014/main" val="1814567008"/>
                    </a:ext>
                  </a:extLst>
                </a:gridCol>
              </a:tblGrid>
              <a:tr h="370840">
                <a:tc>
                  <a:txBody>
                    <a:bodyPr/>
                    <a:lstStyle/>
                    <a:p>
                      <a:r>
                        <a:rPr lang="de-DE" sz="1200" dirty="0"/>
                        <a:t>Block</a:t>
                      </a:r>
                    </a:p>
                  </a:txBody>
                  <a:tcPr/>
                </a:tc>
                <a:tc>
                  <a:txBody>
                    <a:bodyPr/>
                    <a:lstStyle/>
                    <a:p>
                      <a:r>
                        <a:rPr lang="de-DE" sz="1200" dirty="0"/>
                        <a:t>Zeit</a:t>
                      </a:r>
                    </a:p>
                  </a:txBody>
                  <a:tcPr/>
                </a:tc>
                <a:tc>
                  <a:txBody>
                    <a:bodyPr/>
                    <a:lstStyle/>
                    <a:p>
                      <a:r>
                        <a:rPr lang="de-DE" sz="1200"/>
                        <a:t>Inhalt</a:t>
                      </a:r>
                      <a:endParaRPr lang="de-DE" sz="1200" dirty="0"/>
                    </a:p>
                  </a:txBody>
                  <a:tcPr/>
                </a:tc>
                <a:tc>
                  <a:txBody>
                    <a:bodyPr/>
                    <a:lstStyle/>
                    <a:p>
                      <a:pPr algn="ctr"/>
                      <a:r>
                        <a:rPr lang="de-DE" sz="1200"/>
                        <a:t>Methode</a:t>
                      </a:r>
                      <a:endParaRPr lang="de-DE" sz="1200" dirty="0"/>
                    </a:p>
                  </a:txBody>
                  <a:tcPr/>
                </a:tc>
                <a:tc>
                  <a:txBody>
                    <a:bodyPr/>
                    <a:lstStyle/>
                    <a:p>
                      <a:pPr algn="ctr"/>
                      <a:r>
                        <a:rPr lang="de-DE" sz="1200"/>
                        <a:t>Material</a:t>
                      </a:r>
                      <a:endParaRPr lang="de-DE" sz="1200" dirty="0"/>
                    </a:p>
                  </a:txBody>
                  <a:tcPr/>
                </a:tc>
                <a:extLst>
                  <a:ext uri="{0D108BD9-81ED-4DB2-BD59-A6C34878D82A}">
                    <a16:rowId xmlns:a16="http://schemas.microsoft.com/office/drawing/2014/main" val="356692969"/>
                  </a:ext>
                </a:extLst>
              </a:tr>
              <a:tr h="370840">
                <a:tc rowSpan="3">
                  <a:txBody>
                    <a:bodyPr/>
                    <a:lstStyle/>
                    <a:p>
                      <a:pPr algn="ctr"/>
                      <a:r>
                        <a:rPr lang="de-DE" sz="1200" dirty="0"/>
                        <a:t>1</a:t>
                      </a:r>
                    </a:p>
                  </a:txBody>
                  <a:tcPr anchor="ctr"/>
                </a:tc>
                <a:tc>
                  <a:txBody>
                    <a:bodyPr/>
                    <a:lstStyle/>
                    <a:p>
                      <a:pPr algn="ctr"/>
                      <a:r>
                        <a:rPr lang="de-DE" sz="1200" dirty="0"/>
                        <a:t>20</a:t>
                      </a:r>
                    </a:p>
                  </a:txBody>
                  <a:tcPr anchor="ctr"/>
                </a:tc>
                <a:tc>
                  <a:txBody>
                    <a:bodyPr/>
                    <a:lstStyle/>
                    <a:p>
                      <a:pPr algn="ctr"/>
                      <a:r>
                        <a:rPr lang="de-DE" sz="1200" dirty="0"/>
                        <a:t>Begrüßung, Agenda und Vorstellungsrunde</a:t>
                      </a:r>
                    </a:p>
                  </a:txBody>
                  <a:tcPr/>
                </a:tc>
                <a:tc>
                  <a:txBody>
                    <a:bodyPr/>
                    <a:lstStyle/>
                    <a:p>
                      <a:pPr algn="ctr"/>
                      <a:r>
                        <a:rPr lang="de-DE" sz="1200" dirty="0"/>
                        <a:t>Vortrag</a:t>
                      </a:r>
                    </a:p>
                    <a:p>
                      <a:pPr algn="ctr"/>
                      <a:r>
                        <a:rPr lang="de-DE" sz="1200" dirty="0"/>
                        <a:t>Partnerarbeit</a:t>
                      </a:r>
                    </a:p>
                  </a:txBody>
                  <a:tcPr/>
                </a:tc>
                <a:tc>
                  <a:txBody>
                    <a:bodyPr/>
                    <a:lstStyle/>
                    <a:p>
                      <a:pPr algn="l"/>
                      <a:r>
                        <a:rPr lang="de-DE" sz="1200" dirty="0"/>
                        <a:t>Präsentation, Laptop &amp; </a:t>
                      </a:r>
                      <a:r>
                        <a:rPr lang="de-DE" sz="1200" dirty="0" err="1"/>
                        <a:t>Beamer</a:t>
                      </a:r>
                      <a:r>
                        <a:rPr lang="de-DE" sz="1200" dirty="0"/>
                        <a:t> </a:t>
                      </a:r>
                      <a:r>
                        <a:rPr lang="de-DE" sz="1100" dirty="0"/>
                        <a:t>(gesamten Workshop)</a:t>
                      </a:r>
                      <a:endParaRPr lang="de-DE" sz="1200" dirty="0"/>
                    </a:p>
                  </a:txBody>
                  <a:tcPr/>
                </a:tc>
                <a:extLst>
                  <a:ext uri="{0D108BD9-81ED-4DB2-BD59-A6C34878D82A}">
                    <a16:rowId xmlns:a16="http://schemas.microsoft.com/office/drawing/2014/main" val="525869581"/>
                  </a:ext>
                </a:extLst>
              </a:tr>
              <a:tr h="367453">
                <a:tc vMerge="1">
                  <a:txBody>
                    <a:bodyPr/>
                    <a:lstStyle/>
                    <a:p>
                      <a:endParaRPr lang="de-DE" sz="1200" dirty="0"/>
                    </a:p>
                  </a:txBody>
                  <a:tcPr/>
                </a:tc>
                <a:tc>
                  <a:txBody>
                    <a:bodyPr/>
                    <a:lstStyle/>
                    <a:p>
                      <a:pPr algn="ctr"/>
                      <a:r>
                        <a:rPr lang="de-DE" sz="1200" dirty="0"/>
                        <a:t>20</a:t>
                      </a:r>
                    </a:p>
                  </a:txBody>
                  <a:tcPr anchor="ctr"/>
                </a:tc>
                <a:tc>
                  <a:txBody>
                    <a:bodyPr/>
                    <a:lstStyle/>
                    <a:p>
                      <a:pPr algn="ctr"/>
                      <a:r>
                        <a:rPr lang="de-DE" sz="1200" dirty="0"/>
                        <a:t>Verpflegungsablauf &amp; Einstieg „Verpflegungskonzept“</a:t>
                      </a:r>
                    </a:p>
                  </a:txBody>
                  <a:tcPr/>
                </a:tc>
                <a:tc>
                  <a:txBody>
                    <a:bodyPr/>
                    <a:lstStyle/>
                    <a:p>
                      <a:pPr algn="ctr"/>
                      <a:r>
                        <a:rPr lang="de-DE" sz="1200" dirty="0"/>
                        <a:t>Vortrag</a:t>
                      </a:r>
                    </a:p>
                    <a:p>
                      <a:pPr algn="ctr"/>
                      <a:r>
                        <a:rPr lang="de-DE" sz="1200" dirty="0"/>
                        <a:t>Plenum</a:t>
                      </a:r>
                    </a:p>
                  </a:txBody>
                  <a:tcPr/>
                </a:tc>
                <a:tc>
                  <a:txBody>
                    <a:bodyPr/>
                    <a:lstStyle/>
                    <a:p>
                      <a:pPr algn="l"/>
                      <a:r>
                        <a:rPr lang="de-DE" sz="1200" dirty="0"/>
                        <a:t>Präsentation</a:t>
                      </a:r>
                    </a:p>
                    <a:p>
                      <a:pPr algn="l"/>
                      <a:r>
                        <a:rPr lang="de-DE" sz="1200" dirty="0"/>
                        <a:t>Moderationskarten</a:t>
                      </a:r>
                    </a:p>
                  </a:txBody>
                  <a:tcPr/>
                </a:tc>
                <a:extLst>
                  <a:ext uri="{0D108BD9-81ED-4DB2-BD59-A6C34878D82A}">
                    <a16:rowId xmlns:a16="http://schemas.microsoft.com/office/drawing/2014/main" val="791101704"/>
                  </a:ext>
                </a:extLst>
              </a:tr>
              <a:tr h="370840">
                <a:tc vMerge="1">
                  <a:txBody>
                    <a:bodyPr/>
                    <a:lstStyle/>
                    <a:p>
                      <a:endParaRPr lang="de-DE" sz="1200" dirty="0"/>
                    </a:p>
                  </a:txBody>
                  <a:tcPr/>
                </a:tc>
                <a:tc>
                  <a:txBody>
                    <a:bodyPr/>
                    <a:lstStyle/>
                    <a:p>
                      <a:pPr algn="ctr"/>
                      <a:r>
                        <a:rPr lang="de-DE" sz="1200" dirty="0"/>
                        <a:t>20</a:t>
                      </a:r>
                    </a:p>
                  </a:txBody>
                  <a:tcPr anchor="ctr"/>
                </a:tc>
                <a:tc>
                  <a:txBody>
                    <a:bodyPr/>
                    <a:lstStyle/>
                    <a:p>
                      <a:pPr algn="ctr"/>
                      <a:r>
                        <a:rPr lang="de-DE" sz="1200" dirty="0"/>
                        <a:t>Verpflegungskonzept </a:t>
                      </a:r>
                    </a:p>
                    <a:p>
                      <a:pPr algn="ctr"/>
                      <a:r>
                        <a:rPr lang="de-DE" sz="1200" dirty="0"/>
                        <a:t>Teil 1</a:t>
                      </a:r>
                    </a:p>
                  </a:txBody>
                  <a:tcPr/>
                </a:tc>
                <a:tc>
                  <a:txBody>
                    <a:bodyPr/>
                    <a:lstStyle/>
                    <a:p>
                      <a:pPr algn="ctr"/>
                      <a:r>
                        <a:rPr lang="de-DE" sz="1200" dirty="0"/>
                        <a:t>Vortrag</a:t>
                      </a:r>
                    </a:p>
                  </a:txBody>
                  <a:tcPr/>
                </a:tc>
                <a:tc>
                  <a:txBody>
                    <a:bodyPr/>
                    <a:lstStyle/>
                    <a:p>
                      <a:r>
                        <a:rPr lang="de-DE" sz="1200" dirty="0"/>
                        <a:t>Präsentation</a:t>
                      </a:r>
                    </a:p>
                  </a:txBody>
                  <a:tcPr/>
                </a:tc>
                <a:extLst>
                  <a:ext uri="{0D108BD9-81ED-4DB2-BD59-A6C34878D82A}">
                    <a16:rowId xmlns:a16="http://schemas.microsoft.com/office/drawing/2014/main" val="2462647292"/>
                  </a:ext>
                </a:extLst>
              </a:tr>
              <a:tr h="370840">
                <a:tc gridSpan="5">
                  <a:txBody>
                    <a:bodyPr/>
                    <a:lstStyle/>
                    <a:p>
                      <a:pPr algn="ctr"/>
                      <a:r>
                        <a:rPr lang="de-DE" sz="1200" dirty="0"/>
                        <a:t>PAUSE (30min)</a:t>
                      </a:r>
                    </a:p>
                  </a:txBody>
                  <a:tcPr anchor="ctr"/>
                </a:tc>
                <a:tc hMerge="1">
                  <a:txBody>
                    <a:bodyPr/>
                    <a:lstStyle/>
                    <a:p>
                      <a:pPr algn="ctr"/>
                      <a:endParaRPr lang="de-DE" sz="1200" dirty="0"/>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876097315"/>
                  </a:ext>
                </a:extLst>
              </a:tr>
              <a:tr h="370840">
                <a:tc rowSpan="6">
                  <a:txBody>
                    <a:bodyPr/>
                    <a:lstStyle/>
                    <a:p>
                      <a:pPr algn="ctr"/>
                      <a:r>
                        <a:rPr lang="de-DE" sz="1200" dirty="0"/>
                        <a:t>2</a:t>
                      </a:r>
                    </a:p>
                  </a:txBody>
                  <a:tcPr anchor="ctr"/>
                </a:tc>
                <a:tc>
                  <a:txBody>
                    <a:bodyPr/>
                    <a:lstStyle/>
                    <a:p>
                      <a:pPr algn="ctr"/>
                      <a:r>
                        <a:rPr lang="de-DE" sz="1200" dirty="0"/>
                        <a:t>20</a:t>
                      </a:r>
                    </a:p>
                  </a:txBody>
                  <a:tcPr anchor="ctr"/>
                </a:tc>
                <a:tc>
                  <a:txBody>
                    <a:bodyPr/>
                    <a:lstStyle/>
                    <a:p>
                      <a:pPr algn="ctr"/>
                      <a:r>
                        <a:rPr lang="de-DE" sz="1200" dirty="0"/>
                        <a:t>Verpflegungskonzept </a:t>
                      </a:r>
                    </a:p>
                    <a:p>
                      <a:pPr algn="ctr"/>
                      <a:r>
                        <a:rPr lang="de-DE" sz="1200" dirty="0"/>
                        <a:t>Teil 2</a:t>
                      </a:r>
                    </a:p>
                  </a:txBody>
                  <a:tcPr/>
                </a:tc>
                <a:tc>
                  <a:txBody>
                    <a:bodyPr/>
                    <a:lstStyle/>
                    <a:p>
                      <a:pPr algn="ctr"/>
                      <a:r>
                        <a:rPr lang="de-DE" sz="1200" dirty="0"/>
                        <a:t>Vortrag</a:t>
                      </a:r>
                    </a:p>
                  </a:txBody>
                  <a:tcPr/>
                </a:tc>
                <a:tc>
                  <a:txBody>
                    <a:bodyPr/>
                    <a:lstStyle/>
                    <a:p>
                      <a:r>
                        <a:rPr lang="de-DE" sz="1200" dirty="0"/>
                        <a:t>Präsentation</a:t>
                      </a:r>
                    </a:p>
                  </a:txBody>
                  <a:tcPr/>
                </a:tc>
                <a:extLst>
                  <a:ext uri="{0D108BD9-81ED-4DB2-BD59-A6C34878D82A}">
                    <a16:rowId xmlns:a16="http://schemas.microsoft.com/office/drawing/2014/main" val="3422921826"/>
                  </a:ext>
                </a:extLst>
              </a:tr>
              <a:tr h="370840">
                <a:tc vMerge="1">
                  <a:txBody>
                    <a:bodyPr/>
                    <a:lstStyle/>
                    <a:p>
                      <a:endParaRPr lang="de-DE" sz="1200" dirty="0"/>
                    </a:p>
                  </a:txBody>
                  <a:tcPr/>
                </a:tc>
                <a:tc>
                  <a:txBody>
                    <a:bodyPr/>
                    <a:lstStyle/>
                    <a:p>
                      <a:pPr algn="ctr"/>
                      <a:r>
                        <a:rPr lang="de-DE" sz="1200" dirty="0"/>
                        <a:t>35</a:t>
                      </a:r>
                    </a:p>
                  </a:txBody>
                  <a:tcPr anchor="ctr"/>
                </a:tc>
                <a:tc>
                  <a:txBody>
                    <a:bodyPr/>
                    <a:lstStyle/>
                    <a:p>
                      <a:pPr algn="ctr"/>
                      <a:r>
                        <a:rPr lang="de-DE" sz="1200" dirty="0"/>
                        <a:t>Erhebungsmethode</a:t>
                      </a:r>
                    </a:p>
                  </a:txBody>
                  <a:tcPr anchor="ctr"/>
                </a:tc>
                <a:tc>
                  <a:txBody>
                    <a:bodyPr/>
                    <a:lstStyle/>
                    <a:p>
                      <a:pPr algn="ctr"/>
                      <a:r>
                        <a:rPr lang="de-DE" sz="1200" dirty="0"/>
                        <a:t>Vortrag</a:t>
                      </a:r>
                    </a:p>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t>Plenum &amp; ggf. Einzelarbeit</a:t>
                      </a:r>
                    </a:p>
                  </a:txBody>
                  <a:tcPr anchor="ctr"/>
                </a:tc>
                <a:tc>
                  <a:txBody>
                    <a:bodyPr/>
                    <a:lstStyle/>
                    <a:p>
                      <a:pPr algn="l"/>
                      <a:r>
                        <a:rPr lang="de-DE" sz="1200" dirty="0"/>
                        <a:t>Präsentation</a:t>
                      </a:r>
                    </a:p>
                    <a:p>
                      <a:pPr algn="l"/>
                      <a:r>
                        <a:rPr lang="de-DE" sz="1200" dirty="0"/>
                        <a:t>WLAN</a:t>
                      </a:r>
                    </a:p>
                    <a:p>
                      <a:pPr algn="l"/>
                      <a:r>
                        <a:rPr lang="de-DE" sz="1200" dirty="0"/>
                        <a:t>TN: Mobiles Endgerät &amp; Wochenspeiseplan (Mittagsverpflegung)</a:t>
                      </a:r>
                    </a:p>
                  </a:txBody>
                  <a:tcPr/>
                </a:tc>
                <a:extLst>
                  <a:ext uri="{0D108BD9-81ED-4DB2-BD59-A6C34878D82A}">
                    <a16:rowId xmlns:a16="http://schemas.microsoft.com/office/drawing/2014/main" val="1966661705"/>
                  </a:ext>
                </a:extLst>
              </a:tr>
              <a:tr h="370840">
                <a:tc vMerge="1">
                  <a:txBody>
                    <a:bodyPr/>
                    <a:lstStyle/>
                    <a:p>
                      <a:endParaRPr lang="de-DE"/>
                    </a:p>
                  </a:txBody>
                  <a:tcPr/>
                </a:tc>
                <a:tc>
                  <a:txBody>
                    <a:bodyPr/>
                    <a:lstStyle/>
                    <a:p>
                      <a:pPr algn="ctr"/>
                      <a:r>
                        <a:rPr lang="de-DE" sz="1200"/>
                        <a:t>10</a:t>
                      </a:r>
                      <a:endParaRPr lang="de-DE" sz="1200" dirty="0"/>
                    </a:p>
                  </a:txBody>
                  <a:tcPr anchor="ctr"/>
                </a:tc>
                <a:tc>
                  <a:txBody>
                    <a:bodyPr/>
                    <a:lstStyle/>
                    <a:p>
                      <a:pPr algn="ctr"/>
                      <a:r>
                        <a:rPr lang="de-DE" sz="1200" dirty="0"/>
                        <a:t>Weiterführende Aufgabe</a:t>
                      </a:r>
                    </a:p>
                  </a:txBody>
                  <a:tcPr anchor="ctr"/>
                </a:tc>
                <a:tc>
                  <a:txBody>
                    <a:bodyPr/>
                    <a:lstStyle/>
                    <a:p>
                      <a:pPr algn="ctr"/>
                      <a:r>
                        <a:rPr lang="de-DE" sz="1200" dirty="0"/>
                        <a:t>Vortrag</a:t>
                      </a:r>
                    </a:p>
                  </a:txBody>
                  <a:tcPr/>
                </a:tc>
                <a:tc>
                  <a:txBody>
                    <a:bodyPr/>
                    <a:lstStyle/>
                    <a:p>
                      <a:pPr algn="l"/>
                      <a:r>
                        <a:rPr lang="de-DE" sz="1200" dirty="0"/>
                        <a:t>Präsentation</a:t>
                      </a:r>
                    </a:p>
                  </a:txBody>
                  <a:tcPr/>
                </a:tc>
                <a:extLst>
                  <a:ext uri="{0D108BD9-81ED-4DB2-BD59-A6C34878D82A}">
                    <a16:rowId xmlns:a16="http://schemas.microsoft.com/office/drawing/2014/main" val="3322852849"/>
                  </a:ext>
                </a:extLst>
              </a:tr>
              <a:tr h="370840">
                <a:tc vMerge="1">
                  <a:txBody>
                    <a:bodyPr/>
                    <a:lstStyle/>
                    <a:p>
                      <a:endParaRPr lang="de-DE"/>
                    </a:p>
                  </a:txBody>
                  <a:tcPr/>
                </a:tc>
                <a:tc>
                  <a:txBody>
                    <a:bodyPr/>
                    <a:lstStyle/>
                    <a:p>
                      <a:pPr algn="ctr"/>
                      <a:r>
                        <a:rPr lang="de-DE" sz="1200" dirty="0"/>
                        <a:t>30</a:t>
                      </a:r>
                    </a:p>
                  </a:txBody>
                  <a:tcPr anchor="ctr"/>
                </a:tc>
                <a:tc>
                  <a:txBody>
                    <a:bodyPr/>
                    <a:lstStyle/>
                    <a:p>
                      <a:pPr algn="ctr"/>
                      <a:r>
                        <a:rPr lang="de-DE" sz="1200" dirty="0"/>
                        <a:t>Gästekommunikation</a:t>
                      </a:r>
                    </a:p>
                  </a:txBody>
                  <a:tcPr anchor="ctr"/>
                </a:tc>
                <a:tc>
                  <a:txBody>
                    <a:bodyPr/>
                    <a:lstStyle/>
                    <a:p>
                      <a:pPr algn="ctr"/>
                      <a:r>
                        <a:rPr lang="de-DE" sz="1200" dirty="0"/>
                        <a:t>Vortrag</a:t>
                      </a:r>
                    </a:p>
                    <a:p>
                      <a:pPr algn="ctr"/>
                      <a:r>
                        <a:rPr lang="de-DE" sz="1200" dirty="0"/>
                        <a:t>Plenum &amp; ggf. Gruppenarbeit</a:t>
                      </a:r>
                    </a:p>
                  </a:txBody>
                  <a:tcPr/>
                </a:tc>
                <a:tc>
                  <a:txBody>
                    <a:bodyPr/>
                    <a:lstStyle/>
                    <a:p>
                      <a:pPr algn="l"/>
                      <a:r>
                        <a:rPr lang="de-DE" sz="1200" dirty="0"/>
                        <a:t>Präsentation</a:t>
                      </a:r>
                    </a:p>
                    <a:p>
                      <a:pPr marL="0" marR="0" lvl="0" indent="0" algn="l" defTabSz="914332" rtl="0" eaLnBrk="1" fontAlgn="auto" latinLnBrk="0" hangingPunct="1">
                        <a:lnSpc>
                          <a:spcPct val="100000"/>
                        </a:lnSpc>
                        <a:spcBef>
                          <a:spcPts val="0"/>
                        </a:spcBef>
                        <a:spcAft>
                          <a:spcPts val="0"/>
                        </a:spcAft>
                        <a:buClrTx/>
                        <a:buSzTx/>
                        <a:buFontTx/>
                        <a:buNone/>
                        <a:tabLst/>
                        <a:defRPr/>
                      </a:pPr>
                      <a:r>
                        <a:rPr lang="de-DE" sz="1200" dirty="0"/>
                        <a:t>Flip Chart + Stifte</a:t>
                      </a:r>
                    </a:p>
                  </a:txBody>
                  <a:tcPr/>
                </a:tc>
                <a:extLst>
                  <a:ext uri="{0D108BD9-81ED-4DB2-BD59-A6C34878D82A}">
                    <a16:rowId xmlns:a16="http://schemas.microsoft.com/office/drawing/2014/main" val="1402174745"/>
                  </a:ext>
                </a:extLst>
              </a:tr>
              <a:tr h="370840">
                <a:tc vMerge="1">
                  <a:txBody>
                    <a:bodyPr/>
                    <a:lstStyle/>
                    <a:p>
                      <a:endParaRPr lang="de-DE"/>
                    </a:p>
                  </a:txBody>
                  <a:tcPr/>
                </a:tc>
                <a:tc>
                  <a:txBody>
                    <a:bodyPr/>
                    <a:lstStyle/>
                    <a:p>
                      <a:pPr algn="ctr"/>
                      <a:r>
                        <a:rPr lang="de-DE" sz="1200" dirty="0"/>
                        <a:t>10</a:t>
                      </a:r>
                    </a:p>
                  </a:txBody>
                  <a:tcPr anchor="ctr"/>
                </a:tc>
                <a:tc>
                  <a:txBody>
                    <a:bodyPr/>
                    <a:lstStyle/>
                    <a:p>
                      <a:pPr algn="ctr"/>
                      <a:r>
                        <a:rPr lang="de-DE" sz="1200" dirty="0"/>
                        <a:t>Weiterführende Aufgabe</a:t>
                      </a:r>
                    </a:p>
                  </a:txBody>
                  <a:tcPr anchor="ctr"/>
                </a:tc>
                <a:tc>
                  <a:txBody>
                    <a:bodyPr/>
                    <a:lstStyle/>
                    <a:p>
                      <a:pPr algn="ctr"/>
                      <a:r>
                        <a:rPr lang="de-DE" sz="1200" dirty="0"/>
                        <a:t>Vortrag</a:t>
                      </a:r>
                    </a:p>
                  </a:txBody>
                  <a:tcPr/>
                </a:tc>
                <a:tc>
                  <a:txBody>
                    <a:bodyPr/>
                    <a:lstStyle/>
                    <a:p>
                      <a:pPr algn="l"/>
                      <a:r>
                        <a:rPr lang="de-DE" sz="1200" dirty="0"/>
                        <a:t>Präsentation</a:t>
                      </a:r>
                    </a:p>
                  </a:txBody>
                  <a:tcPr/>
                </a:tc>
                <a:extLst>
                  <a:ext uri="{0D108BD9-81ED-4DB2-BD59-A6C34878D82A}">
                    <a16:rowId xmlns:a16="http://schemas.microsoft.com/office/drawing/2014/main" val="1353180835"/>
                  </a:ext>
                </a:extLst>
              </a:tr>
              <a:tr h="370840">
                <a:tc vMerge="1">
                  <a:txBody>
                    <a:bodyPr/>
                    <a:lstStyle/>
                    <a:p>
                      <a:endParaRPr lang="de-DE" sz="1200" dirty="0"/>
                    </a:p>
                  </a:txBody>
                  <a:tcPr/>
                </a:tc>
                <a:tc>
                  <a:txBody>
                    <a:bodyPr/>
                    <a:lstStyle/>
                    <a:p>
                      <a:pPr algn="ctr"/>
                      <a:r>
                        <a:rPr lang="de-DE" sz="1200" dirty="0"/>
                        <a:t>15</a:t>
                      </a:r>
                    </a:p>
                  </a:txBody>
                  <a:tcPr anchor="ctr"/>
                </a:tc>
                <a:tc>
                  <a:txBody>
                    <a:bodyPr/>
                    <a:lstStyle/>
                    <a:p>
                      <a:pPr algn="ctr"/>
                      <a:r>
                        <a:rPr lang="de-DE" sz="1200" dirty="0"/>
                        <a:t>Abschluss</a:t>
                      </a:r>
                    </a:p>
                  </a:txBody>
                  <a:tcPr/>
                </a:tc>
                <a:tc>
                  <a:txBody>
                    <a:bodyPr/>
                    <a:lstStyle/>
                    <a:p>
                      <a:pPr algn="ctr"/>
                      <a:r>
                        <a:rPr lang="de-DE" sz="1200" dirty="0"/>
                        <a:t>Blitzlicht</a:t>
                      </a:r>
                    </a:p>
                  </a:txBody>
                  <a:tcPr/>
                </a:tc>
                <a:tc>
                  <a:txBody>
                    <a:bodyPr/>
                    <a:lstStyle/>
                    <a:p>
                      <a:r>
                        <a:rPr lang="de-DE" sz="1200" dirty="0"/>
                        <a:t>/</a:t>
                      </a:r>
                    </a:p>
                  </a:txBody>
                  <a:tcPr/>
                </a:tc>
                <a:extLst>
                  <a:ext uri="{0D108BD9-81ED-4DB2-BD59-A6C34878D82A}">
                    <a16:rowId xmlns:a16="http://schemas.microsoft.com/office/drawing/2014/main" val="1677809749"/>
                  </a:ext>
                </a:extLst>
              </a:tr>
            </a:tbl>
          </a:graphicData>
        </a:graphic>
      </p:graphicFrame>
    </p:spTree>
    <p:extLst>
      <p:ext uri="{BB962C8B-B14F-4D97-AF65-F5344CB8AC3E}">
        <p14:creationId xmlns:p14="http://schemas.microsoft.com/office/powerpoint/2010/main" val="1982526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CE7F0-5320-4D95-960D-F34734A2C97A}"/>
              </a:ext>
            </a:extLst>
          </p:cNvPr>
          <p:cNvSpPr>
            <a:spLocks noGrp="1"/>
          </p:cNvSpPr>
          <p:nvPr>
            <p:ph type="title"/>
          </p:nvPr>
        </p:nvSpPr>
        <p:spPr/>
        <p:txBody>
          <a:bodyPr/>
          <a:lstStyle/>
          <a:p>
            <a:r>
              <a:rPr lang="de-DE"/>
              <a:t>Verpflegungskonzept</a:t>
            </a:r>
          </a:p>
        </p:txBody>
      </p:sp>
      <p:sp>
        <p:nvSpPr>
          <p:cNvPr id="4" name="Textplatzhalter 3">
            <a:extLst>
              <a:ext uri="{FF2B5EF4-FFF2-40B4-BE49-F238E27FC236}">
                <a16:creationId xmlns:a16="http://schemas.microsoft.com/office/drawing/2014/main" id="{37E3FBA1-1A3E-4F66-9C89-F82C6A217C64}"/>
              </a:ext>
            </a:extLst>
          </p:cNvPr>
          <p:cNvSpPr>
            <a:spLocks noGrp="1"/>
          </p:cNvSpPr>
          <p:nvPr>
            <p:ph type="body" sz="quarter" idx="13"/>
          </p:nvPr>
        </p:nvSpPr>
        <p:spPr/>
        <p:txBody>
          <a:bodyPr/>
          <a:lstStyle/>
          <a:p>
            <a:r>
              <a:rPr lang="de-DE"/>
              <a:t>DGE-Qualitätsstandards</a:t>
            </a:r>
          </a:p>
        </p:txBody>
      </p:sp>
      <p:sp>
        <p:nvSpPr>
          <p:cNvPr id="10" name="Rechteck 9">
            <a:extLst>
              <a:ext uri="{FF2B5EF4-FFF2-40B4-BE49-F238E27FC236}">
                <a16:creationId xmlns:a16="http://schemas.microsoft.com/office/drawing/2014/main" id="{210B756C-D8F6-46C2-8751-EF0A866B10E1}"/>
              </a:ext>
            </a:extLst>
          </p:cNvPr>
          <p:cNvSpPr/>
          <p:nvPr/>
        </p:nvSpPr>
        <p:spPr>
          <a:xfrm>
            <a:off x="9022489" y="5985169"/>
            <a:ext cx="2698175" cy="230832"/>
          </a:xfrm>
          <a:prstGeom prst="rect">
            <a:avLst/>
          </a:prstGeom>
        </p:spPr>
        <p:txBody>
          <a:bodyPr wrap="none">
            <a:spAutoFit/>
          </a:bodyPr>
          <a:lstStyle/>
          <a:p>
            <a:r>
              <a:rPr lang="de-DE" sz="900" dirty="0">
                <a:solidFill>
                  <a:schemeClr val="bg1">
                    <a:lumMod val="65000"/>
                  </a:schemeClr>
                </a:solidFill>
              </a:rPr>
              <a:t>Deutsche Gesellschaft für Ernährung e. V., 2020 </a:t>
            </a:r>
          </a:p>
        </p:txBody>
      </p:sp>
      <p:pic>
        <p:nvPicPr>
          <p:cNvPr id="7" name="Grafik 6">
            <a:hlinkClick r:id="rId3"/>
            <a:extLst>
              <a:ext uri="{FF2B5EF4-FFF2-40B4-BE49-F238E27FC236}">
                <a16:creationId xmlns:a16="http://schemas.microsoft.com/office/drawing/2014/main" id="{6CAB41E6-47D5-45EC-897A-C3A08DDE5734}"/>
              </a:ext>
            </a:extLst>
          </p:cNvPr>
          <p:cNvPicPr>
            <a:picLocks noChangeAspect="1"/>
          </p:cNvPicPr>
          <p:nvPr/>
        </p:nvPicPr>
        <p:blipFill>
          <a:blip r:embed="rId4"/>
          <a:stretch>
            <a:fillRect/>
          </a:stretch>
        </p:blipFill>
        <p:spPr>
          <a:xfrm>
            <a:off x="3139724" y="1415826"/>
            <a:ext cx="5912550" cy="3883976"/>
          </a:xfrm>
          <a:prstGeom prst="rect">
            <a:avLst/>
          </a:prstGeom>
        </p:spPr>
      </p:pic>
      <p:sp>
        <p:nvSpPr>
          <p:cNvPr id="8" name="Textfeld 7">
            <a:extLst>
              <a:ext uri="{FF2B5EF4-FFF2-40B4-BE49-F238E27FC236}">
                <a16:creationId xmlns:a16="http://schemas.microsoft.com/office/drawing/2014/main" id="{05DC58A4-5204-4532-BC90-5691AE1B17F0}"/>
              </a:ext>
            </a:extLst>
          </p:cNvPr>
          <p:cNvSpPr txBox="1"/>
          <p:nvPr/>
        </p:nvSpPr>
        <p:spPr>
          <a:xfrm>
            <a:off x="3457295" y="5362728"/>
            <a:ext cx="5277407" cy="279757"/>
          </a:xfrm>
          <a:prstGeom prst="rect">
            <a:avLst/>
          </a:prstGeom>
          <a:noFill/>
        </p:spPr>
        <p:txBody>
          <a:bodyPr wrap="none" rtlCol="0">
            <a:spAutoFit/>
          </a:bodyPr>
          <a:lstStyle/>
          <a:p>
            <a:pPr>
              <a:lnSpc>
                <a:spcPct val="110000"/>
              </a:lnSpc>
            </a:pPr>
            <a:r>
              <a:rPr lang="de-DE" sz="1200" dirty="0"/>
              <a:t>Hier geht es zu einem Informationsvideo über die DGE-Qualitätsstandards.</a:t>
            </a:r>
          </a:p>
        </p:txBody>
      </p:sp>
    </p:spTree>
    <p:extLst>
      <p:ext uri="{BB962C8B-B14F-4D97-AF65-F5344CB8AC3E}">
        <p14:creationId xmlns:p14="http://schemas.microsoft.com/office/powerpoint/2010/main" val="2199135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558AC-E16B-4ADF-90DD-F95B1CAA3DE7}"/>
              </a:ext>
            </a:extLst>
          </p:cNvPr>
          <p:cNvSpPr>
            <a:spLocks noGrp="1"/>
          </p:cNvSpPr>
          <p:nvPr>
            <p:ph type="title"/>
          </p:nvPr>
        </p:nvSpPr>
        <p:spPr/>
        <p:txBody>
          <a:bodyPr/>
          <a:lstStyle/>
          <a:p>
            <a:r>
              <a:rPr lang="de-DE" dirty="0"/>
              <a:t>Qualitätsstandards</a:t>
            </a:r>
          </a:p>
        </p:txBody>
      </p:sp>
      <p:sp>
        <p:nvSpPr>
          <p:cNvPr id="3" name="Inhaltsplatzhalter 2">
            <a:extLst>
              <a:ext uri="{FF2B5EF4-FFF2-40B4-BE49-F238E27FC236}">
                <a16:creationId xmlns:a16="http://schemas.microsoft.com/office/drawing/2014/main" id="{B18DB22E-BEF5-4DD1-8DB7-33B7822A38D7}"/>
              </a:ext>
            </a:extLst>
          </p:cNvPr>
          <p:cNvSpPr>
            <a:spLocks noGrp="1"/>
          </p:cNvSpPr>
          <p:nvPr>
            <p:ph idx="1"/>
          </p:nvPr>
        </p:nvSpPr>
        <p:spPr>
          <a:xfrm>
            <a:off x="371481" y="1785938"/>
            <a:ext cx="11363319" cy="4019550"/>
          </a:xfrm>
        </p:spPr>
        <p:txBody>
          <a:bodyPr/>
          <a:lstStyle/>
          <a:p>
            <a:r>
              <a:rPr lang="de-DE" sz="2000" dirty="0"/>
              <a:t>10 Regeln der DGE = wichtige Hilfestellung</a:t>
            </a:r>
          </a:p>
          <a:p>
            <a:endParaRPr lang="de-DE" sz="2000" dirty="0"/>
          </a:p>
          <a:p>
            <a:r>
              <a:rPr lang="de-DE" sz="2000" dirty="0"/>
              <a:t>Empfehlungen für eine gesundheitsfördernde und nachhaltige Verpflegung in Gemeinschaftseinrichtungen im Rahmen ihrer </a:t>
            </a:r>
            <a:r>
              <a:rPr lang="de-DE" sz="2000" b="1" dirty="0">
                <a:solidFill>
                  <a:schemeClr val="accent4">
                    <a:lumMod val="75000"/>
                  </a:schemeClr>
                </a:solidFill>
              </a:rPr>
              <a:t>DGE-Qualitätsstandards</a:t>
            </a:r>
          </a:p>
          <a:p>
            <a:pPr lvl="1"/>
            <a:r>
              <a:rPr lang="de-DE" sz="2000" dirty="0"/>
              <a:t>Häufigkeiten bestimmter Lebensmittel je Menülinie </a:t>
            </a:r>
          </a:p>
          <a:p>
            <a:pPr lvl="1"/>
            <a:r>
              <a:rPr lang="de-DE" sz="2000" dirty="0"/>
              <a:t>Angaben, insbesondere diejenigen, die Maximalwerte benennen, beziehen sich auf das gesamte Angebot </a:t>
            </a:r>
          </a:p>
          <a:p>
            <a:pPr lvl="1"/>
            <a:r>
              <a:rPr lang="de-DE" sz="2000" dirty="0"/>
              <a:t>z. B.: max. 1x Fleisch pro Woche -&gt; So ist ein Ausweichen der Gäste auf die fleischhaltigen Menülinien nicht möglich.</a:t>
            </a:r>
          </a:p>
          <a:p>
            <a:endParaRPr lang="de-DE" sz="2000" dirty="0"/>
          </a:p>
          <a:p>
            <a:endParaRPr lang="de-DE" sz="2000" dirty="0"/>
          </a:p>
        </p:txBody>
      </p:sp>
      <p:sp>
        <p:nvSpPr>
          <p:cNvPr id="4" name="Textplatzhalter 3">
            <a:extLst>
              <a:ext uri="{FF2B5EF4-FFF2-40B4-BE49-F238E27FC236}">
                <a16:creationId xmlns:a16="http://schemas.microsoft.com/office/drawing/2014/main" id="{B5F41230-567E-4EFC-B8FB-027A983504F7}"/>
              </a:ext>
            </a:extLst>
          </p:cNvPr>
          <p:cNvSpPr>
            <a:spLocks noGrp="1"/>
          </p:cNvSpPr>
          <p:nvPr>
            <p:ph type="body" sz="quarter" idx="13"/>
          </p:nvPr>
        </p:nvSpPr>
        <p:spPr/>
        <p:txBody>
          <a:bodyPr/>
          <a:lstStyle/>
          <a:p>
            <a:r>
              <a:rPr lang="de-DE"/>
              <a:t>DGE</a:t>
            </a:r>
          </a:p>
        </p:txBody>
      </p:sp>
      <p:sp>
        <p:nvSpPr>
          <p:cNvPr id="7" name="Rechteck 6">
            <a:extLst>
              <a:ext uri="{FF2B5EF4-FFF2-40B4-BE49-F238E27FC236}">
                <a16:creationId xmlns:a16="http://schemas.microsoft.com/office/drawing/2014/main" id="{6622495B-3CB4-4D92-998D-AB2BA42642E7}"/>
              </a:ext>
            </a:extLst>
          </p:cNvPr>
          <p:cNvSpPr/>
          <p:nvPr/>
        </p:nvSpPr>
        <p:spPr>
          <a:xfrm>
            <a:off x="9047971" y="5985768"/>
            <a:ext cx="2634054" cy="230832"/>
          </a:xfrm>
          <a:prstGeom prst="rect">
            <a:avLst/>
          </a:prstGeom>
        </p:spPr>
        <p:txBody>
          <a:bodyPr wrap="none">
            <a:spAutoFit/>
          </a:bodyPr>
          <a:lstStyle/>
          <a:p>
            <a:r>
              <a:rPr lang="de-DE" sz="900">
                <a:solidFill>
                  <a:schemeClr val="bg1">
                    <a:lumMod val="65000"/>
                  </a:schemeClr>
                </a:solidFill>
              </a:rPr>
              <a:t>Deutsche Gesellschaft für Ernährung e.V., 2017</a:t>
            </a:r>
          </a:p>
        </p:txBody>
      </p:sp>
    </p:spTree>
    <p:extLst>
      <p:ext uri="{BB962C8B-B14F-4D97-AF65-F5344CB8AC3E}">
        <p14:creationId xmlns:p14="http://schemas.microsoft.com/office/powerpoint/2010/main" val="3229024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558AC-E16B-4ADF-90DD-F95B1CAA3DE7}"/>
              </a:ext>
            </a:extLst>
          </p:cNvPr>
          <p:cNvSpPr>
            <a:spLocks noGrp="1"/>
          </p:cNvSpPr>
          <p:nvPr>
            <p:ph type="title"/>
          </p:nvPr>
        </p:nvSpPr>
        <p:spPr/>
        <p:txBody>
          <a:bodyPr/>
          <a:lstStyle/>
          <a:p>
            <a:r>
              <a:rPr lang="de-DE" dirty="0"/>
              <a:t>Qualitätsstandards</a:t>
            </a:r>
          </a:p>
        </p:txBody>
      </p:sp>
      <p:sp>
        <p:nvSpPr>
          <p:cNvPr id="3" name="Inhaltsplatzhalter 2">
            <a:extLst>
              <a:ext uri="{FF2B5EF4-FFF2-40B4-BE49-F238E27FC236}">
                <a16:creationId xmlns:a16="http://schemas.microsoft.com/office/drawing/2014/main" id="{B18DB22E-BEF5-4DD1-8DB7-33B7822A38D7}"/>
              </a:ext>
            </a:extLst>
          </p:cNvPr>
          <p:cNvSpPr>
            <a:spLocks noGrp="1"/>
          </p:cNvSpPr>
          <p:nvPr>
            <p:ph idx="1"/>
          </p:nvPr>
        </p:nvSpPr>
        <p:spPr>
          <a:xfrm>
            <a:off x="371481" y="1785938"/>
            <a:ext cx="11363319" cy="4019550"/>
          </a:xfrm>
        </p:spPr>
        <p:txBody>
          <a:bodyPr/>
          <a:lstStyle/>
          <a:p>
            <a:r>
              <a:rPr lang="de-DE" sz="2000"/>
              <a:t>10 Regeln der DGE = wichtige Hilfestellung</a:t>
            </a:r>
          </a:p>
          <a:p>
            <a:endParaRPr lang="de-DE" sz="2000"/>
          </a:p>
          <a:p>
            <a:r>
              <a:rPr lang="de-DE" sz="2000"/>
              <a:t>Empfehlungen für eine gesundheitsfördernde und nachhaltige Verpflegung in Gemeinschaftseinrichtungen im Rahmen ihrer </a:t>
            </a:r>
            <a:r>
              <a:rPr lang="de-DE" sz="2000" b="1">
                <a:solidFill>
                  <a:schemeClr val="accent4">
                    <a:lumMod val="75000"/>
                  </a:schemeClr>
                </a:solidFill>
              </a:rPr>
              <a:t>DGE-Qualitätsstandards</a:t>
            </a:r>
          </a:p>
          <a:p>
            <a:pPr lvl="1"/>
            <a:r>
              <a:rPr lang="de-DE" sz="2000"/>
              <a:t>Häufigkeiten bestimmter Lebensmittel je Menülinie </a:t>
            </a:r>
          </a:p>
          <a:p>
            <a:pPr lvl="1"/>
            <a:r>
              <a:rPr lang="de-DE" sz="2000"/>
              <a:t>Angaben, insbesondere diejenigen, die Maximalwerte benennen, beziehen sich auf das gesamte Angebot </a:t>
            </a:r>
          </a:p>
          <a:p>
            <a:pPr lvl="1"/>
            <a:r>
              <a:rPr lang="de-DE" sz="2000"/>
              <a:t>z. B.: max. 2x Fleisch pro Woche -&gt; So ist ein Ausweichen der Gäste auf die fleischhaltigen Menülinien nicht möglich.</a:t>
            </a:r>
          </a:p>
          <a:p>
            <a:endParaRPr lang="de-DE" sz="2000"/>
          </a:p>
          <a:p>
            <a:endParaRPr lang="de-DE" sz="2000"/>
          </a:p>
        </p:txBody>
      </p:sp>
      <p:sp>
        <p:nvSpPr>
          <p:cNvPr id="4" name="Textplatzhalter 3">
            <a:extLst>
              <a:ext uri="{FF2B5EF4-FFF2-40B4-BE49-F238E27FC236}">
                <a16:creationId xmlns:a16="http://schemas.microsoft.com/office/drawing/2014/main" id="{B5F41230-567E-4EFC-B8FB-027A983504F7}"/>
              </a:ext>
            </a:extLst>
          </p:cNvPr>
          <p:cNvSpPr>
            <a:spLocks noGrp="1"/>
          </p:cNvSpPr>
          <p:nvPr>
            <p:ph type="body" sz="quarter" idx="13"/>
          </p:nvPr>
        </p:nvSpPr>
        <p:spPr/>
        <p:txBody>
          <a:bodyPr/>
          <a:lstStyle/>
          <a:p>
            <a:r>
              <a:rPr lang="de-DE"/>
              <a:t>DGE</a:t>
            </a:r>
          </a:p>
        </p:txBody>
      </p:sp>
      <p:sp>
        <p:nvSpPr>
          <p:cNvPr id="7" name="Rechteck 6">
            <a:extLst>
              <a:ext uri="{FF2B5EF4-FFF2-40B4-BE49-F238E27FC236}">
                <a16:creationId xmlns:a16="http://schemas.microsoft.com/office/drawing/2014/main" id="{6622495B-3CB4-4D92-998D-AB2BA42642E7}"/>
              </a:ext>
            </a:extLst>
          </p:cNvPr>
          <p:cNvSpPr/>
          <p:nvPr/>
        </p:nvSpPr>
        <p:spPr>
          <a:xfrm>
            <a:off x="9047971" y="5985768"/>
            <a:ext cx="2634054" cy="230832"/>
          </a:xfrm>
          <a:prstGeom prst="rect">
            <a:avLst/>
          </a:prstGeom>
        </p:spPr>
        <p:txBody>
          <a:bodyPr wrap="none">
            <a:spAutoFit/>
          </a:bodyPr>
          <a:lstStyle/>
          <a:p>
            <a:r>
              <a:rPr lang="de-DE" sz="900" dirty="0">
                <a:solidFill>
                  <a:schemeClr val="bg1">
                    <a:lumMod val="65000"/>
                  </a:schemeClr>
                </a:solidFill>
              </a:rPr>
              <a:t>Deutsche Gesellschaft für Ernährung e.V., 2017</a:t>
            </a:r>
          </a:p>
        </p:txBody>
      </p:sp>
    </p:spTree>
    <p:extLst>
      <p:ext uri="{BB962C8B-B14F-4D97-AF65-F5344CB8AC3E}">
        <p14:creationId xmlns:p14="http://schemas.microsoft.com/office/powerpoint/2010/main" val="2242013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CE7F0-5320-4D95-960D-F34734A2C97A}"/>
              </a:ext>
            </a:extLst>
          </p:cNvPr>
          <p:cNvSpPr>
            <a:spLocks noGrp="1"/>
          </p:cNvSpPr>
          <p:nvPr>
            <p:ph type="title"/>
          </p:nvPr>
        </p:nvSpPr>
        <p:spPr/>
        <p:txBody>
          <a:bodyPr/>
          <a:lstStyle/>
          <a:p>
            <a:r>
              <a:rPr lang="de-DE" dirty="0"/>
              <a:t>Verpflegungskonzept</a:t>
            </a:r>
          </a:p>
        </p:txBody>
      </p:sp>
      <p:sp>
        <p:nvSpPr>
          <p:cNvPr id="4" name="Textplatzhalter 3">
            <a:extLst>
              <a:ext uri="{FF2B5EF4-FFF2-40B4-BE49-F238E27FC236}">
                <a16:creationId xmlns:a16="http://schemas.microsoft.com/office/drawing/2014/main" id="{37E3FBA1-1A3E-4F66-9C89-F82C6A217C64}"/>
              </a:ext>
            </a:extLst>
          </p:cNvPr>
          <p:cNvSpPr>
            <a:spLocks noGrp="1"/>
          </p:cNvSpPr>
          <p:nvPr>
            <p:ph type="body" sz="quarter" idx="13"/>
          </p:nvPr>
        </p:nvSpPr>
        <p:spPr/>
        <p:txBody>
          <a:bodyPr/>
          <a:lstStyle/>
          <a:p>
            <a:r>
              <a:rPr lang="de-DE"/>
              <a:t>DGE – Kita</a:t>
            </a:r>
          </a:p>
        </p:txBody>
      </p:sp>
      <p:sp>
        <p:nvSpPr>
          <p:cNvPr id="3" name="Rechteck 2">
            <a:extLst>
              <a:ext uri="{FF2B5EF4-FFF2-40B4-BE49-F238E27FC236}">
                <a16:creationId xmlns:a16="http://schemas.microsoft.com/office/drawing/2014/main" id="{CA4B0789-2E30-4AB1-986D-A33E5D719C22}"/>
              </a:ext>
            </a:extLst>
          </p:cNvPr>
          <p:cNvSpPr/>
          <p:nvPr/>
        </p:nvSpPr>
        <p:spPr>
          <a:xfrm rot="16200000">
            <a:off x="805182" y="4687978"/>
            <a:ext cx="2666114" cy="230832"/>
          </a:xfrm>
          <a:prstGeom prst="rect">
            <a:avLst/>
          </a:prstGeom>
        </p:spPr>
        <p:txBody>
          <a:bodyPr wrap="none">
            <a:spAutoFit/>
          </a:bodyPr>
          <a:lstStyle/>
          <a:p>
            <a:r>
              <a:rPr lang="de-DE" sz="900" dirty="0">
                <a:solidFill>
                  <a:schemeClr val="bg1">
                    <a:lumMod val="65000"/>
                  </a:schemeClr>
                </a:solidFill>
              </a:rPr>
              <a:t>Deutsche Gesellschaft für Ernährung e. V., 2023</a:t>
            </a:r>
          </a:p>
        </p:txBody>
      </p:sp>
      <p:pic>
        <p:nvPicPr>
          <p:cNvPr id="6" name="Grafik 5">
            <a:extLst>
              <a:ext uri="{FF2B5EF4-FFF2-40B4-BE49-F238E27FC236}">
                <a16:creationId xmlns:a16="http://schemas.microsoft.com/office/drawing/2014/main" id="{84A27C2D-7621-40A0-8075-C4CB499720EC}"/>
              </a:ext>
            </a:extLst>
          </p:cNvPr>
          <p:cNvPicPr>
            <a:picLocks noChangeAspect="1"/>
          </p:cNvPicPr>
          <p:nvPr/>
        </p:nvPicPr>
        <p:blipFill>
          <a:blip r:embed="rId3"/>
          <a:stretch>
            <a:fillRect/>
          </a:stretch>
        </p:blipFill>
        <p:spPr>
          <a:xfrm>
            <a:off x="2261349" y="944571"/>
            <a:ext cx="4852326" cy="5272920"/>
          </a:xfrm>
          <a:prstGeom prst="rect">
            <a:avLst/>
          </a:prstGeom>
        </p:spPr>
      </p:pic>
      <p:pic>
        <p:nvPicPr>
          <p:cNvPr id="10" name="Grafik 9">
            <a:extLst>
              <a:ext uri="{FF2B5EF4-FFF2-40B4-BE49-F238E27FC236}">
                <a16:creationId xmlns:a16="http://schemas.microsoft.com/office/drawing/2014/main" id="{356CC546-6F23-4555-B44A-C99D0FC23778}"/>
              </a:ext>
            </a:extLst>
          </p:cNvPr>
          <p:cNvPicPr>
            <a:picLocks noChangeAspect="1"/>
          </p:cNvPicPr>
          <p:nvPr/>
        </p:nvPicPr>
        <p:blipFill>
          <a:blip r:embed="rId4"/>
          <a:stretch>
            <a:fillRect/>
          </a:stretch>
        </p:blipFill>
        <p:spPr>
          <a:xfrm>
            <a:off x="7113675" y="1124102"/>
            <a:ext cx="5037659" cy="5064361"/>
          </a:xfrm>
          <a:prstGeom prst="rect">
            <a:avLst/>
          </a:prstGeom>
        </p:spPr>
      </p:pic>
    </p:spTree>
    <p:extLst>
      <p:ext uri="{BB962C8B-B14F-4D97-AF65-F5344CB8AC3E}">
        <p14:creationId xmlns:p14="http://schemas.microsoft.com/office/powerpoint/2010/main" val="1421988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CE7F0-5320-4D95-960D-F34734A2C97A}"/>
              </a:ext>
            </a:extLst>
          </p:cNvPr>
          <p:cNvSpPr>
            <a:spLocks noGrp="1"/>
          </p:cNvSpPr>
          <p:nvPr>
            <p:ph type="title"/>
          </p:nvPr>
        </p:nvSpPr>
        <p:spPr/>
        <p:txBody>
          <a:bodyPr/>
          <a:lstStyle/>
          <a:p>
            <a:r>
              <a:rPr lang="de-DE" dirty="0"/>
              <a:t>Verpflegungskonzept</a:t>
            </a:r>
          </a:p>
        </p:txBody>
      </p:sp>
      <p:sp>
        <p:nvSpPr>
          <p:cNvPr id="4" name="Textplatzhalter 3">
            <a:extLst>
              <a:ext uri="{FF2B5EF4-FFF2-40B4-BE49-F238E27FC236}">
                <a16:creationId xmlns:a16="http://schemas.microsoft.com/office/drawing/2014/main" id="{37E3FBA1-1A3E-4F66-9C89-F82C6A217C64}"/>
              </a:ext>
            </a:extLst>
          </p:cNvPr>
          <p:cNvSpPr>
            <a:spLocks noGrp="1"/>
          </p:cNvSpPr>
          <p:nvPr>
            <p:ph type="body" sz="quarter" idx="13"/>
          </p:nvPr>
        </p:nvSpPr>
        <p:spPr/>
        <p:txBody>
          <a:bodyPr/>
          <a:lstStyle/>
          <a:p>
            <a:r>
              <a:rPr lang="de-DE"/>
              <a:t>DGE – Schule</a:t>
            </a:r>
          </a:p>
        </p:txBody>
      </p:sp>
      <p:sp>
        <p:nvSpPr>
          <p:cNvPr id="8" name="Rechteck 7">
            <a:extLst>
              <a:ext uri="{FF2B5EF4-FFF2-40B4-BE49-F238E27FC236}">
                <a16:creationId xmlns:a16="http://schemas.microsoft.com/office/drawing/2014/main" id="{AF539C91-7341-49D8-8F49-B4E838442B37}"/>
              </a:ext>
            </a:extLst>
          </p:cNvPr>
          <p:cNvSpPr/>
          <p:nvPr/>
        </p:nvSpPr>
        <p:spPr>
          <a:xfrm>
            <a:off x="2723878" y="6016503"/>
            <a:ext cx="2666114" cy="230832"/>
          </a:xfrm>
          <a:prstGeom prst="rect">
            <a:avLst/>
          </a:prstGeom>
        </p:spPr>
        <p:txBody>
          <a:bodyPr wrap="none">
            <a:spAutoFit/>
          </a:bodyPr>
          <a:lstStyle/>
          <a:p>
            <a:r>
              <a:rPr lang="de-DE" sz="900" dirty="0">
                <a:solidFill>
                  <a:schemeClr val="bg1">
                    <a:lumMod val="65000"/>
                  </a:schemeClr>
                </a:solidFill>
              </a:rPr>
              <a:t>Deutsche Gesellschaft für Ernährung e. V., 2023</a:t>
            </a:r>
          </a:p>
        </p:txBody>
      </p:sp>
      <p:pic>
        <p:nvPicPr>
          <p:cNvPr id="3" name="Grafik 2">
            <a:extLst>
              <a:ext uri="{FF2B5EF4-FFF2-40B4-BE49-F238E27FC236}">
                <a16:creationId xmlns:a16="http://schemas.microsoft.com/office/drawing/2014/main" id="{68E87850-C8BA-4BE7-B5E4-41BD770EB6B7}"/>
              </a:ext>
            </a:extLst>
          </p:cNvPr>
          <p:cNvPicPr>
            <a:picLocks noChangeAspect="1"/>
          </p:cNvPicPr>
          <p:nvPr/>
        </p:nvPicPr>
        <p:blipFill>
          <a:blip r:embed="rId3"/>
          <a:stretch>
            <a:fillRect/>
          </a:stretch>
        </p:blipFill>
        <p:spPr>
          <a:xfrm>
            <a:off x="2723878" y="1028061"/>
            <a:ext cx="9452426" cy="4955724"/>
          </a:xfrm>
          <a:prstGeom prst="rect">
            <a:avLst/>
          </a:prstGeom>
        </p:spPr>
      </p:pic>
    </p:spTree>
    <p:extLst>
      <p:ext uri="{BB962C8B-B14F-4D97-AF65-F5344CB8AC3E}">
        <p14:creationId xmlns:p14="http://schemas.microsoft.com/office/powerpoint/2010/main" val="702658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CE7F0-5320-4D95-960D-F34734A2C97A}"/>
              </a:ext>
            </a:extLst>
          </p:cNvPr>
          <p:cNvSpPr>
            <a:spLocks noGrp="1"/>
          </p:cNvSpPr>
          <p:nvPr>
            <p:ph type="title"/>
          </p:nvPr>
        </p:nvSpPr>
        <p:spPr/>
        <p:txBody>
          <a:bodyPr/>
          <a:lstStyle/>
          <a:p>
            <a:r>
              <a:rPr lang="de-DE" dirty="0"/>
              <a:t>Verpflegungskonzept</a:t>
            </a:r>
          </a:p>
        </p:txBody>
      </p:sp>
      <p:sp>
        <p:nvSpPr>
          <p:cNvPr id="4" name="Textplatzhalter 3">
            <a:extLst>
              <a:ext uri="{FF2B5EF4-FFF2-40B4-BE49-F238E27FC236}">
                <a16:creationId xmlns:a16="http://schemas.microsoft.com/office/drawing/2014/main" id="{37E3FBA1-1A3E-4F66-9C89-F82C6A217C64}"/>
              </a:ext>
            </a:extLst>
          </p:cNvPr>
          <p:cNvSpPr>
            <a:spLocks noGrp="1"/>
          </p:cNvSpPr>
          <p:nvPr>
            <p:ph type="body" sz="quarter" idx="13"/>
          </p:nvPr>
        </p:nvSpPr>
        <p:spPr/>
        <p:txBody>
          <a:bodyPr/>
          <a:lstStyle/>
          <a:p>
            <a:r>
              <a:rPr lang="de-DE"/>
              <a:t>DGE – Betrieb</a:t>
            </a:r>
          </a:p>
        </p:txBody>
      </p:sp>
      <p:sp>
        <p:nvSpPr>
          <p:cNvPr id="9" name="Rechteck 8">
            <a:extLst>
              <a:ext uri="{FF2B5EF4-FFF2-40B4-BE49-F238E27FC236}">
                <a16:creationId xmlns:a16="http://schemas.microsoft.com/office/drawing/2014/main" id="{E109485C-A7E9-444E-8EB1-47226A63A31B}"/>
              </a:ext>
            </a:extLst>
          </p:cNvPr>
          <p:cNvSpPr/>
          <p:nvPr/>
        </p:nvSpPr>
        <p:spPr>
          <a:xfrm rot="16200000">
            <a:off x="8681539" y="4669309"/>
            <a:ext cx="2666114" cy="230832"/>
          </a:xfrm>
          <a:prstGeom prst="rect">
            <a:avLst/>
          </a:prstGeom>
        </p:spPr>
        <p:txBody>
          <a:bodyPr wrap="none">
            <a:spAutoFit/>
          </a:bodyPr>
          <a:lstStyle/>
          <a:p>
            <a:r>
              <a:rPr lang="de-DE" sz="900" dirty="0">
                <a:solidFill>
                  <a:schemeClr val="bg1">
                    <a:lumMod val="65000"/>
                  </a:schemeClr>
                </a:solidFill>
              </a:rPr>
              <a:t>Deutsche Gesellschaft für Ernährung e. V., 2023</a:t>
            </a:r>
          </a:p>
        </p:txBody>
      </p:sp>
      <p:pic>
        <p:nvPicPr>
          <p:cNvPr id="3" name="Grafik 2">
            <a:extLst>
              <a:ext uri="{FF2B5EF4-FFF2-40B4-BE49-F238E27FC236}">
                <a16:creationId xmlns:a16="http://schemas.microsoft.com/office/drawing/2014/main" id="{95BE3482-1A72-47CD-B0E2-76445FFDD862}"/>
              </a:ext>
            </a:extLst>
          </p:cNvPr>
          <p:cNvPicPr>
            <a:picLocks noChangeAspect="1"/>
          </p:cNvPicPr>
          <p:nvPr/>
        </p:nvPicPr>
        <p:blipFill>
          <a:blip r:embed="rId3"/>
          <a:stretch>
            <a:fillRect/>
          </a:stretch>
        </p:blipFill>
        <p:spPr>
          <a:xfrm>
            <a:off x="371356" y="1313974"/>
            <a:ext cx="9520129" cy="4866180"/>
          </a:xfrm>
          <a:prstGeom prst="rect">
            <a:avLst/>
          </a:prstGeom>
        </p:spPr>
      </p:pic>
    </p:spTree>
    <p:extLst>
      <p:ext uri="{BB962C8B-B14F-4D97-AF65-F5344CB8AC3E}">
        <p14:creationId xmlns:p14="http://schemas.microsoft.com/office/powerpoint/2010/main" val="205619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CE7F0-5320-4D95-960D-F34734A2C97A}"/>
              </a:ext>
            </a:extLst>
          </p:cNvPr>
          <p:cNvSpPr>
            <a:spLocks noGrp="1"/>
          </p:cNvSpPr>
          <p:nvPr>
            <p:ph type="title"/>
          </p:nvPr>
        </p:nvSpPr>
        <p:spPr>
          <a:xfrm>
            <a:off x="371481" y="374658"/>
            <a:ext cx="8824913" cy="569913"/>
          </a:xfrm>
        </p:spPr>
        <p:txBody>
          <a:bodyPr/>
          <a:lstStyle/>
          <a:p>
            <a:r>
              <a:rPr lang="de-DE" dirty="0"/>
              <a:t>Verpflegungskonzept</a:t>
            </a:r>
          </a:p>
        </p:txBody>
      </p:sp>
      <p:sp>
        <p:nvSpPr>
          <p:cNvPr id="4" name="Textplatzhalter 3">
            <a:extLst>
              <a:ext uri="{FF2B5EF4-FFF2-40B4-BE49-F238E27FC236}">
                <a16:creationId xmlns:a16="http://schemas.microsoft.com/office/drawing/2014/main" id="{37E3FBA1-1A3E-4F66-9C89-F82C6A217C64}"/>
              </a:ext>
            </a:extLst>
          </p:cNvPr>
          <p:cNvSpPr>
            <a:spLocks noGrp="1"/>
          </p:cNvSpPr>
          <p:nvPr>
            <p:ph type="body" sz="quarter" idx="13"/>
          </p:nvPr>
        </p:nvSpPr>
        <p:spPr/>
        <p:txBody>
          <a:bodyPr/>
          <a:lstStyle/>
          <a:p>
            <a:r>
              <a:rPr lang="de-DE"/>
              <a:t>DGE – Klinik</a:t>
            </a:r>
          </a:p>
        </p:txBody>
      </p:sp>
      <p:sp>
        <p:nvSpPr>
          <p:cNvPr id="8" name="Rechteck 7">
            <a:extLst>
              <a:ext uri="{FF2B5EF4-FFF2-40B4-BE49-F238E27FC236}">
                <a16:creationId xmlns:a16="http://schemas.microsoft.com/office/drawing/2014/main" id="{6DA6E11B-C523-4E70-B0BE-6F7ED9AD9FDF}"/>
              </a:ext>
            </a:extLst>
          </p:cNvPr>
          <p:cNvSpPr/>
          <p:nvPr/>
        </p:nvSpPr>
        <p:spPr>
          <a:xfrm rot="16200000">
            <a:off x="1015809" y="4540255"/>
            <a:ext cx="2666114" cy="230832"/>
          </a:xfrm>
          <a:prstGeom prst="rect">
            <a:avLst/>
          </a:prstGeom>
        </p:spPr>
        <p:txBody>
          <a:bodyPr wrap="none">
            <a:spAutoFit/>
          </a:bodyPr>
          <a:lstStyle/>
          <a:p>
            <a:r>
              <a:rPr lang="de-DE" sz="900" dirty="0">
                <a:solidFill>
                  <a:schemeClr val="bg1">
                    <a:lumMod val="65000"/>
                  </a:schemeClr>
                </a:solidFill>
              </a:rPr>
              <a:t>Deutsche Gesellschaft für Ernährung e. V., 2023</a:t>
            </a:r>
          </a:p>
        </p:txBody>
      </p:sp>
      <p:pic>
        <p:nvPicPr>
          <p:cNvPr id="3" name="Grafik 2">
            <a:extLst>
              <a:ext uri="{FF2B5EF4-FFF2-40B4-BE49-F238E27FC236}">
                <a16:creationId xmlns:a16="http://schemas.microsoft.com/office/drawing/2014/main" id="{4D82F9BA-49BF-466A-94C0-74A1BE0F60ED}"/>
              </a:ext>
            </a:extLst>
          </p:cNvPr>
          <p:cNvPicPr>
            <a:picLocks noChangeAspect="1"/>
          </p:cNvPicPr>
          <p:nvPr/>
        </p:nvPicPr>
        <p:blipFill>
          <a:blip r:embed="rId3"/>
          <a:stretch>
            <a:fillRect/>
          </a:stretch>
        </p:blipFill>
        <p:spPr>
          <a:xfrm>
            <a:off x="2547256" y="944571"/>
            <a:ext cx="9561029" cy="5173200"/>
          </a:xfrm>
          <a:prstGeom prst="rect">
            <a:avLst/>
          </a:prstGeom>
        </p:spPr>
      </p:pic>
    </p:spTree>
    <p:extLst>
      <p:ext uri="{BB962C8B-B14F-4D97-AF65-F5344CB8AC3E}">
        <p14:creationId xmlns:p14="http://schemas.microsoft.com/office/powerpoint/2010/main" val="3719482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CE7F0-5320-4D95-960D-F34734A2C97A}"/>
              </a:ext>
            </a:extLst>
          </p:cNvPr>
          <p:cNvSpPr>
            <a:spLocks noGrp="1"/>
          </p:cNvSpPr>
          <p:nvPr>
            <p:ph type="title"/>
          </p:nvPr>
        </p:nvSpPr>
        <p:spPr/>
        <p:txBody>
          <a:bodyPr/>
          <a:lstStyle/>
          <a:p>
            <a:r>
              <a:rPr lang="de-DE" dirty="0"/>
              <a:t>Verpflegungskonzept</a:t>
            </a:r>
          </a:p>
        </p:txBody>
      </p:sp>
      <p:sp>
        <p:nvSpPr>
          <p:cNvPr id="4" name="Textplatzhalter 3">
            <a:extLst>
              <a:ext uri="{FF2B5EF4-FFF2-40B4-BE49-F238E27FC236}">
                <a16:creationId xmlns:a16="http://schemas.microsoft.com/office/drawing/2014/main" id="{37E3FBA1-1A3E-4F66-9C89-F82C6A217C64}"/>
              </a:ext>
            </a:extLst>
          </p:cNvPr>
          <p:cNvSpPr>
            <a:spLocks noGrp="1"/>
          </p:cNvSpPr>
          <p:nvPr>
            <p:ph type="body" sz="quarter" idx="13"/>
          </p:nvPr>
        </p:nvSpPr>
        <p:spPr/>
        <p:txBody>
          <a:bodyPr/>
          <a:lstStyle/>
          <a:p>
            <a:r>
              <a:rPr lang="de-DE"/>
              <a:t>DGE – Senioreneinrichtungen</a:t>
            </a:r>
          </a:p>
        </p:txBody>
      </p:sp>
      <p:sp>
        <p:nvSpPr>
          <p:cNvPr id="8" name="Rechteck 7">
            <a:extLst>
              <a:ext uri="{FF2B5EF4-FFF2-40B4-BE49-F238E27FC236}">
                <a16:creationId xmlns:a16="http://schemas.microsoft.com/office/drawing/2014/main" id="{FDC7C64C-009C-4E27-A0B0-996EB2E7CDE7}"/>
              </a:ext>
            </a:extLst>
          </p:cNvPr>
          <p:cNvSpPr/>
          <p:nvPr/>
        </p:nvSpPr>
        <p:spPr>
          <a:xfrm rot="16200000">
            <a:off x="9593684" y="4669337"/>
            <a:ext cx="2666114" cy="230832"/>
          </a:xfrm>
          <a:prstGeom prst="rect">
            <a:avLst/>
          </a:prstGeom>
        </p:spPr>
        <p:txBody>
          <a:bodyPr wrap="none">
            <a:spAutoFit/>
          </a:bodyPr>
          <a:lstStyle/>
          <a:p>
            <a:r>
              <a:rPr lang="de-DE" sz="900" dirty="0">
                <a:solidFill>
                  <a:schemeClr val="bg1">
                    <a:lumMod val="65000"/>
                  </a:schemeClr>
                </a:solidFill>
              </a:rPr>
              <a:t>Deutsche Gesellschaft für Ernährung e. V., 2023</a:t>
            </a:r>
          </a:p>
        </p:txBody>
      </p:sp>
      <p:pic>
        <p:nvPicPr>
          <p:cNvPr id="3" name="Grafik 2">
            <a:extLst>
              <a:ext uri="{FF2B5EF4-FFF2-40B4-BE49-F238E27FC236}">
                <a16:creationId xmlns:a16="http://schemas.microsoft.com/office/drawing/2014/main" id="{67BCF168-B542-44B0-8828-8464041975B4}"/>
              </a:ext>
            </a:extLst>
          </p:cNvPr>
          <p:cNvPicPr>
            <a:picLocks noChangeAspect="1"/>
          </p:cNvPicPr>
          <p:nvPr/>
        </p:nvPicPr>
        <p:blipFill>
          <a:blip r:embed="rId3"/>
          <a:stretch>
            <a:fillRect/>
          </a:stretch>
        </p:blipFill>
        <p:spPr>
          <a:xfrm>
            <a:off x="405388" y="1331103"/>
            <a:ext cx="10364211" cy="4849107"/>
          </a:xfrm>
          <a:prstGeom prst="rect">
            <a:avLst/>
          </a:prstGeom>
        </p:spPr>
      </p:pic>
    </p:spTree>
    <p:extLst>
      <p:ext uri="{BB962C8B-B14F-4D97-AF65-F5344CB8AC3E}">
        <p14:creationId xmlns:p14="http://schemas.microsoft.com/office/powerpoint/2010/main" val="1074870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7AB347-76A1-3A2A-9882-E446B6175066}"/>
              </a:ext>
            </a:extLst>
          </p:cNvPr>
          <p:cNvSpPr>
            <a:spLocks noGrp="1"/>
          </p:cNvSpPr>
          <p:nvPr>
            <p:ph type="title"/>
          </p:nvPr>
        </p:nvSpPr>
        <p:spPr/>
        <p:txBody>
          <a:bodyPr/>
          <a:lstStyle/>
          <a:p>
            <a:r>
              <a:rPr lang="de-DE">
                <a:cs typeface="Arial"/>
              </a:rPr>
              <a:t>Speiseplan</a:t>
            </a:r>
            <a:endParaRPr lang="de-DE"/>
          </a:p>
        </p:txBody>
      </p:sp>
      <p:sp>
        <p:nvSpPr>
          <p:cNvPr id="4" name="Textplatzhalter 3">
            <a:extLst>
              <a:ext uri="{FF2B5EF4-FFF2-40B4-BE49-F238E27FC236}">
                <a16:creationId xmlns:a16="http://schemas.microsoft.com/office/drawing/2014/main" id="{B036C361-E75C-A841-1010-EABD8535BD0A}"/>
              </a:ext>
            </a:extLst>
          </p:cNvPr>
          <p:cNvSpPr>
            <a:spLocks noGrp="1"/>
          </p:cNvSpPr>
          <p:nvPr>
            <p:ph type="body" sz="quarter" idx="13"/>
          </p:nvPr>
        </p:nvSpPr>
        <p:spPr/>
        <p:txBody>
          <a:bodyPr/>
          <a:lstStyle/>
          <a:p>
            <a:r>
              <a:rPr lang="de-DE" dirty="0">
                <a:cs typeface="Arial"/>
              </a:rPr>
              <a:t>Beispiel – 5 Tage-Woche</a:t>
            </a:r>
            <a:endParaRPr lang="de-DE" dirty="0"/>
          </a:p>
        </p:txBody>
      </p:sp>
      <p:graphicFrame>
        <p:nvGraphicFramePr>
          <p:cNvPr id="7" name="Inhaltsplatzhalter 6">
            <a:extLst>
              <a:ext uri="{FF2B5EF4-FFF2-40B4-BE49-F238E27FC236}">
                <a16:creationId xmlns:a16="http://schemas.microsoft.com/office/drawing/2014/main" id="{98D7C250-6C2A-416B-8E09-4A715C388664}"/>
              </a:ext>
            </a:extLst>
          </p:cNvPr>
          <p:cNvGraphicFramePr>
            <a:graphicFrameLocks noGrp="1"/>
          </p:cNvGraphicFramePr>
          <p:nvPr>
            <p:ph idx="1"/>
            <p:extLst/>
          </p:nvPr>
        </p:nvGraphicFramePr>
        <p:xfrm>
          <a:off x="867507" y="1445602"/>
          <a:ext cx="10456986" cy="4484507"/>
        </p:xfrm>
        <a:graphic>
          <a:graphicData uri="http://schemas.openxmlformats.org/drawingml/2006/table">
            <a:tbl>
              <a:tblPr firstRow="1" firstCol="1" bandRow="1">
                <a:tableStyleId>{073A0DAA-6AF3-43AB-8588-CEC1D06C72B9}</a:tableStyleId>
              </a:tblPr>
              <a:tblGrid>
                <a:gridCol w="1138937">
                  <a:extLst>
                    <a:ext uri="{9D8B030D-6E8A-4147-A177-3AD203B41FA5}">
                      <a16:colId xmlns:a16="http://schemas.microsoft.com/office/drawing/2014/main" val="1696259404"/>
                    </a:ext>
                  </a:extLst>
                </a:gridCol>
                <a:gridCol w="1863317">
                  <a:extLst>
                    <a:ext uri="{9D8B030D-6E8A-4147-A177-3AD203B41FA5}">
                      <a16:colId xmlns:a16="http://schemas.microsoft.com/office/drawing/2014/main" val="554717126"/>
                    </a:ext>
                  </a:extLst>
                </a:gridCol>
                <a:gridCol w="1863317">
                  <a:extLst>
                    <a:ext uri="{9D8B030D-6E8A-4147-A177-3AD203B41FA5}">
                      <a16:colId xmlns:a16="http://schemas.microsoft.com/office/drawing/2014/main" val="2003257898"/>
                    </a:ext>
                  </a:extLst>
                </a:gridCol>
                <a:gridCol w="1864049">
                  <a:extLst>
                    <a:ext uri="{9D8B030D-6E8A-4147-A177-3AD203B41FA5}">
                      <a16:colId xmlns:a16="http://schemas.microsoft.com/office/drawing/2014/main" val="2896046941"/>
                    </a:ext>
                  </a:extLst>
                </a:gridCol>
                <a:gridCol w="1863317">
                  <a:extLst>
                    <a:ext uri="{9D8B030D-6E8A-4147-A177-3AD203B41FA5}">
                      <a16:colId xmlns:a16="http://schemas.microsoft.com/office/drawing/2014/main" val="3678673452"/>
                    </a:ext>
                  </a:extLst>
                </a:gridCol>
                <a:gridCol w="1864049">
                  <a:extLst>
                    <a:ext uri="{9D8B030D-6E8A-4147-A177-3AD203B41FA5}">
                      <a16:colId xmlns:a16="http://schemas.microsoft.com/office/drawing/2014/main" val="40004680"/>
                    </a:ext>
                  </a:extLst>
                </a:gridCol>
              </a:tblGrid>
              <a:tr h="362320">
                <a:tc>
                  <a:txBody>
                    <a:bodyPr/>
                    <a:lstStyle/>
                    <a:p>
                      <a:pPr>
                        <a:lnSpc>
                          <a:spcPct val="150000"/>
                        </a:lnSpc>
                        <a:spcAft>
                          <a:spcPts val="0"/>
                        </a:spcAft>
                      </a:pPr>
                      <a:r>
                        <a:rPr lang="de-DE" sz="1400" dirty="0">
                          <a:effectLst/>
                        </a:rPr>
                        <a:t>Wochentag</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50000"/>
                        </a:lnSpc>
                        <a:spcAft>
                          <a:spcPts val="0"/>
                        </a:spcAft>
                      </a:pPr>
                      <a:r>
                        <a:rPr lang="de-DE" sz="1400" dirty="0">
                          <a:effectLst/>
                        </a:rPr>
                        <a:t>Montag</a:t>
                      </a:r>
                    </a:p>
                    <a:p>
                      <a:pPr algn="ctr">
                        <a:lnSpc>
                          <a:spcPct val="150000"/>
                        </a:lnSpc>
                        <a:spcAft>
                          <a:spcPts val="0"/>
                        </a:spcAft>
                      </a:pPr>
                      <a:r>
                        <a:rPr lang="de-DE" sz="1400" dirty="0">
                          <a:effectLst/>
                        </a:rPr>
                        <a:t>01.07.2024</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50000"/>
                        </a:lnSpc>
                        <a:spcAft>
                          <a:spcPts val="0"/>
                        </a:spcAft>
                      </a:pPr>
                      <a:r>
                        <a:rPr lang="de-DE" sz="1400" dirty="0">
                          <a:effectLst/>
                        </a:rPr>
                        <a:t>Dienstag</a:t>
                      </a:r>
                    </a:p>
                    <a:p>
                      <a:pPr marL="0" marR="0" lvl="0" indent="0" algn="ctr" defTabSz="914332" rtl="0" eaLnBrk="1" fontAlgn="auto" latinLnBrk="0" hangingPunct="1">
                        <a:lnSpc>
                          <a:spcPct val="150000"/>
                        </a:lnSpc>
                        <a:spcBef>
                          <a:spcPts val="0"/>
                        </a:spcBef>
                        <a:spcAft>
                          <a:spcPts val="0"/>
                        </a:spcAft>
                        <a:buClrTx/>
                        <a:buSzTx/>
                        <a:buFontTx/>
                        <a:buNone/>
                        <a:tabLst/>
                        <a:defRPr/>
                      </a:pPr>
                      <a:r>
                        <a:rPr lang="de-DE" sz="1400" dirty="0">
                          <a:effectLst/>
                        </a:rPr>
                        <a:t>02.07.2024</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50000"/>
                        </a:lnSpc>
                        <a:spcAft>
                          <a:spcPts val="0"/>
                        </a:spcAft>
                      </a:pPr>
                      <a:r>
                        <a:rPr lang="de-DE" sz="1400" dirty="0">
                          <a:effectLst/>
                        </a:rPr>
                        <a:t>Mittwoch</a:t>
                      </a:r>
                    </a:p>
                    <a:p>
                      <a:pPr marL="0" marR="0" lvl="0" indent="0" algn="ctr" defTabSz="914332" rtl="0" eaLnBrk="1" fontAlgn="auto" latinLnBrk="0" hangingPunct="1">
                        <a:lnSpc>
                          <a:spcPct val="150000"/>
                        </a:lnSpc>
                        <a:spcBef>
                          <a:spcPts val="0"/>
                        </a:spcBef>
                        <a:spcAft>
                          <a:spcPts val="0"/>
                        </a:spcAft>
                        <a:buClrTx/>
                        <a:buSzTx/>
                        <a:buFontTx/>
                        <a:buNone/>
                        <a:tabLst/>
                        <a:defRPr/>
                      </a:pPr>
                      <a:r>
                        <a:rPr lang="de-DE" sz="1400" dirty="0">
                          <a:effectLst/>
                        </a:rPr>
                        <a:t>03.07.2024</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50000"/>
                        </a:lnSpc>
                        <a:spcAft>
                          <a:spcPts val="0"/>
                        </a:spcAft>
                      </a:pPr>
                      <a:r>
                        <a:rPr lang="de-DE" sz="1400" dirty="0">
                          <a:effectLst/>
                        </a:rPr>
                        <a:t>Donnerstag</a:t>
                      </a:r>
                    </a:p>
                    <a:p>
                      <a:pPr marL="0" marR="0" lvl="0" indent="0" algn="ctr" defTabSz="914332" rtl="0" eaLnBrk="1" fontAlgn="auto" latinLnBrk="0" hangingPunct="1">
                        <a:lnSpc>
                          <a:spcPct val="150000"/>
                        </a:lnSpc>
                        <a:spcBef>
                          <a:spcPts val="0"/>
                        </a:spcBef>
                        <a:spcAft>
                          <a:spcPts val="0"/>
                        </a:spcAft>
                        <a:buClrTx/>
                        <a:buSzTx/>
                        <a:buFontTx/>
                        <a:buNone/>
                        <a:tabLst/>
                        <a:defRPr/>
                      </a:pPr>
                      <a:r>
                        <a:rPr lang="de-DE" sz="1400" dirty="0">
                          <a:effectLst/>
                        </a:rPr>
                        <a:t>04.07.2024</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50000"/>
                        </a:lnSpc>
                        <a:spcAft>
                          <a:spcPts val="0"/>
                        </a:spcAft>
                      </a:pPr>
                      <a:r>
                        <a:rPr lang="de-DE" sz="1400" dirty="0">
                          <a:effectLst/>
                        </a:rPr>
                        <a:t>Freitag</a:t>
                      </a:r>
                    </a:p>
                    <a:p>
                      <a:pPr marL="0" marR="0" lvl="0" indent="0" algn="ctr" defTabSz="914332" rtl="0" eaLnBrk="1" fontAlgn="auto" latinLnBrk="0" hangingPunct="1">
                        <a:lnSpc>
                          <a:spcPct val="150000"/>
                        </a:lnSpc>
                        <a:spcBef>
                          <a:spcPts val="0"/>
                        </a:spcBef>
                        <a:spcAft>
                          <a:spcPts val="0"/>
                        </a:spcAft>
                        <a:buClrTx/>
                        <a:buSzTx/>
                        <a:buFontTx/>
                        <a:buNone/>
                        <a:tabLst/>
                        <a:defRPr/>
                      </a:pPr>
                      <a:r>
                        <a:rPr lang="de-DE" sz="1400" dirty="0">
                          <a:effectLst/>
                        </a:rPr>
                        <a:t>05.07.2024</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extLst>
                  <a:ext uri="{0D108BD9-81ED-4DB2-BD59-A6C34878D82A}">
                    <a16:rowId xmlns:a16="http://schemas.microsoft.com/office/drawing/2014/main" val="3028900996"/>
                  </a:ext>
                </a:extLst>
              </a:tr>
              <a:tr h="1559670">
                <a:tc>
                  <a:txBody>
                    <a:bodyPr/>
                    <a:lstStyle/>
                    <a:p>
                      <a:pPr>
                        <a:lnSpc>
                          <a:spcPct val="150000"/>
                        </a:lnSpc>
                        <a:spcAft>
                          <a:spcPts val="0"/>
                        </a:spcAft>
                      </a:pPr>
                      <a:r>
                        <a:rPr lang="de-DE" sz="1400" dirty="0">
                          <a:effectLst/>
                        </a:rPr>
                        <a:t>Menü 1</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dirty="0">
                          <a:effectLst/>
                        </a:rPr>
                        <a:t>Schweine-Gulasch mit Reis</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dirty="0">
                          <a:effectLst/>
                        </a:rPr>
                        <a:t>Rührei mit würzigen Bratkartoffeln und Salat</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dirty="0">
                          <a:effectLst/>
                        </a:rPr>
                        <a:t>Bohneneintopf mit Bockwurst</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dirty="0">
                          <a:effectLst/>
                        </a:rPr>
                        <a:t>Überbackene Tortellini</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a:effectLst/>
                        </a:rPr>
                        <a:t>Seelachs mit Senfsoße, Erbsen und Möhren und Kroketten</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extLst>
                  <a:ext uri="{0D108BD9-81ED-4DB2-BD59-A6C34878D82A}">
                    <a16:rowId xmlns:a16="http://schemas.microsoft.com/office/drawing/2014/main" val="2966373239"/>
                  </a:ext>
                </a:extLst>
              </a:tr>
              <a:tr h="1961997">
                <a:tc>
                  <a:txBody>
                    <a:bodyPr/>
                    <a:lstStyle/>
                    <a:p>
                      <a:pPr>
                        <a:lnSpc>
                          <a:spcPct val="150000"/>
                        </a:lnSpc>
                        <a:spcAft>
                          <a:spcPts val="0"/>
                        </a:spcAft>
                      </a:pPr>
                      <a:r>
                        <a:rPr lang="de-DE" sz="1400">
                          <a:effectLst/>
                        </a:rPr>
                        <a:t>Menü 2</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a:effectLst/>
                        </a:rPr>
                        <a:t>Blumenkohlkäse-Bratling mit Kräuterrahmsoße, Salzkartoffeln und Bohnensalat</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a:effectLst/>
                        </a:rPr>
                        <a:t>Kartoffel-Möhren-Eintopf mit Ingwer und Chili</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dirty="0">
                          <a:effectLst/>
                        </a:rPr>
                        <a:t>Nudeln mit Blumenkohl-Paprika-Schinken-Soße</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a:effectLst/>
                        </a:rPr>
                        <a:t>Herzhafter Gemüse-Kartoffel-Auflauf</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a:effectLst/>
                        </a:rPr>
                        <a:t>Heidelbeer-Pfannkuchen mit Vanillesoße</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extLst>
                  <a:ext uri="{0D108BD9-81ED-4DB2-BD59-A6C34878D82A}">
                    <a16:rowId xmlns:a16="http://schemas.microsoft.com/office/drawing/2014/main" val="3136245412"/>
                  </a:ext>
                </a:extLst>
              </a:tr>
              <a:tr h="362320">
                <a:tc>
                  <a:txBody>
                    <a:bodyPr/>
                    <a:lstStyle/>
                    <a:p>
                      <a:pPr>
                        <a:lnSpc>
                          <a:spcPct val="150000"/>
                        </a:lnSpc>
                        <a:spcAft>
                          <a:spcPts val="0"/>
                        </a:spcAft>
                      </a:pPr>
                      <a:r>
                        <a:rPr lang="de-DE" sz="1400">
                          <a:effectLst/>
                        </a:rPr>
                        <a:t>Nachtisch</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a:effectLst/>
                        </a:rPr>
                        <a:t>Joghurt mit Früchten</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dirty="0">
                          <a:effectLst/>
                        </a:rPr>
                        <a:t>Obstsalat</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a:effectLst/>
                        </a:rPr>
                        <a:t>Schokopudding</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a:effectLst/>
                        </a:rPr>
                        <a:t>Vanille-Joghurt</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50000"/>
                        </a:lnSpc>
                        <a:spcAft>
                          <a:spcPts val="0"/>
                        </a:spcAft>
                      </a:pPr>
                      <a:r>
                        <a:rPr lang="de-DE" sz="1400" dirty="0">
                          <a:effectLst/>
                        </a:rPr>
                        <a:t>Obst</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extLst>
                  <a:ext uri="{0D108BD9-81ED-4DB2-BD59-A6C34878D82A}">
                    <a16:rowId xmlns:a16="http://schemas.microsoft.com/office/drawing/2014/main" val="2093701998"/>
                  </a:ext>
                </a:extLst>
              </a:tr>
            </a:tbl>
          </a:graphicData>
        </a:graphic>
      </p:graphicFrame>
      <p:sp>
        <p:nvSpPr>
          <p:cNvPr id="19" name="Rechteck 18">
            <a:extLst>
              <a:ext uri="{FF2B5EF4-FFF2-40B4-BE49-F238E27FC236}">
                <a16:creationId xmlns:a16="http://schemas.microsoft.com/office/drawing/2014/main" id="{9C277775-7E62-4E66-8C75-93E961851CAF}"/>
              </a:ext>
            </a:extLst>
          </p:cNvPr>
          <p:cNvSpPr/>
          <p:nvPr/>
        </p:nvSpPr>
        <p:spPr>
          <a:xfrm>
            <a:off x="2037346" y="2046296"/>
            <a:ext cx="1596808"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0" name="Rechteck 19">
            <a:extLst>
              <a:ext uri="{FF2B5EF4-FFF2-40B4-BE49-F238E27FC236}">
                <a16:creationId xmlns:a16="http://schemas.microsoft.com/office/drawing/2014/main" id="{69D8800F-D324-4443-89DC-A92953696B4F}"/>
              </a:ext>
            </a:extLst>
          </p:cNvPr>
          <p:cNvSpPr/>
          <p:nvPr/>
        </p:nvSpPr>
        <p:spPr>
          <a:xfrm>
            <a:off x="5582485" y="2384697"/>
            <a:ext cx="13598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2" name="Rechteck 11">
            <a:extLst>
              <a:ext uri="{FF2B5EF4-FFF2-40B4-BE49-F238E27FC236}">
                <a16:creationId xmlns:a16="http://schemas.microsoft.com/office/drawing/2014/main" id="{B6990728-5DE6-4A7F-B9CA-52C58B793CC1}"/>
              </a:ext>
            </a:extLst>
          </p:cNvPr>
          <p:cNvSpPr/>
          <p:nvPr/>
        </p:nvSpPr>
        <p:spPr>
          <a:xfrm>
            <a:off x="9345593" y="1997835"/>
            <a:ext cx="13598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3" name="Rechteck 12">
            <a:extLst>
              <a:ext uri="{FF2B5EF4-FFF2-40B4-BE49-F238E27FC236}">
                <a16:creationId xmlns:a16="http://schemas.microsoft.com/office/drawing/2014/main" id="{D396F5DE-39C7-4731-9F0B-5C328751BFF2}"/>
              </a:ext>
            </a:extLst>
          </p:cNvPr>
          <p:cNvSpPr/>
          <p:nvPr/>
        </p:nvSpPr>
        <p:spPr>
          <a:xfrm>
            <a:off x="5744635" y="4209208"/>
            <a:ext cx="85545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4" name="Rechteck 13">
            <a:extLst>
              <a:ext uri="{FF2B5EF4-FFF2-40B4-BE49-F238E27FC236}">
                <a16:creationId xmlns:a16="http://schemas.microsoft.com/office/drawing/2014/main" id="{B5F24D8D-FD2A-4103-836C-BD5603D196BC}"/>
              </a:ext>
            </a:extLst>
          </p:cNvPr>
          <p:cNvSpPr/>
          <p:nvPr/>
        </p:nvSpPr>
        <p:spPr>
          <a:xfrm>
            <a:off x="7596881" y="2384697"/>
            <a:ext cx="85545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Tree>
    <p:extLst>
      <p:ext uri="{BB962C8B-B14F-4D97-AF65-F5344CB8AC3E}">
        <p14:creationId xmlns:p14="http://schemas.microsoft.com/office/powerpoint/2010/main" val="173808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2" grpId="0" animBg="1"/>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7AB347-76A1-3A2A-9882-E446B6175066}"/>
              </a:ext>
            </a:extLst>
          </p:cNvPr>
          <p:cNvSpPr>
            <a:spLocks noGrp="1"/>
          </p:cNvSpPr>
          <p:nvPr>
            <p:ph type="title"/>
          </p:nvPr>
        </p:nvSpPr>
        <p:spPr/>
        <p:txBody>
          <a:bodyPr/>
          <a:lstStyle/>
          <a:p>
            <a:r>
              <a:rPr lang="de-DE">
                <a:cs typeface="Arial"/>
              </a:rPr>
              <a:t>Speiseplan</a:t>
            </a:r>
            <a:endParaRPr lang="de-DE"/>
          </a:p>
        </p:txBody>
      </p:sp>
      <p:sp>
        <p:nvSpPr>
          <p:cNvPr id="4" name="Textplatzhalter 3">
            <a:extLst>
              <a:ext uri="{FF2B5EF4-FFF2-40B4-BE49-F238E27FC236}">
                <a16:creationId xmlns:a16="http://schemas.microsoft.com/office/drawing/2014/main" id="{B036C361-E75C-A841-1010-EABD8535BD0A}"/>
              </a:ext>
            </a:extLst>
          </p:cNvPr>
          <p:cNvSpPr>
            <a:spLocks noGrp="1"/>
          </p:cNvSpPr>
          <p:nvPr>
            <p:ph type="body" sz="quarter" idx="13"/>
          </p:nvPr>
        </p:nvSpPr>
        <p:spPr/>
        <p:txBody>
          <a:bodyPr/>
          <a:lstStyle/>
          <a:p>
            <a:r>
              <a:rPr lang="de-DE" dirty="0">
                <a:cs typeface="Arial"/>
              </a:rPr>
              <a:t>Beispiel – 7 Tage-Woche</a:t>
            </a:r>
            <a:endParaRPr lang="de-DE" dirty="0"/>
          </a:p>
        </p:txBody>
      </p:sp>
      <p:graphicFrame>
        <p:nvGraphicFramePr>
          <p:cNvPr id="10" name="Inhaltsplatzhalter 6">
            <a:extLst>
              <a:ext uri="{FF2B5EF4-FFF2-40B4-BE49-F238E27FC236}">
                <a16:creationId xmlns:a16="http://schemas.microsoft.com/office/drawing/2014/main" id="{A9198934-C74C-47CF-B831-A9B10298B574}"/>
              </a:ext>
            </a:extLst>
          </p:cNvPr>
          <p:cNvGraphicFramePr>
            <a:graphicFrameLocks noGrp="1"/>
          </p:cNvGraphicFramePr>
          <p:nvPr>
            <p:ph idx="1"/>
            <p:extLst/>
          </p:nvPr>
        </p:nvGraphicFramePr>
        <p:xfrm>
          <a:off x="371357" y="1501261"/>
          <a:ext cx="11551007" cy="4375107"/>
        </p:xfrm>
        <a:graphic>
          <a:graphicData uri="http://schemas.openxmlformats.org/drawingml/2006/table">
            <a:tbl>
              <a:tblPr firstRow="1" firstCol="1" bandRow="1">
                <a:tableStyleId>{073A0DAA-6AF3-43AB-8588-CEC1D06C72B9}</a:tableStyleId>
              </a:tblPr>
              <a:tblGrid>
                <a:gridCol w="1185365">
                  <a:extLst>
                    <a:ext uri="{9D8B030D-6E8A-4147-A177-3AD203B41FA5}">
                      <a16:colId xmlns:a16="http://schemas.microsoft.com/office/drawing/2014/main" val="1696259404"/>
                    </a:ext>
                  </a:extLst>
                </a:gridCol>
                <a:gridCol w="1480806">
                  <a:extLst>
                    <a:ext uri="{9D8B030D-6E8A-4147-A177-3AD203B41FA5}">
                      <a16:colId xmlns:a16="http://schemas.microsoft.com/office/drawing/2014/main" val="554717126"/>
                    </a:ext>
                  </a:extLst>
                </a:gridCol>
                <a:gridCol w="1480806">
                  <a:extLst>
                    <a:ext uri="{9D8B030D-6E8A-4147-A177-3AD203B41FA5}">
                      <a16:colId xmlns:a16="http://schemas.microsoft.com/office/drawing/2014/main" val="2003257898"/>
                    </a:ext>
                  </a:extLst>
                </a:gridCol>
                <a:gridCol w="1480806">
                  <a:extLst>
                    <a:ext uri="{9D8B030D-6E8A-4147-A177-3AD203B41FA5}">
                      <a16:colId xmlns:a16="http://schemas.microsoft.com/office/drawing/2014/main" val="2896046941"/>
                    </a:ext>
                  </a:extLst>
                </a:gridCol>
                <a:gridCol w="1480806">
                  <a:extLst>
                    <a:ext uri="{9D8B030D-6E8A-4147-A177-3AD203B41FA5}">
                      <a16:colId xmlns:a16="http://schemas.microsoft.com/office/drawing/2014/main" val="3678673452"/>
                    </a:ext>
                  </a:extLst>
                </a:gridCol>
                <a:gridCol w="1480806">
                  <a:extLst>
                    <a:ext uri="{9D8B030D-6E8A-4147-A177-3AD203B41FA5}">
                      <a16:colId xmlns:a16="http://schemas.microsoft.com/office/drawing/2014/main" val="40004680"/>
                    </a:ext>
                  </a:extLst>
                </a:gridCol>
                <a:gridCol w="1480806">
                  <a:extLst>
                    <a:ext uri="{9D8B030D-6E8A-4147-A177-3AD203B41FA5}">
                      <a16:colId xmlns:a16="http://schemas.microsoft.com/office/drawing/2014/main" val="751851559"/>
                    </a:ext>
                  </a:extLst>
                </a:gridCol>
                <a:gridCol w="1480806">
                  <a:extLst>
                    <a:ext uri="{9D8B030D-6E8A-4147-A177-3AD203B41FA5}">
                      <a16:colId xmlns:a16="http://schemas.microsoft.com/office/drawing/2014/main" val="1182937967"/>
                    </a:ext>
                  </a:extLst>
                </a:gridCol>
              </a:tblGrid>
              <a:tr h="362320">
                <a:tc>
                  <a:txBody>
                    <a:bodyPr/>
                    <a:lstStyle/>
                    <a:p>
                      <a:pPr>
                        <a:lnSpc>
                          <a:spcPct val="100000"/>
                        </a:lnSpc>
                        <a:spcAft>
                          <a:spcPts val="0"/>
                        </a:spcAft>
                      </a:pPr>
                      <a:r>
                        <a:rPr lang="de-DE" sz="1400" dirty="0">
                          <a:effectLst/>
                        </a:rPr>
                        <a:t>Wochentag</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00000"/>
                        </a:lnSpc>
                        <a:spcAft>
                          <a:spcPts val="0"/>
                        </a:spcAft>
                      </a:pPr>
                      <a:r>
                        <a:rPr lang="de-DE" sz="1400" dirty="0">
                          <a:effectLst/>
                        </a:rPr>
                        <a:t>Montag</a:t>
                      </a:r>
                    </a:p>
                    <a:p>
                      <a:pPr algn="ctr">
                        <a:lnSpc>
                          <a:spcPct val="100000"/>
                        </a:lnSpc>
                        <a:spcAft>
                          <a:spcPts val="0"/>
                        </a:spcAft>
                      </a:pPr>
                      <a:r>
                        <a:rPr lang="de-DE" sz="1400" dirty="0">
                          <a:effectLst/>
                        </a:rPr>
                        <a:t>01.07.2024</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00000"/>
                        </a:lnSpc>
                        <a:spcAft>
                          <a:spcPts val="0"/>
                        </a:spcAft>
                      </a:pPr>
                      <a:r>
                        <a:rPr lang="de-DE" sz="1400" dirty="0">
                          <a:effectLst/>
                        </a:rPr>
                        <a:t>Dienstag</a:t>
                      </a:r>
                    </a:p>
                    <a:p>
                      <a:pPr marL="0" marR="0" lvl="0" indent="0" algn="ctr" defTabSz="914332" rtl="0" eaLnBrk="1" fontAlgn="auto" latinLnBrk="0" hangingPunct="1">
                        <a:lnSpc>
                          <a:spcPct val="100000"/>
                        </a:lnSpc>
                        <a:spcBef>
                          <a:spcPts val="0"/>
                        </a:spcBef>
                        <a:spcAft>
                          <a:spcPts val="0"/>
                        </a:spcAft>
                        <a:buClrTx/>
                        <a:buSzTx/>
                        <a:buFontTx/>
                        <a:buNone/>
                        <a:tabLst/>
                        <a:defRPr/>
                      </a:pPr>
                      <a:r>
                        <a:rPr lang="de-DE" sz="1400" dirty="0">
                          <a:effectLst/>
                        </a:rPr>
                        <a:t>02.07.2024</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00000"/>
                        </a:lnSpc>
                        <a:spcAft>
                          <a:spcPts val="0"/>
                        </a:spcAft>
                      </a:pPr>
                      <a:r>
                        <a:rPr lang="de-DE" sz="1400" dirty="0">
                          <a:effectLst/>
                        </a:rPr>
                        <a:t>Mittwoch</a:t>
                      </a:r>
                    </a:p>
                    <a:p>
                      <a:pPr marL="0" marR="0" lvl="0" indent="0" algn="ctr" defTabSz="914332" rtl="0" eaLnBrk="1" fontAlgn="auto" latinLnBrk="0" hangingPunct="1">
                        <a:lnSpc>
                          <a:spcPct val="100000"/>
                        </a:lnSpc>
                        <a:spcBef>
                          <a:spcPts val="0"/>
                        </a:spcBef>
                        <a:spcAft>
                          <a:spcPts val="0"/>
                        </a:spcAft>
                        <a:buClrTx/>
                        <a:buSzTx/>
                        <a:buFontTx/>
                        <a:buNone/>
                        <a:tabLst/>
                        <a:defRPr/>
                      </a:pPr>
                      <a:r>
                        <a:rPr lang="de-DE" sz="1400" dirty="0">
                          <a:effectLst/>
                        </a:rPr>
                        <a:t>03.07.2024</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00000"/>
                        </a:lnSpc>
                        <a:spcAft>
                          <a:spcPts val="0"/>
                        </a:spcAft>
                      </a:pPr>
                      <a:r>
                        <a:rPr lang="de-DE" sz="1400" dirty="0">
                          <a:effectLst/>
                        </a:rPr>
                        <a:t>Donnerstag</a:t>
                      </a:r>
                    </a:p>
                    <a:p>
                      <a:pPr marL="0" marR="0" lvl="0" indent="0" algn="ctr" defTabSz="914332" rtl="0" eaLnBrk="1" fontAlgn="auto" latinLnBrk="0" hangingPunct="1">
                        <a:lnSpc>
                          <a:spcPct val="100000"/>
                        </a:lnSpc>
                        <a:spcBef>
                          <a:spcPts val="0"/>
                        </a:spcBef>
                        <a:spcAft>
                          <a:spcPts val="0"/>
                        </a:spcAft>
                        <a:buClrTx/>
                        <a:buSzTx/>
                        <a:buFontTx/>
                        <a:buNone/>
                        <a:tabLst/>
                        <a:defRPr/>
                      </a:pPr>
                      <a:r>
                        <a:rPr lang="de-DE" sz="1400" dirty="0">
                          <a:effectLst/>
                        </a:rPr>
                        <a:t>04.07.2024</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00000"/>
                        </a:lnSpc>
                        <a:spcAft>
                          <a:spcPts val="0"/>
                        </a:spcAft>
                      </a:pPr>
                      <a:r>
                        <a:rPr lang="de-DE" sz="1400" dirty="0">
                          <a:effectLst/>
                        </a:rPr>
                        <a:t>Freitag</a:t>
                      </a:r>
                    </a:p>
                    <a:p>
                      <a:pPr marL="0" marR="0" lvl="0" indent="0" algn="ctr" defTabSz="914332" rtl="0" eaLnBrk="1" fontAlgn="auto" latinLnBrk="0" hangingPunct="1">
                        <a:lnSpc>
                          <a:spcPct val="100000"/>
                        </a:lnSpc>
                        <a:spcBef>
                          <a:spcPts val="0"/>
                        </a:spcBef>
                        <a:spcAft>
                          <a:spcPts val="0"/>
                        </a:spcAft>
                        <a:buClrTx/>
                        <a:buSzTx/>
                        <a:buFontTx/>
                        <a:buNone/>
                        <a:tabLst/>
                        <a:defRPr/>
                      </a:pPr>
                      <a:r>
                        <a:rPr lang="de-DE" sz="1400" dirty="0">
                          <a:effectLst/>
                        </a:rPr>
                        <a:t>05.07.2024</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00000"/>
                        </a:lnSpc>
                        <a:spcAft>
                          <a:spcPts val="0"/>
                        </a:spcAft>
                      </a:pPr>
                      <a:r>
                        <a:rPr lang="de-DE" sz="1400" dirty="0">
                          <a:effectLst/>
                        </a:rPr>
                        <a:t>Samstag</a:t>
                      </a:r>
                    </a:p>
                    <a:p>
                      <a:pPr marL="0" marR="0" lvl="0" indent="0" algn="ctr" defTabSz="914332" rtl="0" eaLnBrk="1" fontAlgn="auto" latinLnBrk="0" hangingPunct="1">
                        <a:lnSpc>
                          <a:spcPct val="100000"/>
                        </a:lnSpc>
                        <a:spcBef>
                          <a:spcPts val="0"/>
                        </a:spcBef>
                        <a:spcAft>
                          <a:spcPts val="0"/>
                        </a:spcAft>
                        <a:buClrTx/>
                        <a:buSzTx/>
                        <a:buFontTx/>
                        <a:buNone/>
                        <a:tabLst/>
                        <a:defRPr/>
                      </a:pPr>
                      <a:r>
                        <a:rPr lang="de-DE" sz="1400" dirty="0">
                          <a:effectLst/>
                        </a:rPr>
                        <a:t>06.07.2024</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gn="ctr">
                        <a:lnSpc>
                          <a:spcPct val="100000"/>
                        </a:lnSpc>
                        <a:spcAft>
                          <a:spcPts val="0"/>
                        </a:spcAft>
                      </a:pPr>
                      <a:r>
                        <a:rPr lang="de-DE" sz="1400" dirty="0">
                          <a:effectLst/>
                        </a:rPr>
                        <a:t>Sonntag</a:t>
                      </a:r>
                    </a:p>
                    <a:p>
                      <a:pPr marL="0" marR="0" lvl="0" indent="0" algn="ctr" defTabSz="914332" rtl="0" eaLnBrk="1" fontAlgn="auto" latinLnBrk="0" hangingPunct="1">
                        <a:lnSpc>
                          <a:spcPct val="100000"/>
                        </a:lnSpc>
                        <a:spcBef>
                          <a:spcPts val="0"/>
                        </a:spcBef>
                        <a:spcAft>
                          <a:spcPts val="0"/>
                        </a:spcAft>
                        <a:buClrTx/>
                        <a:buSzTx/>
                        <a:buFontTx/>
                        <a:buNone/>
                        <a:tabLst/>
                        <a:defRPr/>
                      </a:pPr>
                      <a:r>
                        <a:rPr lang="de-DE" sz="1400" dirty="0">
                          <a:effectLst/>
                        </a:rPr>
                        <a:t>07.07.2024</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extLst>
                  <a:ext uri="{0D108BD9-81ED-4DB2-BD59-A6C34878D82A}">
                    <a16:rowId xmlns:a16="http://schemas.microsoft.com/office/drawing/2014/main" val="3028900996"/>
                  </a:ext>
                </a:extLst>
              </a:tr>
              <a:tr h="1559670">
                <a:tc>
                  <a:txBody>
                    <a:bodyPr/>
                    <a:lstStyle/>
                    <a:p>
                      <a:pPr>
                        <a:lnSpc>
                          <a:spcPct val="100000"/>
                        </a:lnSpc>
                        <a:spcAft>
                          <a:spcPts val="0"/>
                        </a:spcAft>
                      </a:pPr>
                      <a:r>
                        <a:rPr lang="de-DE" sz="1400" dirty="0">
                          <a:effectLst/>
                        </a:rPr>
                        <a:t>Menü 1</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dirty="0">
                          <a:effectLst/>
                        </a:rPr>
                        <a:t>Schweine-Gulasch mit Reis</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dirty="0">
                          <a:effectLst/>
                        </a:rPr>
                        <a:t>Rührei mit würzigen Bratkartoffeln und Salat</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dirty="0">
                          <a:effectLst/>
                        </a:rPr>
                        <a:t>Bohneneintopf mit Bockwurst</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dirty="0">
                          <a:effectLst/>
                        </a:rPr>
                        <a:t>Überbackene Tortellini</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dirty="0">
                          <a:effectLst/>
                        </a:rPr>
                        <a:t>Seelachs mit Senfsoße, Erbsen und Möhren und Kroketten</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Himmel und Erde, Püree mit gedünsteten Äpfeln, gebratene Leberwurst und Blattsalat </a:t>
                      </a:r>
                    </a:p>
                  </a:txBody>
                  <a:tcPr marL="66757" marR="66757" marT="0" marB="0"/>
                </a:tc>
                <a:tc>
                  <a:txBody>
                    <a:bodyPr/>
                    <a:lstStyle/>
                    <a:p>
                      <a:pPr>
                        <a:lnSpc>
                          <a:spcPct val="100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Jägerschnitzel, Pommes und Salat</a:t>
                      </a:r>
                    </a:p>
                  </a:txBody>
                  <a:tcPr marL="66757" marR="66757" marT="0" marB="0"/>
                </a:tc>
                <a:extLst>
                  <a:ext uri="{0D108BD9-81ED-4DB2-BD59-A6C34878D82A}">
                    <a16:rowId xmlns:a16="http://schemas.microsoft.com/office/drawing/2014/main" val="2966373239"/>
                  </a:ext>
                </a:extLst>
              </a:tr>
              <a:tr h="1961997">
                <a:tc>
                  <a:txBody>
                    <a:bodyPr/>
                    <a:lstStyle/>
                    <a:p>
                      <a:pPr>
                        <a:lnSpc>
                          <a:spcPct val="100000"/>
                        </a:lnSpc>
                        <a:spcAft>
                          <a:spcPts val="0"/>
                        </a:spcAft>
                      </a:pPr>
                      <a:r>
                        <a:rPr lang="de-DE" sz="1400">
                          <a:effectLst/>
                        </a:rPr>
                        <a:t>Menü 2</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a:effectLst/>
                        </a:rPr>
                        <a:t>Blumenkohlkäse-Bratling mit Kräuterrahmsoße, Salzkartoffeln und Bohnensalat</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a:effectLst/>
                        </a:rPr>
                        <a:t>Kartoffel-Möhren-Eintopf mit Ingwer und Chili</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dirty="0">
                          <a:effectLst/>
                        </a:rPr>
                        <a:t>Nudeln mit Blumenkohl-Paprika-Schinken-Soße</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a:effectLst/>
                        </a:rPr>
                        <a:t>Herzhafter Gemüse-Kartoffel-Auflauf</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dirty="0">
                          <a:effectLst/>
                        </a:rPr>
                        <a:t>Heidelbeer-Pfannkuchen mit Vanillesoße</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Nudeln mit Hackfleischsoße</a:t>
                      </a:r>
                    </a:p>
                  </a:txBody>
                  <a:tcPr marL="66757" marR="66757" marT="0" marB="0"/>
                </a:tc>
                <a:tc>
                  <a:txBody>
                    <a:bodyPr/>
                    <a:lstStyle/>
                    <a:p>
                      <a:pPr>
                        <a:lnSpc>
                          <a:spcPct val="100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Schellfisch mit Senfsoße, Kartoffeln</a:t>
                      </a:r>
                    </a:p>
                  </a:txBody>
                  <a:tcPr marL="66757" marR="66757" marT="0" marB="0"/>
                </a:tc>
                <a:extLst>
                  <a:ext uri="{0D108BD9-81ED-4DB2-BD59-A6C34878D82A}">
                    <a16:rowId xmlns:a16="http://schemas.microsoft.com/office/drawing/2014/main" val="3136245412"/>
                  </a:ext>
                </a:extLst>
              </a:tr>
              <a:tr h="362320">
                <a:tc>
                  <a:txBody>
                    <a:bodyPr/>
                    <a:lstStyle/>
                    <a:p>
                      <a:pPr>
                        <a:lnSpc>
                          <a:spcPct val="100000"/>
                        </a:lnSpc>
                        <a:spcAft>
                          <a:spcPts val="0"/>
                        </a:spcAft>
                      </a:pPr>
                      <a:r>
                        <a:rPr lang="de-DE" sz="1400">
                          <a:effectLst/>
                        </a:rPr>
                        <a:t>Nachtisch</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a:effectLst/>
                        </a:rPr>
                        <a:t>Joghurt mit Früchten</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a:effectLst/>
                        </a:rPr>
                        <a:t>Obstsalat</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a:effectLst/>
                        </a:rPr>
                        <a:t>Schokopudding</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a:effectLst/>
                        </a:rPr>
                        <a:t>Vanille-Joghurt</a:t>
                      </a:r>
                      <a:endParaRPr lang="de-DE" sz="140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dirty="0">
                          <a:effectLst/>
                        </a:rPr>
                        <a:t>Obst</a:t>
                      </a:r>
                      <a:endParaRPr lang="de-DE" sz="1400" dirty="0">
                        <a:effectLst/>
                        <a:latin typeface="Arial" panose="020B0604020202020204" pitchFamily="34" charset="0"/>
                        <a:ea typeface="Calibri" panose="020F0502020204030204" pitchFamily="34" charset="0"/>
                        <a:cs typeface="Times New Roman" panose="02020603050405020304" pitchFamily="18" charset="0"/>
                      </a:endParaRPr>
                    </a:p>
                  </a:txBody>
                  <a:tcPr marL="66757" marR="66757" marT="0" marB="0"/>
                </a:tc>
                <a:tc>
                  <a:txBody>
                    <a:bodyPr/>
                    <a:lstStyle/>
                    <a:p>
                      <a:pPr>
                        <a:lnSpc>
                          <a:spcPct val="100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Kuchen</a:t>
                      </a:r>
                    </a:p>
                  </a:txBody>
                  <a:tcPr marL="66757" marR="66757" marT="0" marB="0"/>
                </a:tc>
                <a:tc>
                  <a:txBody>
                    <a:bodyPr/>
                    <a:lstStyle/>
                    <a:p>
                      <a:pPr>
                        <a:lnSpc>
                          <a:spcPct val="100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Eis</a:t>
                      </a:r>
                    </a:p>
                  </a:txBody>
                  <a:tcPr marL="66757" marR="66757" marT="0" marB="0"/>
                </a:tc>
                <a:extLst>
                  <a:ext uri="{0D108BD9-81ED-4DB2-BD59-A6C34878D82A}">
                    <a16:rowId xmlns:a16="http://schemas.microsoft.com/office/drawing/2014/main" val="2093701998"/>
                  </a:ext>
                </a:extLst>
              </a:tr>
            </a:tbl>
          </a:graphicData>
        </a:graphic>
      </p:graphicFrame>
      <p:sp>
        <p:nvSpPr>
          <p:cNvPr id="18" name="Rechteck 17">
            <a:extLst>
              <a:ext uri="{FF2B5EF4-FFF2-40B4-BE49-F238E27FC236}">
                <a16:creationId xmlns:a16="http://schemas.microsoft.com/office/drawing/2014/main" id="{74C45A31-42B9-4B99-888A-C99A31DEDBBA}"/>
              </a:ext>
            </a:extLst>
          </p:cNvPr>
          <p:cNvSpPr/>
          <p:nvPr/>
        </p:nvSpPr>
        <p:spPr>
          <a:xfrm>
            <a:off x="10460766" y="3424856"/>
            <a:ext cx="969234"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9" name="Rechteck 18">
            <a:extLst>
              <a:ext uri="{FF2B5EF4-FFF2-40B4-BE49-F238E27FC236}">
                <a16:creationId xmlns:a16="http://schemas.microsoft.com/office/drawing/2014/main" id="{9C277775-7E62-4E66-8C75-93E961851CAF}"/>
              </a:ext>
            </a:extLst>
          </p:cNvPr>
          <p:cNvSpPr/>
          <p:nvPr/>
        </p:nvSpPr>
        <p:spPr>
          <a:xfrm>
            <a:off x="8982559" y="3628793"/>
            <a:ext cx="13598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0" name="Rechteck 19">
            <a:extLst>
              <a:ext uri="{FF2B5EF4-FFF2-40B4-BE49-F238E27FC236}">
                <a16:creationId xmlns:a16="http://schemas.microsoft.com/office/drawing/2014/main" id="{69D8800F-D324-4443-89DC-A92953696B4F}"/>
              </a:ext>
            </a:extLst>
          </p:cNvPr>
          <p:cNvSpPr/>
          <p:nvPr/>
        </p:nvSpPr>
        <p:spPr>
          <a:xfrm>
            <a:off x="8862096" y="2913505"/>
            <a:ext cx="13598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1" name="Rechteck 20">
            <a:extLst>
              <a:ext uri="{FF2B5EF4-FFF2-40B4-BE49-F238E27FC236}">
                <a16:creationId xmlns:a16="http://schemas.microsoft.com/office/drawing/2014/main" id="{9C415599-ABCA-4FDD-A04C-789F6FE135C7}"/>
              </a:ext>
            </a:extLst>
          </p:cNvPr>
          <p:cNvSpPr/>
          <p:nvPr/>
        </p:nvSpPr>
        <p:spPr>
          <a:xfrm>
            <a:off x="10460766" y="1882766"/>
            <a:ext cx="13598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1" name="Rechteck 10">
            <a:extLst>
              <a:ext uri="{FF2B5EF4-FFF2-40B4-BE49-F238E27FC236}">
                <a16:creationId xmlns:a16="http://schemas.microsoft.com/office/drawing/2014/main" id="{64DC9288-F0F0-4F6C-98C5-D072178A5267}"/>
              </a:ext>
            </a:extLst>
          </p:cNvPr>
          <p:cNvSpPr/>
          <p:nvPr/>
        </p:nvSpPr>
        <p:spPr>
          <a:xfrm>
            <a:off x="7432431" y="1836889"/>
            <a:ext cx="9026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2" name="Rechteck 11">
            <a:extLst>
              <a:ext uri="{FF2B5EF4-FFF2-40B4-BE49-F238E27FC236}">
                <a16:creationId xmlns:a16="http://schemas.microsoft.com/office/drawing/2014/main" id="{8D63B18F-CEA1-46D0-8634-9E51294B0BDE}"/>
              </a:ext>
            </a:extLst>
          </p:cNvPr>
          <p:cNvSpPr/>
          <p:nvPr/>
        </p:nvSpPr>
        <p:spPr>
          <a:xfrm>
            <a:off x="4855434" y="2030320"/>
            <a:ext cx="9026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3" name="Rechteck 12">
            <a:extLst>
              <a:ext uri="{FF2B5EF4-FFF2-40B4-BE49-F238E27FC236}">
                <a16:creationId xmlns:a16="http://schemas.microsoft.com/office/drawing/2014/main" id="{DE123EEE-5181-4318-91F1-DFE2AF24A025}"/>
              </a:ext>
            </a:extLst>
          </p:cNvPr>
          <p:cNvSpPr/>
          <p:nvPr/>
        </p:nvSpPr>
        <p:spPr>
          <a:xfrm>
            <a:off x="1490911" y="2076197"/>
            <a:ext cx="9026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4" name="Rechteck 13">
            <a:extLst>
              <a:ext uri="{FF2B5EF4-FFF2-40B4-BE49-F238E27FC236}">
                <a16:creationId xmlns:a16="http://schemas.microsoft.com/office/drawing/2014/main" id="{285F2F08-CFFB-481E-9F91-6B53CA83CB48}"/>
              </a:ext>
            </a:extLst>
          </p:cNvPr>
          <p:cNvSpPr/>
          <p:nvPr/>
        </p:nvSpPr>
        <p:spPr>
          <a:xfrm>
            <a:off x="4538911" y="4053957"/>
            <a:ext cx="9026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5" name="Rechteck 14">
            <a:extLst>
              <a:ext uri="{FF2B5EF4-FFF2-40B4-BE49-F238E27FC236}">
                <a16:creationId xmlns:a16="http://schemas.microsoft.com/office/drawing/2014/main" id="{B2AE47FF-EB82-4067-81A7-7B1CB53E9119}"/>
              </a:ext>
            </a:extLst>
          </p:cNvPr>
          <p:cNvSpPr/>
          <p:nvPr/>
        </p:nvSpPr>
        <p:spPr>
          <a:xfrm>
            <a:off x="5974988" y="2076197"/>
            <a:ext cx="9026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Tree>
    <p:extLst>
      <p:ext uri="{BB962C8B-B14F-4D97-AF65-F5344CB8AC3E}">
        <p14:creationId xmlns:p14="http://schemas.microsoft.com/office/powerpoint/2010/main" val="326876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39473" y="1039449"/>
            <a:ext cx="10713053" cy="2027560"/>
          </a:xfrm>
        </p:spPr>
        <p:txBody>
          <a:bodyPr wrap="square" anchor="t">
            <a:noAutofit/>
          </a:bodyPr>
          <a:lstStyle/>
          <a:p>
            <a:r>
              <a:rPr lang="de-DE" sz="3200" dirty="0"/>
              <a:t>Gerechte und nachhaltige Außer-Haus-Angebote gestalten</a:t>
            </a:r>
            <a:br>
              <a:rPr lang="de-DE" sz="3200" b="1" dirty="0"/>
            </a:br>
            <a:br>
              <a:rPr lang="de-DE" sz="800" dirty="0">
                <a:effectLst/>
                <a:latin typeface="Helvetica" pitchFamily="2" charset="0"/>
              </a:rPr>
            </a:br>
            <a:br>
              <a:rPr lang="de-DE" sz="800" dirty="0">
                <a:effectLst/>
                <a:latin typeface="Helvetica" pitchFamily="2" charset="0"/>
              </a:rPr>
            </a:br>
            <a:br>
              <a:rPr lang="de-DE" sz="3200" dirty="0"/>
            </a:br>
            <a:br>
              <a:rPr lang="de-DE" sz="3200" dirty="0"/>
            </a:br>
            <a:endParaRPr lang="de-DE" sz="3200" dirty="0"/>
          </a:p>
        </p:txBody>
      </p:sp>
      <p:sp>
        <p:nvSpPr>
          <p:cNvPr id="12" name="Text Placeholder 3">
            <a:extLst>
              <a:ext uri="{FF2B5EF4-FFF2-40B4-BE49-F238E27FC236}">
                <a16:creationId xmlns:a16="http://schemas.microsoft.com/office/drawing/2014/main" id="{17F1BAA3-4691-27F9-E70C-C100408BB4AB}"/>
              </a:ext>
            </a:extLst>
          </p:cNvPr>
          <p:cNvSpPr>
            <a:spLocks noGrp="1"/>
          </p:cNvSpPr>
          <p:nvPr>
            <p:ph type="body" sz="quarter" idx="10"/>
          </p:nvPr>
        </p:nvSpPr>
        <p:spPr>
          <a:xfrm>
            <a:off x="2747681" y="4076703"/>
            <a:ext cx="6696633" cy="314510"/>
          </a:xfrm>
        </p:spPr>
        <p:txBody>
          <a:bodyPr/>
          <a:lstStyle/>
          <a:p>
            <a:r>
              <a:rPr lang="de-DE" sz="1000" dirty="0"/>
              <a:t>Vorname Nachname</a:t>
            </a:r>
          </a:p>
          <a:p>
            <a:endParaRPr lang="en-US" dirty="0"/>
          </a:p>
        </p:txBody>
      </p:sp>
      <p:sp>
        <p:nvSpPr>
          <p:cNvPr id="14" name="Text Placeholder 5">
            <a:extLst>
              <a:ext uri="{FF2B5EF4-FFF2-40B4-BE49-F238E27FC236}">
                <a16:creationId xmlns:a16="http://schemas.microsoft.com/office/drawing/2014/main" id="{2D6023A9-138C-7393-4E04-300CEA64A07E}"/>
              </a:ext>
            </a:extLst>
          </p:cNvPr>
          <p:cNvSpPr>
            <a:spLocks noGrp="1"/>
          </p:cNvSpPr>
          <p:nvPr>
            <p:ph type="body" sz="quarter" idx="12"/>
          </p:nvPr>
        </p:nvSpPr>
        <p:spPr>
          <a:xfrm>
            <a:off x="2508938" y="2257572"/>
            <a:ext cx="7174121" cy="1296144"/>
          </a:xfrm>
        </p:spPr>
        <p:txBody>
          <a:bodyPr/>
          <a:lstStyle/>
          <a:p>
            <a:r>
              <a:rPr lang="de-DE" b="1" dirty="0">
                <a:latin typeface="Arial" panose="020B0604020202020204" pitchFamily="34" charset="0"/>
                <a:cs typeface="Arial" panose="020B0604020202020204" pitchFamily="34" charset="0"/>
              </a:rPr>
              <a:t>1. Speiseplanung &amp; Gästekommunikation</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12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7AB347-76A1-3A2A-9882-E446B6175066}"/>
              </a:ext>
            </a:extLst>
          </p:cNvPr>
          <p:cNvSpPr>
            <a:spLocks noGrp="1"/>
          </p:cNvSpPr>
          <p:nvPr>
            <p:ph type="title"/>
          </p:nvPr>
        </p:nvSpPr>
        <p:spPr/>
        <p:txBody>
          <a:bodyPr/>
          <a:lstStyle/>
          <a:p>
            <a:r>
              <a:rPr lang="de-DE">
                <a:cs typeface="Arial"/>
              </a:rPr>
              <a:t>Speiseplan</a:t>
            </a:r>
            <a:endParaRPr lang="de-DE"/>
          </a:p>
        </p:txBody>
      </p:sp>
      <p:sp>
        <p:nvSpPr>
          <p:cNvPr id="4" name="Textplatzhalter 3">
            <a:extLst>
              <a:ext uri="{FF2B5EF4-FFF2-40B4-BE49-F238E27FC236}">
                <a16:creationId xmlns:a16="http://schemas.microsoft.com/office/drawing/2014/main" id="{B036C361-E75C-A841-1010-EABD8535BD0A}"/>
              </a:ext>
            </a:extLst>
          </p:cNvPr>
          <p:cNvSpPr>
            <a:spLocks noGrp="1"/>
          </p:cNvSpPr>
          <p:nvPr>
            <p:ph type="body" sz="quarter" idx="13"/>
          </p:nvPr>
        </p:nvSpPr>
        <p:spPr/>
        <p:txBody>
          <a:bodyPr/>
          <a:lstStyle/>
          <a:p>
            <a:r>
              <a:rPr lang="de-DE" dirty="0">
                <a:cs typeface="Arial"/>
              </a:rPr>
              <a:t>Standardspeiseplan Beispiel</a:t>
            </a:r>
            <a:endParaRPr lang="de-DE" dirty="0"/>
          </a:p>
        </p:txBody>
      </p:sp>
      <p:graphicFrame>
        <p:nvGraphicFramePr>
          <p:cNvPr id="17" name="Tabelle 16">
            <a:extLst>
              <a:ext uri="{FF2B5EF4-FFF2-40B4-BE49-F238E27FC236}">
                <a16:creationId xmlns:a16="http://schemas.microsoft.com/office/drawing/2014/main" id="{E9B4D675-F7D5-4A79-923E-195358B40FD5}"/>
              </a:ext>
            </a:extLst>
          </p:cNvPr>
          <p:cNvGraphicFramePr>
            <a:graphicFrameLocks noGrp="1"/>
          </p:cNvGraphicFramePr>
          <p:nvPr/>
        </p:nvGraphicFramePr>
        <p:xfrm>
          <a:off x="867507" y="2158373"/>
          <a:ext cx="10456985" cy="2941320"/>
        </p:xfrm>
        <a:graphic>
          <a:graphicData uri="http://schemas.openxmlformats.org/drawingml/2006/table">
            <a:tbl>
              <a:tblPr firstRow="1" bandRow="1">
                <a:tableStyleId>{5940675A-B579-460E-94D1-54222C63F5DA}</a:tableStyleId>
              </a:tblPr>
              <a:tblGrid>
                <a:gridCol w="2091397">
                  <a:extLst>
                    <a:ext uri="{9D8B030D-6E8A-4147-A177-3AD203B41FA5}">
                      <a16:colId xmlns:a16="http://schemas.microsoft.com/office/drawing/2014/main" val="1612990876"/>
                    </a:ext>
                  </a:extLst>
                </a:gridCol>
                <a:gridCol w="2091397">
                  <a:extLst>
                    <a:ext uri="{9D8B030D-6E8A-4147-A177-3AD203B41FA5}">
                      <a16:colId xmlns:a16="http://schemas.microsoft.com/office/drawing/2014/main" val="3359045156"/>
                    </a:ext>
                  </a:extLst>
                </a:gridCol>
                <a:gridCol w="2091397">
                  <a:extLst>
                    <a:ext uri="{9D8B030D-6E8A-4147-A177-3AD203B41FA5}">
                      <a16:colId xmlns:a16="http://schemas.microsoft.com/office/drawing/2014/main" val="3298371728"/>
                    </a:ext>
                  </a:extLst>
                </a:gridCol>
                <a:gridCol w="2091397">
                  <a:extLst>
                    <a:ext uri="{9D8B030D-6E8A-4147-A177-3AD203B41FA5}">
                      <a16:colId xmlns:a16="http://schemas.microsoft.com/office/drawing/2014/main" val="4234334695"/>
                    </a:ext>
                  </a:extLst>
                </a:gridCol>
                <a:gridCol w="2091397">
                  <a:extLst>
                    <a:ext uri="{9D8B030D-6E8A-4147-A177-3AD203B41FA5}">
                      <a16:colId xmlns:a16="http://schemas.microsoft.com/office/drawing/2014/main" val="2549581569"/>
                    </a:ext>
                  </a:extLst>
                </a:gridCol>
              </a:tblGrid>
              <a:tr h="370840">
                <a:tc>
                  <a:txBody>
                    <a:bodyPr/>
                    <a:lstStyle/>
                    <a:p>
                      <a:pPr algn="ctr"/>
                      <a:r>
                        <a:rPr lang="de-DE" b="1" dirty="0"/>
                        <a:t>Montag</a:t>
                      </a:r>
                    </a:p>
                  </a:txBody>
                  <a:tcPr/>
                </a:tc>
                <a:tc>
                  <a:txBody>
                    <a:bodyPr/>
                    <a:lstStyle/>
                    <a:p>
                      <a:pPr algn="ctr"/>
                      <a:r>
                        <a:rPr lang="de-DE" b="1" dirty="0"/>
                        <a:t>Dienstag</a:t>
                      </a:r>
                    </a:p>
                  </a:txBody>
                  <a:tcPr/>
                </a:tc>
                <a:tc>
                  <a:txBody>
                    <a:bodyPr/>
                    <a:lstStyle/>
                    <a:p>
                      <a:pPr algn="ctr"/>
                      <a:r>
                        <a:rPr lang="de-DE" b="1" dirty="0"/>
                        <a:t>Mittwoch</a:t>
                      </a:r>
                    </a:p>
                  </a:txBody>
                  <a:tcPr/>
                </a:tc>
                <a:tc>
                  <a:txBody>
                    <a:bodyPr/>
                    <a:lstStyle/>
                    <a:p>
                      <a:pPr algn="ctr"/>
                      <a:r>
                        <a:rPr lang="de-DE" b="1" dirty="0"/>
                        <a:t>Donnerstag</a:t>
                      </a:r>
                    </a:p>
                  </a:txBody>
                  <a:tcPr/>
                </a:tc>
                <a:tc>
                  <a:txBody>
                    <a:bodyPr/>
                    <a:lstStyle/>
                    <a:p>
                      <a:pPr algn="ctr"/>
                      <a:r>
                        <a:rPr lang="de-DE" b="1" dirty="0"/>
                        <a:t>Freitag</a:t>
                      </a:r>
                    </a:p>
                  </a:txBody>
                  <a:tcPr/>
                </a:tc>
                <a:extLst>
                  <a:ext uri="{0D108BD9-81ED-4DB2-BD59-A6C34878D82A}">
                    <a16:rowId xmlns:a16="http://schemas.microsoft.com/office/drawing/2014/main" val="4137037176"/>
                  </a:ext>
                </a:extLst>
              </a:tr>
              <a:tr h="370840">
                <a:tc>
                  <a:txBody>
                    <a:bodyPr/>
                    <a:lstStyle/>
                    <a:p>
                      <a:pPr algn="ctr"/>
                      <a:r>
                        <a:rPr lang="de-DE" b="1" dirty="0"/>
                        <a:t>Menü 1</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1</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1</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1</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1</a:t>
                      </a:r>
                    </a:p>
                  </a:txBody>
                  <a:tcPr/>
                </a:tc>
                <a:extLst>
                  <a:ext uri="{0D108BD9-81ED-4DB2-BD59-A6C34878D82A}">
                    <a16:rowId xmlns:a16="http://schemas.microsoft.com/office/drawing/2014/main" val="2056234317"/>
                  </a:ext>
                </a:extLst>
              </a:tr>
              <a:tr h="370840">
                <a:tc>
                  <a:txBody>
                    <a:bodyPr/>
                    <a:lstStyle/>
                    <a:p>
                      <a:pPr algn="ctr"/>
                      <a:endParaRPr lang="de-DE" dirty="0"/>
                    </a:p>
                    <a:p>
                      <a:pPr algn="ctr"/>
                      <a:r>
                        <a:rPr lang="de-DE" dirty="0"/>
                        <a:t>Vegetarisch</a:t>
                      </a:r>
                    </a:p>
                    <a:p>
                      <a:pPr algn="ctr"/>
                      <a:endParaRPr lang="de-DE" dirty="0"/>
                    </a:p>
                  </a:txBody>
                  <a:tcPr/>
                </a:tc>
                <a:tc>
                  <a:txBody>
                    <a:bodyPr/>
                    <a:lstStyle/>
                    <a:p>
                      <a:pPr algn="ctr"/>
                      <a:endParaRPr lang="de-DE" dirty="0"/>
                    </a:p>
                    <a:p>
                      <a:pPr algn="ctr"/>
                      <a:r>
                        <a:rPr lang="de-DE" dirty="0"/>
                        <a:t>Vegan</a:t>
                      </a:r>
                    </a:p>
                  </a:txBody>
                  <a:tcPr/>
                </a:tc>
                <a:tc>
                  <a:txBody>
                    <a:bodyPr/>
                    <a:lstStyle/>
                    <a:p>
                      <a:pPr algn="ctr"/>
                      <a:endParaRPr lang="de-DE" dirty="0"/>
                    </a:p>
                    <a:p>
                      <a:pPr algn="ctr"/>
                      <a:r>
                        <a:rPr lang="de-DE" dirty="0"/>
                        <a:t>Vegetarisch</a:t>
                      </a:r>
                    </a:p>
                  </a:txBody>
                  <a:tcPr/>
                </a:tc>
                <a:tc>
                  <a:txBody>
                    <a:bodyPr/>
                    <a:lstStyle/>
                    <a:p>
                      <a:pPr algn="ctr"/>
                      <a:endParaRPr lang="de-DE" dirty="0"/>
                    </a:p>
                    <a:p>
                      <a:pPr algn="ctr"/>
                      <a:r>
                        <a:rPr lang="de-DE" dirty="0"/>
                        <a:t>Vegan</a:t>
                      </a:r>
                    </a:p>
                  </a:txBody>
                  <a:tcPr/>
                </a:tc>
                <a:tc>
                  <a:txBody>
                    <a:bodyPr/>
                    <a:lstStyle/>
                    <a:p>
                      <a:pPr algn="ctr"/>
                      <a:endParaRPr lang="de-DE" dirty="0"/>
                    </a:p>
                    <a:p>
                      <a:pPr algn="ctr"/>
                      <a:r>
                        <a:rPr lang="de-DE" dirty="0"/>
                        <a:t>Vegetarisch</a:t>
                      </a:r>
                    </a:p>
                  </a:txBody>
                  <a:tcPr/>
                </a:tc>
                <a:extLst>
                  <a:ext uri="{0D108BD9-81ED-4DB2-BD59-A6C34878D82A}">
                    <a16:rowId xmlns:a16="http://schemas.microsoft.com/office/drawing/2014/main" val="3302304099"/>
                  </a:ext>
                </a:extLst>
              </a:tr>
              <a:tr h="370840">
                <a:tc>
                  <a:txBody>
                    <a:bodyPr/>
                    <a:lstStyle/>
                    <a:p>
                      <a:pPr algn="ctr"/>
                      <a:r>
                        <a:rPr lang="de-DE" b="1" dirty="0"/>
                        <a:t>Menü 2</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2</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Arial"/>
                          <a:ea typeface="+mn-ea"/>
                          <a:cs typeface="+mn-cs"/>
                        </a:rPr>
                        <a:t>Menü 2</a:t>
                      </a:r>
                      <a:endParaRPr kumimoji="0" lang="de-DE" sz="1800" b="1" i="0" u="none" strike="noStrike" kern="1200" cap="none" spc="0" normalizeH="0" baseline="0" noProof="0" dirty="0">
                        <a:ln>
                          <a:noFill/>
                        </a:ln>
                        <a:solidFill>
                          <a:prstClr val="black"/>
                        </a:solidFill>
                        <a:effectLst/>
                        <a:uLnTx/>
                        <a:uFillTx/>
                        <a:latin typeface="Arial"/>
                        <a:ea typeface="+mn-ea"/>
                        <a:cs typeface="+mn-cs"/>
                      </a:endParaRP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Arial"/>
                          <a:ea typeface="+mn-ea"/>
                          <a:cs typeface="+mn-cs"/>
                        </a:rPr>
                        <a:t>Menü 2</a:t>
                      </a:r>
                      <a:endParaRPr kumimoji="0" lang="de-DE" sz="1800" b="1" i="0" u="none" strike="noStrike" kern="1200" cap="none" spc="0" normalizeH="0" baseline="0" noProof="0" dirty="0">
                        <a:ln>
                          <a:noFill/>
                        </a:ln>
                        <a:solidFill>
                          <a:prstClr val="black"/>
                        </a:solidFill>
                        <a:effectLst/>
                        <a:uLnTx/>
                        <a:uFillTx/>
                        <a:latin typeface="Arial"/>
                        <a:ea typeface="+mn-ea"/>
                        <a:cs typeface="+mn-cs"/>
                      </a:endParaRP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2</a:t>
                      </a:r>
                    </a:p>
                  </a:txBody>
                  <a:tcPr/>
                </a:tc>
                <a:extLst>
                  <a:ext uri="{0D108BD9-81ED-4DB2-BD59-A6C34878D82A}">
                    <a16:rowId xmlns:a16="http://schemas.microsoft.com/office/drawing/2014/main" val="3237709821"/>
                  </a:ext>
                </a:extLst>
              </a:tr>
              <a:tr h="370840">
                <a:tc>
                  <a:txBody>
                    <a:bodyPr/>
                    <a:lstStyle/>
                    <a:p>
                      <a:pPr algn="ctr"/>
                      <a:endParaRPr lang="de-DE" dirty="0"/>
                    </a:p>
                    <a:p>
                      <a:pPr algn="ctr"/>
                      <a:r>
                        <a:rPr lang="de-DE" dirty="0"/>
                        <a:t>Vegan</a:t>
                      </a:r>
                    </a:p>
                    <a:p>
                      <a:pPr algn="ctr"/>
                      <a:endParaRPr lang="de-DE" dirty="0"/>
                    </a:p>
                  </a:txBody>
                  <a:tcPr/>
                </a:tc>
                <a:tc>
                  <a:txBody>
                    <a:bodyPr/>
                    <a:lstStyle/>
                    <a:p>
                      <a:pPr algn="ctr"/>
                      <a:endParaRPr lang="de-DE" dirty="0"/>
                    </a:p>
                    <a:p>
                      <a:pPr algn="ctr"/>
                      <a:r>
                        <a:rPr lang="de-DE" dirty="0"/>
                        <a:t>Vegetarisch</a:t>
                      </a:r>
                    </a:p>
                  </a:txBody>
                  <a:tcPr/>
                </a:tc>
                <a:tc>
                  <a:txBody>
                    <a:bodyPr/>
                    <a:lstStyle/>
                    <a:p>
                      <a:pPr algn="ctr"/>
                      <a:endParaRPr lang="de-DE" dirty="0"/>
                    </a:p>
                    <a:p>
                      <a:pPr algn="ctr"/>
                      <a:r>
                        <a:rPr lang="de-DE" dirty="0"/>
                        <a:t>Fleisch</a:t>
                      </a:r>
                    </a:p>
                  </a:txBody>
                  <a:tcPr/>
                </a:tc>
                <a:tc>
                  <a:txBody>
                    <a:bodyPr/>
                    <a:lstStyle/>
                    <a:p>
                      <a:pPr algn="ctr"/>
                      <a:endParaRPr lang="de-DE" dirty="0"/>
                    </a:p>
                    <a:p>
                      <a:pPr algn="ctr"/>
                      <a:r>
                        <a:rPr lang="de-DE" dirty="0"/>
                        <a:t>Vegetarisch</a:t>
                      </a:r>
                    </a:p>
                  </a:txBody>
                  <a:tcPr/>
                </a:tc>
                <a:tc>
                  <a:txBody>
                    <a:bodyPr/>
                    <a:lstStyle/>
                    <a:p>
                      <a:pPr algn="ctr"/>
                      <a:endParaRPr lang="de-DE" dirty="0"/>
                    </a:p>
                    <a:p>
                      <a:pPr algn="ctr"/>
                      <a:r>
                        <a:rPr lang="de-DE" dirty="0"/>
                        <a:t>Fisch</a:t>
                      </a:r>
                    </a:p>
                  </a:txBody>
                  <a:tcPr/>
                </a:tc>
                <a:extLst>
                  <a:ext uri="{0D108BD9-81ED-4DB2-BD59-A6C34878D82A}">
                    <a16:rowId xmlns:a16="http://schemas.microsoft.com/office/drawing/2014/main" val="2200942383"/>
                  </a:ext>
                </a:extLst>
              </a:tr>
            </a:tbl>
          </a:graphicData>
        </a:graphic>
      </p:graphicFrame>
      <p:sp>
        <p:nvSpPr>
          <p:cNvPr id="19" name="Rechteck 18">
            <a:extLst>
              <a:ext uri="{FF2B5EF4-FFF2-40B4-BE49-F238E27FC236}">
                <a16:creationId xmlns:a16="http://schemas.microsoft.com/office/drawing/2014/main" id="{9C277775-7E62-4E66-8C75-93E961851CAF}"/>
              </a:ext>
            </a:extLst>
          </p:cNvPr>
          <p:cNvSpPr/>
          <p:nvPr/>
        </p:nvSpPr>
        <p:spPr>
          <a:xfrm>
            <a:off x="5416060" y="4436355"/>
            <a:ext cx="13598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0" name="Rechteck 19">
            <a:extLst>
              <a:ext uri="{FF2B5EF4-FFF2-40B4-BE49-F238E27FC236}">
                <a16:creationId xmlns:a16="http://schemas.microsoft.com/office/drawing/2014/main" id="{69D8800F-D324-4443-89DC-A92953696B4F}"/>
              </a:ext>
            </a:extLst>
          </p:cNvPr>
          <p:cNvSpPr/>
          <p:nvPr/>
        </p:nvSpPr>
        <p:spPr>
          <a:xfrm>
            <a:off x="9580361" y="4454719"/>
            <a:ext cx="13598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Tree>
    <p:extLst>
      <p:ext uri="{BB962C8B-B14F-4D97-AF65-F5344CB8AC3E}">
        <p14:creationId xmlns:p14="http://schemas.microsoft.com/office/powerpoint/2010/main" val="25773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7AB347-76A1-3A2A-9882-E446B6175066}"/>
              </a:ext>
            </a:extLst>
          </p:cNvPr>
          <p:cNvSpPr>
            <a:spLocks noGrp="1"/>
          </p:cNvSpPr>
          <p:nvPr>
            <p:ph type="title"/>
          </p:nvPr>
        </p:nvSpPr>
        <p:spPr/>
        <p:txBody>
          <a:bodyPr/>
          <a:lstStyle/>
          <a:p>
            <a:r>
              <a:rPr lang="de-DE">
                <a:cs typeface="Arial"/>
              </a:rPr>
              <a:t>Speiseplan</a:t>
            </a:r>
            <a:endParaRPr lang="de-DE"/>
          </a:p>
        </p:txBody>
      </p:sp>
      <p:sp>
        <p:nvSpPr>
          <p:cNvPr id="4" name="Textplatzhalter 3">
            <a:extLst>
              <a:ext uri="{FF2B5EF4-FFF2-40B4-BE49-F238E27FC236}">
                <a16:creationId xmlns:a16="http://schemas.microsoft.com/office/drawing/2014/main" id="{B036C361-E75C-A841-1010-EABD8535BD0A}"/>
              </a:ext>
            </a:extLst>
          </p:cNvPr>
          <p:cNvSpPr>
            <a:spLocks noGrp="1"/>
          </p:cNvSpPr>
          <p:nvPr>
            <p:ph type="body" sz="quarter" idx="13"/>
          </p:nvPr>
        </p:nvSpPr>
        <p:spPr/>
        <p:txBody>
          <a:bodyPr/>
          <a:lstStyle/>
          <a:p>
            <a:r>
              <a:rPr lang="de-DE" dirty="0">
                <a:cs typeface="Arial"/>
              </a:rPr>
              <a:t>Standardspeiseplan Beispiel</a:t>
            </a:r>
            <a:endParaRPr lang="de-DE" dirty="0"/>
          </a:p>
        </p:txBody>
      </p:sp>
      <p:graphicFrame>
        <p:nvGraphicFramePr>
          <p:cNvPr id="17" name="Tabelle 16">
            <a:extLst>
              <a:ext uri="{FF2B5EF4-FFF2-40B4-BE49-F238E27FC236}">
                <a16:creationId xmlns:a16="http://schemas.microsoft.com/office/drawing/2014/main" id="{E9B4D675-F7D5-4A79-923E-195358B40FD5}"/>
              </a:ext>
            </a:extLst>
          </p:cNvPr>
          <p:cNvGraphicFramePr>
            <a:graphicFrameLocks noGrp="1"/>
          </p:cNvGraphicFramePr>
          <p:nvPr/>
        </p:nvGraphicFramePr>
        <p:xfrm>
          <a:off x="785446" y="2114993"/>
          <a:ext cx="10597664" cy="2941320"/>
        </p:xfrm>
        <a:graphic>
          <a:graphicData uri="http://schemas.openxmlformats.org/drawingml/2006/table">
            <a:tbl>
              <a:tblPr firstRow="1" bandRow="1">
                <a:tableStyleId>{5940675A-B579-460E-94D1-54222C63F5DA}</a:tableStyleId>
              </a:tblPr>
              <a:tblGrid>
                <a:gridCol w="1513952">
                  <a:extLst>
                    <a:ext uri="{9D8B030D-6E8A-4147-A177-3AD203B41FA5}">
                      <a16:colId xmlns:a16="http://schemas.microsoft.com/office/drawing/2014/main" val="1612990876"/>
                    </a:ext>
                  </a:extLst>
                </a:gridCol>
                <a:gridCol w="1513952">
                  <a:extLst>
                    <a:ext uri="{9D8B030D-6E8A-4147-A177-3AD203B41FA5}">
                      <a16:colId xmlns:a16="http://schemas.microsoft.com/office/drawing/2014/main" val="3359045156"/>
                    </a:ext>
                  </a:extLst>
                </a:gridCol>
                <a:gridCol w="1513952">
                  <a:extLst>
                    <a:ext uri="{9D8B030D-6E8A-4147-A177-3AD203B41FA5}">
                      <a16:colId xmlns:a16="http://schemas.microsoft.com/office/drawing/2014/main" val="3298371728"/>
                    </a:ext>
                  </a:extLst>
                </a:gridCol>
                <a:gridCol w="1513952">
                  <a:extLst>
                    <a:ext uri="{9D8B030D-6E8A-4147-A177-3AD203B41FA5}">
                      <a16:colId xmlns:a16="http://schemas.microsoft.com/office/drawing/2014/main" val="4234334695"/>
                    </a:ext>
                  </a:extLst>
                </a:gridCol>
                <a:gridCol w="1513952">
                  <a:extLst>
                    <a:ext uri="{9D8B030D-6E8A-4147-A177-3AD203B41FA5}">
                      <a16:colId xmlns:a16="http://schemas.microsoft.com/office/drawing/2014/main" val="2549581569"/>
                    </a:ext>
                  </a:extLst>
                </a:gridCol>
                <a:gridCol w="1513952">
                  <a:extLst>
                    <a:ext uri="{9D8B030D-6E8A-4147-A177-3AD203B41FA5}">
                      <a16:colId xmlns:a16="http://schemas.microsoft.com/office/drawing/2014/main" val="1196675501"/>
                    </a:ext>
                  </a:extLst>
                </a:gridCol>
                <a:gridCol w="1513952">
                  <a:extLst>
                    <a:ext uri="{9D8B030D-6E8A-4147-A177-3AD203B41FA5}">
                      <a16:colId xmlns:a16="http://schemas.microsoft.com/office/drawing/2014/main" val="1392193827"/>
                    </a:ext>
                  </a:extLst>
                </a:gridCol>
              </a:tblGrid>
              <a:tr h="370840">
                <a:tc>
                  <a:txBody>
                    <a:bodyPr/>
                    <a:lstStyle/>
                    <a:p>
                      <a:pPr algn="ctr"/>
                      <a:r>
                        <a:rPr lang="de-DE" b="1" dirty="0"/>
                        <a:t>Montag</a:t>
                      </a:r>
                    </a:p>
                  </a:txBody>
                  <a:tcPr/>
                </a:tc>
                <a:tc>
                  <a:txBody>
                    <a:bodyPr/>
                    <a:lstStyle/>
                    <a:p>
                      <a:pPr algn="ctr"/>
                      <a:r>
                        <a:rPr lang="de-DE" b="1" dirty="0"/>
                        <a:t>Dienstag</a:t>
                      </a:r>
                    </a:p>
                  </a:txBody>
                  <a:tcPr/>
                </a:tc>
                <a:tc>
                  <a:txBody>
                    <a:bodyPr/>
                    <a:lstStyle/>
                    <a:p>
                      <a:pPr algn="ctr"/>
                      <a:r>
                        <a:rPr lang="de-DE" b="1" dirty="0"/>
                        <a:t>Mittwoch</a:t>
                      </a:r>
                    </a:p>
                  </a:txBody>
                  <a:tcPr/>
                </a:tc>
                <a:tc>
                  <a:txBody>
                    <a:bodyPr/>
                    <a:lstStyle/>
                    <a:p>
                      <a:pPr algn="ctr"/>
                      <a:r>
                        <a:rPr lang="de-DE" b="1" dirty="0"/>
                        <a:t>Donnerstag</a:t>
                      </a:r>
                    </a:p>
                  </a:txBody>
                  <a:tcPr/>
                </a:tc>
                <a:tc>
                  <a:txBody>
                    <a:bodyPr/>
                    <a:lstStyle/>
                    <a:p>
                      <a:pPr algn="ctr"/>
                      <a:r>
                        <a:rPr lang="de-DE" b="1" dirty="0"/>
                        <a:t>Freitag</a:t>
                      </a:r>
                    </a:p>
                  </a:txBody>
                  <a:tcPr/>
                </a:tc>
                <a:tc>
                  <a:txBody>
                    <a:bodyPr/>
                    <a:lstStyle/>
                    <a:p>
                      <a:pPr algn="ctr"/>
                      <a:r>
                        <a:rPr lang="de-DE" b="1" dirty="0"/>
                        <a:t>Samstag</a:t>
                      </a:r>
                    </a:p>
                  </a:txBody>
                  <a:tcPr/>
                </a:tc>
                <a:tc>
                  <a:txBody>
                    <a:bodyPr/>
                    <a:lstStyle/>
                    <a:p>
                      <a:pPr algn="ctr"/>
                      <a:r>
                        <a:rPr lang="de-DE" b="1" dirty="0"/>
                        <a:t>Sonntag</a:t>
                      </a:r>
                    </a:p>
                  </a:txBody>
                  <a:tcPr/>
                </a:tc>
                <a:extLst>
                  <a:ext uri="{0D108BD9-81ED-4DB2-BD59-A6C34878D82A}">
                    <a16:rowId xmlns:a16="http://schemas.microsoft.com/office/drawing/2014/main" val="4137037176"/>
                  </a:ext>
                </a:extLst>
              </a:tr>
              <a:tr h="370840">
                <a:tc>
                  <a:txBody>
                    <a:bodyPr/>
                    <a:lstStyle/>
                    <a:p>
                      <a:pPr algn="ctr"/>
                      <a:r>
                        <a:rPr lang="de-DE" b="1" dirty="0"/>
                        <a:t>Menü 1</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1</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1</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1</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1</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1</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1</a:t>
                      </a:r>
                    </a:p>
                  </a:txBody>
                  <a:tcPr/>
                </a:tc>
                <a:extLst>
                  <a:ext uri="{0D108BD9-81ED-4DB2-BD59-A6C34878D82A}">
                    <a16:rowId xmlns:a16="http://schemas.microsoft.com/office/drawing/2014/main" val="2056234317"/>
                  </a:ext>
                </a:extLst>
              </a:tr>
              <a:tr h="370840">
                <a:tc>
                  <a:txBody>
                    <a:bodyPr/>
                    <a:lstStyle/>
                    <a:p>
                      <a:pPr algn="ctr"/>
                      <a:endParaRPr lang="de-DE" dirty="0"/>
                    </a:p>
                    <a:p>
                      <a:pPr algn="ctr"/>
                      <a:r>
                        <a:rPr lang="de-DE" dirty="0"/>
                        <a:t>Vegetarisch</a:t>
                      </a:r>
                    </a:p>
                    <a:p>
                      <a:pPr algn="ctr"/>
                      <a:endParaRPr lang="de-DE" dirty="0"/>
                    </a:p>
                  </a:txBody>
                  <a:tcPr/>
                </a:tc>
                <a:tc>
                  <a:txBody>
                    <a:bodyPr/>
                    <a:lstStyle/>
                    <a:p>
                      <a:pPr algn="ctr"/>
                      <a:endParaRPr lang="de-DE" dirty="0"/>
                    </a:p>
                    <a:p>
                      <a:pPr algn="ctr"/>
                      <a:r>
                        <a:rPr lang="de-DE" dirty="0"/>
                        <a:t>Vegan</a:t>
                      </a:r>
                    </a:p>
                  </a:txBody>
                  <a:tcPr/>
                </a:tc>
                <a:tc>
                  <a:txBody>
                    <a:bodyPr/>
                    <a:lstStyle/>
                    <a:p>
                      <a:pPr algn="ctr"/>
                      <a:endParaRPr lang="de-DE" dirty="0"/>
                    </a:p>
                    <a:p>
                      <a:pPr algn="ctr"/>
                      <a:r>
                        <a:rPr lang="de-DE" dirty="0"/>
                        <a:t>Vegetarisch</a:t>
                      </a:r>
                    </a:p>
                  </a:txBody>
                  <a:tcPr/>
                </a:tc>
                <a:tc>
                  <a:txBody>
                    <a:bodyPr/>
                    <a:lstStyle/>
                    <a:p>
                      <a:pPr algn="ctr"/>
                      <a:endParaRPr lang="de-DE" dirty="0"/>
                    </a:p>
                    <a:p>
                      <a:pPr algn="ctr"/>
                      <a:r>
                        <a:rPr lang="de-DE" dirty="0"/>
                        <a:t>Vegan</a:t>
                      </a:r>
                    </a:p>
                  </a:txBody>
                  <a:tcPr/>
                </a:tc>
                <a:tc>
                  <a:txBody>
                    <a:bodyPr/>
                    <a:lstStyle/>
                    <a:p>
                      <a:pPr algn="ctr"/>
                      <a:endParaRPr lang="de-DE" dirty="0"/>
                    </a:p>
                    <a:p>
                      <a:pPr algn="ctr"/>
                      <a:r>
                        <a:rPr lang="de-DE" dirty="0"/>
                        <a:t>Vegetarisch</a:t>
                      </a:r>
                    </a:p>
                  </a:txBody>
                  <a:tcPr/>
                </a:tc>
                <a:tc>
                  <a:txBody>
                    <a:bodyPr/>
                    <a:lstStyle/>
                    <a:p>
                      <a:pPr algn="ctr"/>
                      <a:endParaRPr lang="de-DE" dirty="0"/>
                    </a:p>
                    <a:p>
                      <a:pPr algn="ctr"/>
                      <a:r>
                        <a:rPr lang="de-DE" dirty="0"/>
                        <a:t>Vegan</a:t>
                      </a:r>
                    </a:p>
                  </a:txBody>
                  <a:tcPr/>
                </a:tc>
                <a:tc>
                  <a:txBody>
                    <a:bodyPr/>
                    <a:lstStyle/>
                    <a:p>
                      <a:pPr algn="ctr"/>
                      <a:endParaRPr lang="de-DE" dirty="0"/>
                    </a:p>
                    <a:p>
                      <a:pPr algn="ctr"/>
                      <a:r>
                        <a:rPr lang="de-DE" dirty="0"/>
                        <a:t>Vegetarisch</a:t>
                      </a:r>
                    </a:p>
                  </a:txBody>
                  <a:tcPr/>
                </a:tc>
                <a:extLst>
                  <a:ext uri="{0D108BD9-81ED-4DB2-BD59-A6C34878D82A}">
                    <a16:rowId xmlns:a16="http://schemas.microsoft.com/office/drawing/2014/main" val="3302304099"/>
                  </a:ext>
                </a:extLst>
              </a:tr>
              <a:tr h="370840">
                <a:tc>
                  <a:txBody>
                    <a:bodyPr/>
                    <a:lstStyle/>
                    <a:p>
                      <a:pPr algn="ctr"/>
                      <a:r>
                        <a:rPr lang="de-DE" b="1" dirty="0"/>
                        <a:t>Menü 2</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2</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Arial"/>
                          <a:ea typeface="+mn-ea"/>
                          <a:cs typeface="+mn-cs"/>
                        </a:rPr>
                        <a:t>Menü 2</a:t>
                      </a:r>
                      <a:endParaRPr kumimoji="0" lang="de-DE" sz="1800" b="1" i="0" u="none" strike="noStrike" kern="1200" cap="none" spc="0" normalizeH="0" baseline="0" noProof="0" dirty="0">
                        <a:ln>
                          <a:noFill/>
                        </a:ln>
                        <a:solidFill>
                          <a:prstClr val="black"/>
                        </a:solidFill>
                        <a:effectLst/>
                        <a:uLnTx/>
                        <a:uFillTx/>
                        <a:latin typeface="Arial"/>
                        <a:ea typeface="+mn-ea"/>
                        <a:cs typeface="+mn-cs"/>
                      </a:endParaRP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Arial"/>
                          <a:ea typeface="+mn-ea"/>
                          <a:cs typeface="+mn-cs"/>
                        </a:rPr>
                        <a:t>Menü 2</a:t>
                      </a:r>
                      <a:endParaRPr kumimoji="0" lang="de-DE" sz="1800" b="1" i="0" u="none" strike="noStrike" kern="1200" cap="none" spc="0" normalizeH="0" baseline="0" noProof="0" dirty="0">
                        <a:ln>
                          <a:noFill/>
                        </a:ln>
                        <a:solidFill>
                          <a:prstClr val="black"/>
                        </a:solidFill>
                        <a:effectLst/>
                        <a:uLnTx/>
                        <a:uFillTx/>
                        <a:latin typeface="Arial"/>
                        <a:ea typeface="+mn-ea"/>
                        <a:cs typeface="+mn-cs"/>
                      </a:endParaRP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Arial"/>
                          <a:ea typeface="+mn-ea"/>
                          <a:cs typeface="+mn-cs"/>
                        </a:rPr>
                        <a:t>Menü 2</a:t>
                      </a:r>
                      <a:endParaRPr kumimoji="0" lang="de-DE" sz="1800" b="1" i="0" u="none" strike="noStrike" kern="1200" cap="none" spc="0" normalizeH="0" baseline="0" noProof="0" dirty="0">
                        <a:ln>
                          <a:noFill/>
                        </a:ln>
                        <a:solidFill>
                          <a:prstClr val="black"/>
                        </a:solidFill>
                        <a:effectLst/>
                        <a:uLnTx/>
                        <a:uFillTx/>
                        <a:latin typeface="Arial"/>
                        <a:ea typeface="+mn-ea"/>
                        <a:cs typeface="+mn-cs"/>
                      </a:endParaRP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Arial"/>
                          <a:ea typeface="+mn-ea"/>
                          <a:cs typeface="+mn-cs"/>
                        </a:rPr>
                        <a:t>Menü 2</a:t>
                      </a:r>
                      <a:endParaRPr kumimoji="0" lang="de-DE" sz="1800" b="1" i="0" u="none" strike="noStrike" kern="1200" cap="none" spc="0" normalizeH="0" baseline="0" noProof="0" dirty="0">
                        <a:ln>
                          <a:noFill/>
                        </a:ln>
                        <a:solidFill>
                          <a:prstClr val="black"/>
                        </a:solidFill>
                        <a:effectLst/>
                        <a:uLnTx/>
                        <a:uFillTx/>
                        <a:latin typeface="Arial"/>
                        <a:ea typeface="+mn-ea"/>
                        <a:cs typeface="+mn-cs"/>
                      </a:endParaRP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Menü 2</a:t>
                      </a:r>
                    </a:p>
                  </a:txBody>
                  <a:tcPr/>
                </a:tc>
                <a:extLst>
                  <a:ext uri="{0D108BD9-81ED-4DB2-BD59-A6C34878D82A}">
                    <a16:rowId xmlns:a16="http://schemas.microsoft.com/office/drawing/2014/main" val="3237709821"/>
                  </a:ext>
                </a:extLst>
              </a:tr>
              <a:tr h="370840">
                <a:tc>
                  <a:txBody>
                    <a:bodyPr/>
                    <a:lstStyle/>
                    <a:p>
                      <a:pPr algn="ctr"/>
                      <a:endParaRPr lang="de-DE" dirty="0"/>
                    </a:p>
                    <a:p>
                      <a:pPr algn="ctr"/>
                      <a:r>
                        <a:rPr lang="de-DE" dirty="0"/>
                        <a:t>Fleisch</a:t>
                      </a:r>
                    </a:p>
                    <a:p>
                      <a:pPr algn="ctr"/>
                      <a:endParaRPr lang="de-DE" dirty="0"/>
                    </a:p>
                  </a:txBody>
                  <a:tcPr/>
                </a:tc>
                <a:tc>
                  <a:txBody>
                    <a:bodyPr/>
                    <a:lstStyle/>
                    <a:p>
                      <a:pPr algn="ctr"/>
                      <a:endParaRPr lang="de-DE" dirty="0"/>
                    </a:p>
                    <a:p>
                      <a:pPr algn="ctr"/>
                      <a:r>
                        <a:rPr lang="de-DE" dirty="0"/>
                        <a:t>Vegetarisch</a:t>
                      </a:r>
                    </a:p>
                  </a:txBody>
                  <a:tcPr/>
                </a:tc>
                <a:tc>
                  <a:txBody>
                    <a:bodyPr/>
                    <a:lstStyle/>
                    <a:p>
                      <a:pPr algn="ctr"/>
                      <a:endParaRPr lang="de-DE" dirty="0"/>
                    </a:p>
                    <a:p>
                      <a:pPr algn="ctr"/>
                      <a:r>
                        <a:rPr lang="de-DE" dirty="0"/>
                        <a:t>Fleisch</a:t>
                      </a:r>
                    </a:p>
                  </a:txBody>
                  <a:tcPr/>
                </a:tc>
                <a:tc>
                  <a:txBody>
                    <a:bodyPr/>
                    <a:lstStyle/>
                    <a:p>
                      <a:pPr algn="ctr"/>
                      <a:endParaRPr lang="de-DE" dirty="0"/>
                    </a:p>
                    <a:p>
                      <a:pPr algn="ctr"/>
                      <a:r>
                        <a:rPr lang="de-DE" dirty="0"/>
                        <a:t>Vegetarisch</a:t>
                      </a:r>
                    </a:p>
                  </a:txBody>
                  <a:tcPr/>
                </a:tc>
                <a:tc>
                  <a:txBody>
                    <a:bodyPr/>
                    <a:lstStyle/>
                    <a:p>
                      <a:pPr algn="ctr"/>
                      <a:endParaRPr lang="de-DE" dirty="0"/>
                    </a:p>
                    <a:p>
                      <a:pPr algn="ctr"/>
                      <a:r>
                        <a:rPr lang="de-DE" dirty="0"/>
                        <a:t>Fisch</a:t>
                      </a:r>
                    </a:p>
                  </a:txBody>
                  <a:tcPr/>
                </a:tc>
                <a:tc>
                  <a:txBody>
                    <a:bodyPr/>
                    <a:lstStyle/>
                    <a:p>
                      <a:pPr algn="ctr"/>
                      <a:endParaRPr lang="de-DE" dirty="0"/>
                    </a:p>
                    <a:p>
                      <a:pPr algn="ctr"/>
                      <a:r>
                        <a:rPr lang="de-DE" dirty="0"/>
                        <a:t>Vegetarisch</a:t>
                      </a:r>
                    </a:p>
                  </a:txBody>
                  <a:tcPr/>
                </a:tc>
                <a:tc>
                  <a:txBody>
                    <a:bodyPr/>
                    <a:lstStyle/>
                    <a:p>
                      <a:pPr algn="ctr"/>
                      <a:endParaRPr lang="de-DE" dirty="0"/>
                    </a:p>
                    <a:p>
                      <a:pPr algn="ctr"/>
                      <a:r>
                        <a:rPr lang="de-DE" dirty="0"/>
                        <a:t>Fleisch</a:t>
                      </a:r>
                    </a:p>
                  </a:txBody>
                  <a:tcPr/>
                </a:tc>
                <a:extLst>
                  <a:ext uri="{0D108BD9-81ED-4DB2-BD59-A6C34878D82A}">
                    <a16:rowId xmlns:a16="http://schemas.microsoft.com/office/drawing/2014/main" val="2200942383"/>
                  </a:ext>
                </a:extLst>
              </a:tr>
            </a:tbl>
          </a:graphicData>
        </a:graphic>
      </p:graphicFrame>
      <p:sp>
        <p:nvSpPr>
          <p:cNvPr id="18" name="Rechteck 17">
            <a:extLst>
              <a:ext uri="{FF2B5EF4-FFF2-40B4-BE49-F238E27FC236}">
                <a16:creationId xmlns:a16="http://schemas.microsoft.com/office/drawing/2014/main" id="{74C45A31-42B9-4B99-888A-C99A31DEDBBA}"/>
              </a:ext>
            </a:extLst>
          </p:cNvPr>
          <p:cNvSpPr/>
          <p:nvPr/>
        </p:nvSpPr>
        <p:spPr>
          <a:xfrm>
            <a:off x="867508" y="4417991"/>
            <a:ext cx="13598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9" name="Rechteck 18">
            <a:extLst>
              <a:ext uri="{FF2B5EF4-FFF2-40B4-BE49-F238E27FC236}">
                <a16:creationId xmlns:a16="http://schemas.microsoft.com/office/drawing/2014/main" id="{9C277775-7E62-4E66-8C75-93E961851CAF}"/>
              </a:ext>
            </a:extLst>
          </p:cNvPr>
          <p:cNvSpPr/>
          <p:nvPr/>
        </p:nvSpPr>
        <p:spPr>
          <a:xfrm>
            <a:off x="3927230" y="4417991"/>
            <a:ext cx="13598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0" name="Rechteck 19">
            <a:extLst>
              <a:ext uri="{FF2B5EF4-FFF2-40B4-BE49-F238E27FC236}">
                <a16:creationId xmlns:a16="http://schemas.microsoft.com/office/drawing/2014/main" id="{69D8800F-D324-4443-89DC-A92953696B4F}"/>
              </a:ext>
            </a:extLst>
          </p:cNvPr>
          <p:cNvSpPr/>
          <p:nvPr/>
        </p:nvSpPr>
        <p:spPr>
          <a:xfrm>
            <a:off x="6904895" y="4417991"/>
            <a:ext cx="13598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1" name="Rechteck 20">
            <a:extLst>
              <a:ext uri="{FF2B5EF4-FFF2-40B4-BE49-F238E27FC236}">
                <a16:creationId xmlns:a16="http://schemas.microsoft.com/office/drawing/2014/main" id="{9C415599-ABCA-4FDD-A04C-789F6FE135C7}"/>
              </a:ext>
            </a:extLst>
          </p:cNvPr>
          <p:cNvSpPr/>
          <p:nvPr/>
        </p:nvSpPr>
        <p:spPr>
          <a:xfrm>
            <a:off x="9964615" y="4417991"/>
            <a:ext cx="1359877" cy="38686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Tree>
    <p:extLst>
      <p:ext uri="{BB962C8B-B14F-4D97-AF65-F5344CB8AC3E}">
        <p14:creationId xmlns:p14="http://schemas.microsoft.com/office/powerpoint/2010/main" val="3998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641EB712-6C5A-4144-8407-04069A8CEAAA}"/>
              </a:ext>
            </a:extLst>
          </p:cNvPr>
          <p:cNvSpPr>
            <a:spLocks noGrp="1"/>
          </p:cNvSpPr>
          <p:nvPr>
            <p:ph type="body" sz="quarter" idx="15"/>
          </p:nvPr>
        </p:nvSpPr>
        <p:spPr>
          <a:solidFill>
            <a:schemeClr val="bg1">
              <a:lumMod val="75000"/>
            </a:schemeClr>
          </a:solidFill>
        </p:spPr>
        <p:txBody>
          <a:bodyPr/>
          <a:lstStyle/>
          <a:p>
            <a:endParaRPr lang="de-DE"/>
          </a:p>
          <a:p>
            <a:endParaRPr lang="de-DE">
              <a:solidFill>
                <a:schemeClr val="accent4">
                  <a:lumMod val="75000"/>
                </a:schemeClr>
              </a:solidFill>
            </a:endParaRPr>
          </a:p>
          <a:p>
            <a:r>
              <a:rPr lang="de-DE">
                <a:solidFill>
                  <a:schemeClr val="accent4">
                    <a:lumMod val="75000"/>
                  </a:schemeClr>
                </a:solidFill>
              </a:rPr>
              <a:t>Welche Art von Speiseangebot mit welchen Eigenschaften haben Sie?</a:t>
            </a:r>
            <a:endParaRPr lang="de-DE">
              <a:solidFill>
                <a:schemeClr val="accent4">
                  <a:lumMod val="75000"/>
                </a:schemeClr>
              </a:solidFill>
              <a:cs typeface="Arial"/>
            </a:endParaRPr>
          </a:p>
        </p:txBody>
      </p:sp>
      <p:sp>
        <p:nvSpPr>
          <p:cNvPr id="6" name="Titel 5">
            <a:extLst>
              <a:ext uri="{FF2B5EF4-FFF2-40B4-BE49-F238E27FC236}">
                <a16:creationId xmlns:a16="http://schemas.microsoft.com/office/drawing/2014/main" id="{1FEFD133-6D6B-4E5F-880D-85A4773545A8}"/>
              </a:ext>
            </a:extLst>
          </p:cNvPr>
          <p:cNvSpPr>
            <a:spLocks noGrp="1"/>
          </p:cNvSpPr>
          <p:nvPr>
            <p:ph type="title"/>
          </p:nvPr>
        </p:nvSpPr>
        <p:spPr/>
        <p:txBody>
          <a:bodyPr/>
          <a:lstStyle/>
          <a:p>
            <a:r>
              <a:rPr lang="de-DE"/>
              <a:t>Verpflegungskonzept</a:t>
            </a:r>
          </a:p>
        </p:txBody>
      </p:sp>
      <p:sp>
        <p:nvSpPr>
          <p:cNvPr id="7" name="Textplatzhalter 6">
            <a:extLst>
              <a:ext uri="{FF2B5EF4-FFF2-40B4-BE49-F238E27FC236}">
                <a16:creationId xmlns:a16="http://schemas.microsoft.com/office/drawing/2014/main" id="{90F14CE5-D54D-42D4-BF19-DBBA88F16C57}"/>
              </a:ext>
            </a:extLst>
          </p:cNvPr>
          <p:cNvSpPr>
            <a:spLocks noGrp="1"/>
          </p:cNvSpPr>
          <p:nvPr>
            <p:ph type="body" sz="quarter" idx="13"/>
          </p:nvPr>
        </p:nvSpPr>
        <p:spPr/>
        <p:txBody>
          <a:bodyPr/>
          <a:lstStyle/>
          <a:p>
            <a:r>
              <a:rPr lang="de-DE"/>
              <a:t>Nachhaltig gestalten</a:t>
            </a:r>
          </a:p>
        </p:txBody>
      </p:sp>
    </p:spTree>
    <p:extLst>
      <p:ext uri="{BB962C8B-B14F-4D97-AF65-F5344CB8AC3E}">
        <p14:creationId xmlns:p14="http://schemas.microsoft.com/office/powerpoint/2010/main" val="2355913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7A071-704D-4804-8126-737156B64087}"/>
              </a:ext>
            </a:extLst>
          </p:cNvPr>
          <p:cNvSpPr>
            <a:spLocks noGrp="1"/>
          </p:cNvSpPr>
          <p:nvPr>
            <p:ph type="title"/>
          </p:nvPr>
        </p:nvSpPr>
        <p:spPr/>
        <p:txBody>
          <a:bodyPr/>
          <a:lstStyle/>
          <a:p>
            <a:r>
              <a:rPr lang="de-DE"/>
              <a:t>Verpflegungskonzept</a:t>
            </a:r>
          </a:p>
        </p:txBody>
      </p:sp>
      <p:sp>
        <p:nvSpPr>
          <p:cNvPr id="4" name="Textplatzhalter 3">
            <a:extLst>
              <a:ext uri="{FF2B5EF4-FFF2-40B4-BE49-F238E27FC236}">
                <a16:creationId xmlns:a16="http://schemas.microsoft.com/office/drawing/2014/main" id="{0550E281-4FA4-45EE-BB67-67B9F441EBFC}"/>
              </a:ext>
            </a:extLst>
          </p:cNvPr>
          <p:cNvSpPr>
            <a:spLocks noGrp="1"/>
          </p:cNvSpPr>
          <p:nvPr>
            <p:ph type="body" sz="quarter" idx="13"/>
          </p:nvPr>
        </p:nvSpPr>
        <p:spPr/>
        <p:txBody>
          <a:bodyPr/>
          <a:lstStyle/>
          <a:p>
            <a:r>
              <a:rPr lang="de-DE" dirty="0"/>
              <a:t>Angebotsstruktur</a:t>
            </a:r>
          </a:p>
        </p:txBody>
      </p:sp>
      <p:pic>
        <p:nvPicPr>
          <p:cNvPr id="8" name="Grafik 7">
            <a:extLst>
              <a:ext uri="{FF2B5EF4-FFF2-40B4-BE49-F238E27FC236}">
                <a16:creationId xmlns:a16="http://schemas.microsoft.com/office/drawing/2014/main" id="{B84559A0-F9E1-47E7-A46B-5A0160D11EB5}"/>
              </a:ext>
            </a:extLst>
          </p:cNvPr>
          <p:cNvPicPr>
            <a:picLocks noChangeAspect="1"/>
          </p:cNvPicPr>
          <p:nvPr/>
        </p:nvPicPr>
        <p:blipFill>
          <a:blip r:embed="rId3"/>
          <a:stretch>
            <a:fillRect/>
          </a:stretch>
        </p:blipFill>
        <p:spPr>
          <a:xfrm>
            <a:off x="0" y="2319324"/>
            <a:ext cx="12192000" cy="3784600"/>
          </a:xfrm>
          <a:prstGeom prst="rect">
            <a:avLst/>
          </a:prstGeom>
        </p:spPr>
      </p:pic>
      <p:pic>
        <p:nvPicPr>
          <p:cNvPr id="9" name="Grafik 8">
            <a:extLst>
              <a:ext uri="{FF2B5EF4-FFF2-40B4-BE49-F238E27FC236}">
                <a16:creationId xmlns:a16="http://schemas.microsoft.com/office/drawing/2014/main" id="{D5DE4510-CCFB-429B-A721-ADE18AEBC49A}"/>
              </a:ext>
            </a:extLst>
          </p:cNvPr>
          <p:cNvPicPr>
            <a:picLocks noChangeAspect="1"/>
          </p:cNvPicPr>
          <p:nvPr/>
        </p:nvPicPr>
        <p:blipFill>
          <a:blip r:embed="rId4"/>
          <a:stretch>
            <a:fillRect/>
          </a:stretch>
        </p:blipFill>
        <p:spPr>
          <a:xfrm>
            <a:off x="5000776" y="1488409"/>
            <a:ext cx="2190447" cy="727228"/>
          </a:xfrm>
          <a:prstGeom prst="rect">
            <a:avLst/>
          </a:prstGeom>
        </p:spPr>
      </p:pic>
      <p:sp>
        <p:nvSpPr>
          <p:cNvPr id="10" name="Ellipse 9">
            <a:extLst>
              <a:ext uri="{FF2B5EF4-FFF2-40B4-BE49-F238E27FC236}">
                <a16:creationId xmlns:a16="http://schemas.microsoft.com/office/drawing/2014/main" id="{AE6E2D77-03FA-4003-9314-07143CAB2E2F}"/>
              </a:ext>
            </a:extLst>
          </p:cNvPr>
          <p:cNvSpPr/>
          <p:nvPr/>
        </p:nvSpPr>
        <p:spPr>
          <a:xfrm>
            <a:off x="2578100" y="3191540"/>
            <a:ext cx="2376000" cy="2376000"/>
          </a:xfrm>
          <a:prstGeom prst="ellipse">
            <a:avLst/>
          </a:prstGeom>
          <a:noFill/>
          <a:ln w="76200">
            <a:solidFill>
              <a:srgbClr val="EB5E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1" name="Textfeld 10">
            <a:extLst>
              <a:ext uri="{FF2B5EF4-FFF2-40B4-BE49-F238E27FC236}">
                <a16:creationId xmlns:a16="http://schemas.microsoft.com/office/drawing/2014/main" id="{8BA1D362-33B2-40F2-89B1-EAC0BE377C13}"/>
              </a:ext>
            </a:extLst>
          </p:cNvPr>
          <p:cNvSpPr txBox="1"/>
          <p:nvPr/>
        </p:nvSpPr>
        <p:spPr>
          <a:xfrm>
            <a:off x="3214870" y="1618430"/>
            <a:ext cx="1566983" cy="467051"/>
          </a:xfrm>
          <a:prstGeom prst="rect">
            <a:avLst/>
          </a:prstGeom>
          <a:noFill/>
        </p:spPr>
        <p:txBody>
          <a:bodyPr wrap="square" rtlCol="0">
            <a:spAutoFit/>
          </a:bodyPr>
          <a:lstStyle/>
          <a:p>
            <a:pPr>
              <a:lnSpc>
                <a:spcPct val="110000"/>
              </a:lnSpc>
            </a:pPr>
            <a:r>
              <a:rPr lang="de-DE" sz="2400" b="1" dirty="0">
                <a:solidFill>
                  <a:srgbClr val="EB5E1A"/>
                </a:solidFill>
              </a:rPr>
              <a:t>Beispiel:</a:t>
            </a:r>
          </a:p>
        </p:txBody>
      </p:sp>
      <p:sp>
        <p:nvSpPr>
          <p:cNvPr id="12" name="Textfeld 11">
            <a:extLst>
              <a:ext uri="{FF2B5EF4-FFF2-40B4-BE49-F238E27FC236}">
                <a16:creationId xmlns:a16="http://schemas.microsoft.com/office/drawing/2014/main" id="{3F281E88-63B9-489A-A445-78374DAAD749}"/>
              </a:ext>
            </a:extLst>
          </p:cNvPr>
          <p:cNvSpPr txBox="1"/>
          <p:nvPr/>
        </p:nvSpPr>
        <p:spPr>
          <a:xfrm>
            <a:off x="5934766" y="6065030"/>
            <a:ext cx="5596404" cy="232821"/>
          </a:xfrm>
          <a:prstGeom prst="rect">
            <a:avLst/>
          </a:prstGeom>
          <a:noFill/>
        </p:spPr>
        <p:txBody>
          <a:bodyPr wrap="none" rtlCol="0">
            <a:spAutoFit/>
          </a:bodyPr>
          <a:lstStyle/>
          <a:p>
            <a:pPr>
              <a:lnSpc>
                <a:spcPct val="110000"/>
              </a:lnSpc>
            </a:pPr>
            <a:r>
              <a:rPr lang="de-DE" sz="900" dirty="0">
                <a:solidFill>
                  <a:schemeClr val="bg1">
                    <a:lumMod val="65000"/>
                  </a:schemeClr>
                </a:solidFill>
              </a:rPr>
              <a:t>Bildquelle: https://www.studentenwerk-osnabrueck.de/de/essen/infos-zu-unserem-essen/menuelinien.html</a:t>
            </a:r>
          </a:p>
        </p:txBody>
      </p:sp>
      <p:sp>
        <p:nvSpPr>
          <p:cNvPr id="3" name="Rechteck 2">
            <a:extLst>
              <a:ext uri="{FF2B5EF4-FFF2-40B4-BE49-F238E27FC236}">
                <a16:creationId xmlns:a16="http://schemas.microsoft.com/office/drawing/2014/main" id="{0DB6C430-0063-40B3-8C67-F609E45D560A}"/>
              </a:ext>
            </a:extLst>
          </p:cNvPr>
          <p:cNvSpPr/>
          <p:nvPr/>
        </p:nvSpPr>
        <p:spPr>
          <a:xfrm>
            <a:off x="9682980" y="1978947"/>
            <a:ext cx="2509020" cy="261610"/>
          </a:xfrm>
          <a:prstGeom prst="rect">
            <a:avLst/>
          </a:prstGeom>
        </p:spPr>
        <p:txBody>
          <a:bodyPr wrap="none">
            <a:spAutoFit/>
          </a:bodyPr>
          <a:lstStyle/>
          <a:p>
            <a:r>
              <a:rPr lang="de-DE" sz="1100" dirty="0">
                <a:solidFill>
                  <a:srgbClr val="FF0000"/>
                </a:solidFill>
                <a:ea typeface="Calibri" panose="020F0502020204030204" pitchFamily="34" charset="0"/>
                <a:cs typeface="Times New Roman" panose="02020603050405020304" pitchFamily="18" charset="0"/>
              </a:rPr>
              <a:t>Screenshots nicht unter freier Lizenz.</a:t>
            </a:r>
            <a:endParaRPr lang="de-DE" sz="1100" dirty="0">
              <a:solidFill>
                <a:srgbClr val="FF0000"/>
              </a:solidFill>
            </a:endParaRPr>
          </a:p>
        </p:txBody>
      </p:sp>
    </p:spTree>
    <p:extLst>
      <p:ext uri="{BB962C8B-B14F-4D97-AF65-F5344CB8AC3E}">
        <p14:creationId xmlns:p14="http://schemas.microsoft.com/office/powerpoint/2010/main" val="393186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7A071-704D-4804-8126-737156B64087}"/>
              </a:ext>
            </a:extLst>
          </p:cNvPr>
          <p:cNvSpPr>
            <a:spLocks noGrp="1"/>
          </p:cNvSpPr>
          <p:nvPr>
            <p:ph type="title"/>
          </p:nvPr>
        </p:nvSpPr>
        <p:spPr/>
        <p:txBody>
          <a:bodyPr/>
          <a:lstStyle/>
          <a:p>
            <a:r>
              <a:rPr lang="de-DE"/>
              <a:t>Verpflegungskonzept</a:t>
            </a:r>
          </a:p>
        </p:txBody>
      </p:sp>
      <p:sp>
        <p:nvSpPr>
          <p:cNvPr id="4" name="Textplatzhalter 3">
            <a:extLst>
              <a:ext uri="{FF2B5EF4-FFF2-40B4-BE49-F238E27FC236}">
                <a16:creationId xmlns:a16="http://schemas.microsoft.com/office/drawing/2014/main" id="{0550E281-4FA4-45EE-BB67-67B9F441EBFC}"/>
              </a:ext>
            </a:extLst>
          </p:cNvPr>
          <p:cNvSpPr>
            <a:spLocks noGrp="1"/>
          </p:cNvSpPr>
          <p:nvPr>
            <p:ph type="body" sz="quarter" idx="13"/>
          </p:nvPr>
        </p:nvSpPr>
        <p:spPr/>
        <p:txBody>
          <a:bodyPr/>
          <a:lstStyle/>
          <a:p>
            <a:r>
              <a:rPr lang="de-DE" dirty="0"/>
              <a:t>Angebotsstruktur</a:t>
            </a:r>
          </a:p>
        </p:txBody>
      </p:sp>
      <p:pic>
        <p:nvPicPr>
          <p:cNvPr id="6" name="Grafik 5">
            <a:extLst>
              <a:ext uri="{FF2B5EF4-FFF2-40B4-BE49-F238E27FC236}">
                <a16:creationId xmlns:a16="http://schemas.microsoft.com/office/drawing/2014/main" id="{D98E154F-7475-418B-85E0-3F1109FAE16B}"/>
              </a:ext>
            </a:extLst>
          </p:cNvPr>
          <p:cNvPicPr>
            <a:picLocks noChangeAspect="1"/>
          </p:cNvPicPr>
          <p:nvPr/>
        </p:nvPicPr>
        <p:blipFill>
          <a:blip r:embed="rId3"/>
          <a:stretch>
            <a:fillRect/>
          </a:stretch>
        </p:blipFill>
        <p:spPr>
          <a:xfrm>
            <a:off x="3035300" y="1442145"/>
            <a:ext cx="8725538" cy="4281095"/>
          </a:xfrm>
          <a:prstGeom prst="rect">
            <a:avLst/>
          </a:prstGeom>
        </p:spPr>
      </p:pic>
      <p:sp>
        <p:nvSpPr>
          <p:cNvPr id="7" name="Textfeld 6">
            <a:extLst>
              <a:ext uri="{FF2B5EF4-FFF2-40B4-BE49-F238E27FC236}">
                <a16:creationId xmlns:a16="http://schemas.microsoft.com/office/drawing/2014/main" id="{8945F5BD-CA92-4220-A5FC-F1D7FAEA8936}"/>
              </a:ext>
            </a:extLst>
          </p:cNvPr>
          <p:cNvSpPr txBox="1"/>
          <p:nvPr/>
        </p:nvSpPr>
        <p:spPr>
          <a:xfrm>
            <a:off x="152400" y="3227370"/>
            <a:ext cx="2882900" cy="678134"/>
          </a:xfrm>
          <a:prstGeom prst="rect">
            <a:avLst/>
          </a:prstGeom>
          <a:noFill/>
        </p:spPr>
        <p:txBody>
          <a:bodyPr wrap="square" rtlCol="0">
            <a:spAutoFit/>
          </a:bodyPr>
          <a:lstStyle/>
          <a:p>
            <a:pPr>
              <a:lnSpc>
                <a:spcPct val="110000"/>
              </a:lnSpc>
            </a:pPr>
            <a:r>
              <a:rPr lang="de-DE" b="1"/>
              <a:t>Beispiel einer Menülinienbeschreibung</a:t>
            </a:r>
          </a:p>
        </p:txBody>
      </p:sp>
      <p:sp>
        <p:nvSpPr>
          <p:cNvPr id="8" name="Textfeld 7">
            <a:extLst>
              <a:ext uri="{FF2B5EF4-FFF2-40B4-BE49-F238E27FC236}">
                <a16:creationId xmlns:a16="http://schemas.microsoft.com/office/drawing/2014/main" id="{150F9064-172C-4FEB-B678-CB2A97FFFBD5}"/>
              </a:ext>
            </a:extLst>
          </p:cNvPr>
          <p:cNvSpPr txBox="1"/>
          <p:nvPr/>
        </p:nvSpPr>
        <p:spPr>
          <a:xfrm>
            <a:off x="6164434" y="5746970"/>
            <a:ext cx="5596404" cy="232821"/>
          </a:xfrm>
          <a:prstGeom prst="rect">
            <a:avLst/>
          </a:prstGeom>
          <a:noFill/>
        </p:spPr>
        <p:txBody>
          <a:bodyPr wrap="none" rtlCol="0">
            <a:spAutoFit/>
          </a:bodyPr>
          <a:lstStyle/>
          <a:p>
            <a:pPr>
              <a:lnSpc>
                <a:spcPct val="110000"/>
              </a:lnSpc>
            </a:pPr>
            <a:r>
              <a:rPr lang="de-DE" sz="900" dirty="0">
                <a:solidFill>
                  <a:schemeClr val="bg1">
                    <a:lumMod val="65000"/>
                  </a:schemeClr>
                </a:solidFill>
              </a:rPr>
              <a:t>Bildquelle: https://www.studentenwerk-osnabrueck.de/de/essen/infos-zu-unserem-essen/menuelinien.html</a:t>
            </a:r>
          </a:p>
        </p:txBody>
      </p:sp>
      <p:sp>
        <p:nvSpPr>
          <p:cNvPr id="9" name="Rechteck 8">
            <a:extLst>
              <a:ext uri="{FF2B5EF4-FFF2-40B4-BE49-F238E27FC236}">
                <a16:creationId xmlns:a16="http://schemas.microsoft.com/office/drawing/2014/main" id="{1A0EE47F-2A1B-4EF1-881E-49D77251F50D}"/>
              </a:ext>
            </a:extLst>
          </p:cNvPr>
          <p:cNvSpPr/>
          <p:nvPr/>
        </p:nvSpPr>
        <p:spPr>
          <a:xfrm>
            <a:off x="9400333" y="1178703"/>
            <a:ext cx="2509020" cy="261610"/>
          </a:xfrm>
          <a:prstGeom prst="rect">
            <a:avLst/>
          </a:prstGeom>
        </p:spPr>
        <p:txBody>
          <a:bodyPr wrap="none">
            <a:spAutoFit/>
          </a:bodyPr>
          <a:lstStyle/>
          <a:p>
            <a:r>
              <a:rPr lang="de-DE" sz="1100" dirty="0">
                <a:solidFill>
                  <a:srgbClr val="FF0000"/>
                </a:solidFill>
                <a:ea typeface="Calibri" panose="020F0502020204030204" pitchFamily="34" charset="0"/>
                <a:cs typeface="Times New Roman" panose="02020603050405020304" pitchFamily="18" charset="0"/>
              </a:rPr>
              <a:t>Screenshot nicht unter freier Lizenz.</a:t>
            </a:r>
            <a:endParaRPr lang="de-DE" sz="1100" dirty="0">
              <a:solidFill>
                <a:srgbClr val="FF0000"/>
              </a:solidFill>
            </a:endParaRPr>
          </a:p>
        </p:txBody>
      </p:sp>
    </p:spTree>
    <p:extLst>
      <p:ext uri="{BB962C8B-B14F-4D97-AF65-F5344CB8AC3E}">
        <p14:creationId xmlns:p14="http://schemas.microsoft.com/office/powerpoint/2010/main" val="2788970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Erhebungsmethode</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357460"/>
            <a:ext cx="11420026" cy="4448028"/>
          </a:xfrm>
        </p:spPr>
        <p:txBody>
          <a:bodyPr/>
          <a:lstStyle/>
          <a:p>
            <a:pPr marL="0" indent="0">
              <a:buNone/>
            </a:pPr>
            <a:r>
              <a:rPr lang="de-DE" dirty="0"/>
              <a:t>Zum Abschluss der Speiseplangestaltung wird den Teilnehmenden das Speiseplanungs-Auswertungstool vorgestellt. Dazu können Sie von der Präsentation in das Excel-Dokument wechseln. Suchen Sie sich die passende Tabelle für Ihre Teilnehmenden heraus. Nun können Sie mit der Erklärung der Tabelle beginnen. Wir empfehlen dies anhand eines Beispiels zu tun. </a:t>
            </a:r>
          </a:p>
          <a:p>
            <a:pPr marL="0" indent="0">
              <a:buNone/>
            </a:pPr>
            <a:endParaRPr lang="de-DE" dirty="0"/>
          </a:p>
          <a:p>
            <a:pPr marL="0" indent="0">
              <a:buNone/>
            </a:pPr>
            <a:r>
              <a:rPr lang="de-DE" dirty="0"/>
              <a:t>Haben Sie die Zeit, können die Teilnehmenden nach der Erklärung das Tool an einem mitgebrachten Wochenspeiseplan selbst einmal testen. Dies minimiert Fehler während der Auswertung, die bei der weiterführenden Aufgabe gefordert wird.</a:t>
            </a:r>
          </a:p>
          <a:p>
            <a:pPr marL="0" indent="0">
              <a:buNone/>
            </a:pPr>
            <a:endParaRPr lang="de-DE" dirty="0"/>
          </a:p>
          <a:p>
            <a:pPr marL="0" indent="0">
              <a:buNone/>
            </a:pPr>
            <a:r>
              <a:rPr lang="de-DE" b="1" dirty="0"/>
              <a:t>Material:</a:t>
            </a:r>
            <a:r>
              <a:rPr lang="de-DE" dirty="0"/>
              <a:t> Speiseplanungstool, Beispiel-Speiseplan, Optional: Teilnehmende: Wochenspeiseplan, Mobiles Endgerät</a:t>
            </a:r>
          </a:p>
          <a:p>
            <a:pPr marL="0" indent="0">
              <a:buNone/>
            </a:pPr>
            <a:endParaRPr lang="de-DE" dirty="0"/>
          </a:p>
        </p:txBody>
      </p:sp>
    </p:spTree>
    <p:extLst>
      <p:ext uri="{BB962C8B-B14F-4D97-AF65-F5344CB8AC3E}">
        <p14:creationId xmlns:p14="http://schemas.microsoft.com/office/powerpoint/2010/main" val="3044982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F2F9E55F-95C3-4E05-99B3-DAA87FB03E43}"/>
              </a:ext>
            </a:extLst>
          </p:cNvPr>
          <p:cNvSpPr>
            <a:spLocks noGrp="1"/>
          </p:cNvSpPr>
          <p:nvPr>
            <p:ph type="pic" sz="quarter" idx="11"/>
          </p:nvPr>
        </p:nvSpPr>
        <p:spPr>
          <a:xfrm>
            <a:off x="0" y="1052736"/>
            <a:ext cx="12192000" cy="5805264"/>
          </a:xfrm>
        </p:spPr>
      </p:sp>
      <p:sp>
        <p:nvSpPr>
          <p:cNvPr id="2" name="Titel 1">
            <a:extLst>
              <a:ext uri="{FF2B5EF4-FFF2-40B4-BE49-F238E27FC236}">
                <a16:creationId xmlns:a16="http://schemas.microsoft.com/office/drawing/2014/main" id="{BCADAB04-F560-4EA5-9B94-436154C24697}"/>
              </a:ext>
            </a:extLst>
          </p:cNvPr>
          <p:cNvSpPr>
            <a:spLocks noGrp="1"/>
          </p:cNvSpPr>
          <p:nvPr>
            <p:ph type="ctrTitle"/>
          </p:nvPr>
        </p:nvSpPr>
        <p:spPr>
          <a:xfrm>
            <a:off x="6600056" y="2096852"/>
            <a:ext cx="5591943" cy="1980220"/>
          </a:xfrm>
        </p:spPr>
        <p:txBody>
          <a:bodyPr/>
          <a:lstStyle/>
          <a:p>
            <a:r>
              <a:rPr lang="de-DE" sz="4000" dirty="0"/>
              <a:t>Erhebungsmethode</a:t>
            </a:r>
          </a:p>
        </p:txBody>
      </p:sp>
      <p:pic>
        <p:nvPicPr>
          <p:cNvPr id="12" name="Grafik 11">
            <a:extLst>
              <a:ext uri="{FF2B5EF4-FFF2-40B4-BE49-F238E27FC236}">
                <a16:creationId xmlns:a16="http://schemas.microsoft.com/office/drawing/2014/main" id="{A5640F31-44CD-458D-8075-19740551F8A9}"/>
              </a:ext>
            </a:extLst>
          </p:cNvPr>
          <p:cNvPicPr>
            <a:picLocks noChangeAspect="1"/>
          </p:cNvPicPr>
          <p:nvPr/>
        </p:nvPicPr>
        <p:blipFill>
          <a:blip r:embed="rId3"/>
          <a:stretch>
            <a:fillRect/>
          </a:stretch>
        </p:blipFill>
        <p:spPr>
          <a:xfrm rot="20446423">
            <a:off x="1180226" y="1499300"/>
            <a:ext cx="3711081" cy="4883870"/>
          </a:xfrm>
          <a:prstGeom prst="rect">
            <a:avLst/>
          </a:prstGeom>
        </p:spPr>
      </p:pic>
    </p:spTree>
    <p:extLst>
      <p:ext uri="{BB962C8B-B14F-4D97-AF65-F5344CB8AC3E}">
        <p14:creationId xmlns:p14="http://schemas.microsoft.com/office/powerpoint/2010/main" val="1862618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Ergebnisse</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785938"/>
            <a:ext cx="11359602" cy="4019550"/>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bei Bedarf Screenshots o.ä. von der Erklärung des Erhebungstools eingetragen werden.</a:t>
            </a:r>
          </a:p>
        </p:txBody>
      </p:sp>
      <p:sp>
        <p:nvSpPr>
          <p:cNvPr id="4" name="Textplatzhalter 3">
            <a:extLst>
              <a:ext uri="{FF2B5EF4-FFF2-40B4-BE49-F238E27FC236}">
                <a16:creationId xmlns:a16="http://schemas.microsoft.com/office/drawing/2014/main" id="{7272E888-956E-27C1-01CF-0F0F0EC85CC5}"/>
              </a:ext>
            </a:extLst>
          </p:cNvPr>
          <p:cNvSpPr>
            <a:spLocks noGrp="1"/>
          </p:cNvSpPr>
          <p:nvPr>
            <p:ph type="body" sz="quarter" idx="13"/>
          </p:nvPr>
        </p:nvSpPr>
        <p:spPr/>
        <p:txBody>
          <a:bodyPr/>
          <a:lstStyle/>
          <a:p>
            <a:r>
              <a:rPr lang="de-DE" dirty="0"/>
              <a:t>Erhebungsmethode</a:t>
            </a:r>
          </a:p>
        </p:txBody>
      </p:sp>
      <p:pic>
        <p:nvPicPr>
          <p:cNvPr id="8" name="Grafik 7" descr="Ein Bild, das Astronomie, Kreativität, Stern enthält.&#10;&#10;Beschreibung automatisch generiert.">
            <a:extLst>
              <a:ext uri="{FF2B5EF4-FFF2-40B4-BE49-F238E27FC236}">
                <a16:creationId xmlns:a16="http://schemas.microsoft.com/office/drawing/2014/main" id="{FDB1AD20-B793-8102-9E69-7A8D66E1386C}"/>
              </a:ext>
            </a:extLst>
          </p:cNvPr>
          <p:cNvPicPr>
            <a:picLocks noChangeAspect="1"/>
          </p:cNvPicPr>
          <p:nvPr/>
        </p:nvPicPr>
        <p:blipFill>
          <a:blip r:embed="rId2"/>
          <a:stretch>
            <a:fillRect/>
          </a:stretch>
        </p:blipFill>
        <p:spPr>
          <a:xfrm>
            <a:off x="9783396" y="4434498"/>
            <a:ext cx="1847363" cy="1418005"/>
          </a:xfrm>
          <a:prstGeom prst="rect">
            <a:avLst/>
          </a:prstGeom>
        </p:spPr>
      </p:pic>
    </p:spTree>
    <p:extLst>
      <p:ext uri="{BB962C8B-B14F-4D97-AF65-F5344CB8AC3E}">
        <p14:creationId xmlns:p14="http://schemas.microsoft.com/office/powerpoint/2010/main" val="2179053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1E999-4F54-379A-6530-E51B67312402}"/>
              </a:ext>
            </a:extLst>
          </p:cNvPr>
          <p:cNvSpPr>
            <a:spLocks noGrp="1"/>
          </p:cNvSpPr>
          <p:nvPr>
            <p:ph type="title"/>
          </p:nvPr>
        </p:nvSpPr>
        <p:spPr/>
        <p:txBody>
          <a:bodyPr/>
          <a:lstStyle/>
          <a:p>
            <a:r>
              <a:rPr lang="de-DE"/>
              <a:t>Weiterführende Aufgabe</a:t>
            </a:r>
          </a:p>
        </p:txBody>
      </p:sp>
      <p:sp>
        <p:nvSpPr>
          <p:cNvPr id="3" name="Inhaltsplatzhalter 2">
            <a:extLst>
              <a:ext uri="{FF2B5EF4-FFF2-40B4-BE49-F238E27FC236}">
                <a16:creationId xmlns:a16="http://schemas.microsoft.com/office/drawing/2014/main" id="{20C41A21-ABDA-F848-B755-0BABA36309DF}"/>
              </a:ext>
            </a:extLst>
          </p:cNvPr>
          <p:cNvSpPr>
            <a:spLocks noGrp="1"/>
          </p:cNvSpPr>
          <p:nvPr>
            <p:ph idx="1"/>
          </p:nvPr>
        </p:nvSpPr>
        <p:spPr>
          <a:xfrm>
            <a:off x="371481" y="1785938"/>
            <a:ext cx="11401419" cy="4019550"/>
          </a:xfrm>
        </p:spPr>
        <p:txBody>
          <a:bodyPr/>
          <a:lstStyle/>
          <a:p>
            <a:pPr marL="0" indent="0">
              <a:buNone/>
            </a:pPr>
            <a:r>
              <a:rPr lang="de-DE" sz="2000" dirty="0">
                <a:latin typeface="Arial" panose="020B0604020202020204" pitchFamily="34" charset="0"/>
                <a:cs typeface="Arial" panose="020B0604020202020204" pitchFamily="34" charset="0"/>
              </a:rPr>
              <a:t>Werten Sie Ihre Speisepläne anhand von Rezepturen mit dem Auswertungstool unter Berücksichtigung von DGE-Standards für mindestens 4 Wochen aus.</a:t>
            </a: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Bitte lassen Sie uns die Tabelle sowie die Speisepläne spätestens </a:t>
            </a:r>
            <a:r>
              <a:rPr lang="de-DE" sz="2000" b="1" dirty="0">
                <a:latin typeface="Arial" panose="020B0604020202020204" pitchFamily="34" charset="0"/>
                <a:cs typeface="Arial" panose="020B0604020202020204" pitchFamily="34" charset="0"/>
              </a:rPr>
              <a:t>2 Wochen (xx.xx.20xx) </a:t>
            </a:r>
            <a:r>
              <a:rPr lang="de-DE" sz="2000" dirty="0">
                <a:latin typeface="Arial" panose="020B0604020202020204" pitchFamily="34" charset="0"/>
                <a:cs typeface="Arial" panose="020B0604020202020204" pitchFamily="34" charset="0"/>
              </a:rPr>
              <a:t>vor dem zweiten Termin (xx.xx.20xx) per Mail zukommen.</a:t>
            </a: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Bei Fragen oder Schwierigkeiten melden Sie sich gerne bei uns.</a:t>
            </a:r>
          </a:p>
          <a:p>
            <a:pPr marL="0" indent="0">
              <a:buNone/>
            </a:pPr>
            <a:endParaRPr lang="de-DE" sz="2000" dirty="0">
              <a:latin typeface="Arial" panose="020B0604020202020204" pitchFamily="34" charset="0"/>
              <a:cs typeface="Arial" panose="020B0604020202020204" pitchFamily="34" charset="0"/>
            </a:endParaRPr>
          </a:p>
          <a:p>
            <a:pPr marL="0" indent="0">
              <a:buNone/>
            </a:pPr>
            <a:endParaRPr lang="de-DE" sz="1800" dirty="0">
              <a:solidFill>
                <a:schemeClr val="bg1">
                  <a:lumMod val="65000"/>
                </a:schemeClr>
              </a:solidFill>
              <a:latin typeface="Arial" panose="020B0604020202020204" pitchFamily="34" charset="0"/>
              <a:cs typeface="Arial" panose="020B0604020202020204" pitchFamily="34" charset="0"/>
            </a:endParaRPr>
          </a:p>
          <a:p>
            <a:pPr marL="0" indent="0">
              <a:buNone/>
            </a:pPr>
            <a:endParaRPr lang="de-DE" sz="1800" dirty="0">
              <a:solidFill>
                <a:schemeClr val="bg1">
                  <a:lumMod val="65000"/>
                </a:schemeClr>
              </a:solidFill>
              <a:latin typeface="Arial" panose="020B0604020202020204" pitchFamily="34" charset="0"/>
              <a:cs typeface="Arial" panose="020B0604020202020204" pitchFamily="34" charset="0"/>
            </a:endParaRPr>
          </a:p>
          <a:p>
            <a:pPr marL="0" indent="0">
              <a:buNone/>
            </a:pPr>
            <a:endParaRPr lang="de-DE" sz="1800" dirty="0">
              <a:solidFill>
                <a:schemeClr val="bg1">
                  <a:lumMod val="65000"/>
                </a:schemeClr>
              </a:solidFill>
              <a:latin typeface="Arial" panose="020B0604020202020204" pitchFamily="34" charset="0"/>
              <a:cs typeface="Arial" panose="020B0604020202020204" pitchFamily="34" charset="0"/>
            </a:endParaRPr>
          </a:p>
          <a:p>
            <a:pPr marL="0" indent="0">
              <a:buNone/>
            </a:pPr>
            <a:endParaRPr lang="de-DE" sz="1800" dirty="0">
              <a:solidFill>
                <a:schemeClr val="bg1">
                  <a:lumMod val="65000"/>
                </a:schemeClr>
              </a:solidFill>
              <a:latin typeface="Arial" panose="020B0604020202020204" pitchFamily="34" charset="0"/>
              <a:cs typeface="Arial" panose="020B0604020202020204" pitchFamily="34" charset="0"/>
            </a:endParaRPr>
          </a:p>
          <a:p>
            <a:pPr marL="0" indent="0">
              <a:buNone/>
            </a:pPr>
            <a:endParaRPr lang="de-DE" sz="1800" dirty="0">
              <a:solidFill>
                <a:schemeClr val="bg1">
                  <a:lumMod val="65000"/>
                </a:schemeClr>
              </a:solidFill>
              <a:latin typeface="Arial" panose="020B0604020202020204" pitchFamily="34" charset="0"/>
              <a:cs typeface="Arial" panose="020B0604020202020204" pitchFamily="34" charset="0"/>
            </a:endParaRPr>
          </a:p>
          <a:p>
            <a:pPr marL="0" indent="0">
              <a:buNone/>
            </a:pPr>
            <a:r>
              <a:rPr lang="de-DE" sz="1800" dirty="0">
                <a:solidFill>
                  <a:schemeClr val="bg1">
                    <a:lumMod val="65000"/>
                  </a:schemeClr>
                </a:solidFill>
                <a:latin typeface="Arial" panose="020B0604020202020204" pitchFamily="34" charset="0"/>
                <a:cs typeface="Arial" panose="020B0604020202020204" pitchFamily="34" charset="0"/>
              </a:rPr>
              <a:t>Kontaktdaten</a:t>
            </a:r>
            <a:endParaRPr lang="de-DE" dirty="0"/>
          </a:p>
        </p:txBody>
      </p:sp>
      <p:sp>
        <p:nvSpPr>
          <p:cNvPr id="4" name="Textplatzhalter 3">
            <a:extLst>
              <a:ext uri="{FF2B5EF4-FFF2-40B4-BE49-F238E27FC236}">
                <a16:creationId xmlns:a16="http://schemas.microsoft.com/office/drawing/2014/main" id="{2DE77138-BEEE-C285-963C-0A4DEF90861C}"/>
              </a:ext>
            </a:extLst>
          </p:cNvPr>
          <p:cNvSpPr>
            <a:spLocks noGrp="1"/>
          </p:cNvSpPr>
          <p:nvPr>
            <p:ph type="body" sz="quarter" idx="13"/>
          </p:nvPr>
        </p:nvSpPr>
        <p:spPr/>
        <p:txBody>
          <a:bodyPr/>
          <a:lstStyle/>
          <a:p>
            <a:r>
              <a:rPr lang="de-DE"/>
              <a:t>Speisenplanung</a:t>
            </a:r>
          </a:p>
        </p:txBody>
      </p:sp>
    </p:spTree>
    <p:extLst>
      <p:ext uri="{BB962C8B-B14F-4D97-AF65-F5344CB8AC3E}">
        <p14:creationId xmlns:p14="http://schemas.microsoft.com/office/powerpoint/2010/main" val="16943328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1">
            <a:extLst>
              <a:ext uri="{FF2B5EF4-FFF2-40B4-BE49-F238E27FC236}">
                <a16:creationId xmlns:a16="http://schemas.microsoft.com/office/drawing/2014/main" id="{D669002D-345C-C22D-FB0D-DF3BBD16983B}"/>
              </a:ext>
            </a:extLst>
          </p:cNvPr>
          <p:cNvSpPr txBox="1">
            <a:spLocks/>
          </p:cNvSpPr>
          <p:nvPr/>
        </p:nvSpPr>
        <p:spPr bwMode="auto">
          <a:xfrm>
            <a:off x="371357" y="872232"/>
            <a:ext cx="8820993" cy="50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marL="0" indent="0" algn="l" rtl="0" eaLnBrk="0" fontAlgn="base" hangingPunct="0">
              <a:lnSpc>
                <a:spcPct val="110000"/>
              </a:lnSpc>
              <a:spcBef>
                <a:spcPct val="0"/>
              </a:spcBef>
              <a:spcAft>
                <a:spcPct val="0"/>
              </a:spcAft>
              <a:buFont typeface="Arial" charset="0"/>
              <a:buNone/>
              <a:defRPr sz="2800" kern="1200">
                <a:solidFill>
                  <a:schemeClr val="tx2"/>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de-DE"/>
              <a:t>Materialien zur Durchführung</a:t>
            </a:r>
          </a:p>
        </p:txBody>
      </p:sp>
      <p:sp>
        <p:nvSpPr>
          <p:cNvPr id="9" name="Textplatzhalter 8">
            <a:extLst>
              <a:ext uri="{FF2B5EF4-FFF2-40B4-BE49-F238E27FC236}">
                <a16:creationId xmlns:a16="http://schemas.microsoft.com/office/drawing/2014/main" id="{9EB94969-5A80-8DB0-3396-A98C0F0EA563}"/>
              </a:ext>
            </a:extLst>
          </p:cNvPr>
          <p:cNvSpPr>
            <a:spLocks noGrp="1"/>
          </p:cNvSpPr>
          <p:nvPr>
            <p:ph type="body" sz="quarter" idx="15"/>
          </p:nvPr>
        </p:nvSpPr>
        <p:spPr>
          <a:xfrm>
            <a:off x="263530" y="1520827"/>
            <a:ext cx="11788770" cy="4716463"/>
          </a:xfrm>
        </p:spPr>
        <p:txBody>
          <a:bodyPr tIns="324000"/>
          <a:lstStyle/>
          <a:p>
            <a:pPr marL="571500" indent="-571500" algn="l">
              <a:lnSpc>
                <a:spcPct val="150000"/>
              </a:lnSpc>
              <a:buFont typeface="Wingdings" panose="05000000000000000000" pitchFamily="2" charset="2"/>
              <a:buChar char="è"/>
            </a:pPr>
            <a:r>
              <a:rPr lang="de-DE" sz="2000" dirty="0"/>
              <a:t>	Vorstellung Checkliste Speiseplan</a:t>
            </a:r>
          </a:p>
          <a:p>
            <a:pPr marL="571500" indent="-571500" algn="l">
              <a:lnSpc>
                <a:spcPct val="150000"/>
              </a:lnSpc>
              <a:buFont typeface="Wingdings" panose="05000000000000000000" pitchFamily="2" charset="2"/>
              <a:buChar char="è"/>
            </a:pPr>
            <a:r>
              <a:rPr lang="de-DE" sz="2000" dirty="0"/>
              <a:t>	Checkliste Speiseplan 	</a:t>
            </a:r>
          </a:p>
        </p:txBody>
      </p:sp>
      <p:sp>
        <p:nvSpPr>
          <p:cNvPr id="3" name="Titel 2">
            <a:extLst>
              <a:ext uri="{FF2B5EF4-FFF2-40B4-BE49-F238E27FC236}">
                <a16:creationId xmlns:a16="http://schemas.microsoft.com/office/drawing/2014/main" id="{9522092B-ACC2-52D7-37BD-6FC80A8EC596}"/>
              </a:ext>
            </a:extLst>
          </p:cNvPr>
          <p:cNvSpPr>
            <a:spLocks noGrp="1"/>
          </p:cNvSpPr>
          <p:nvPr>
            <p:ph type="title"/>
          </p:nvPr>
        </p:nvSpPr>
        <p:spPr/>
        <p:txBody>
          <a:bodyPr/>
          <a:lstStyle/>
          <a:p>
            <a:r>
              <a:rPr lang="de-DE"/>
              <a:t>weiterführende Aufgabe</a:t>
            </a:r>
          </a:p>
        </p:txBody>
      </p:sp>
      <p:pic>
        <p:nvPicPr>
          <p:cNvPr id="6" name="Grafik 5" descr="Ein Bild, das Cartoon, Grafiken, Text, Entwurf enthält.&#10;&#10;Beschreibung automatisch generiert.">
            <a:extLst>
              <a:ext uri="{FF2B5EF4-FFF2-40B4-BE49-F238E27FC236}">
                <a16:creationId xmlns:a16="http://schemas.microsoft.com/office/drawing/2014/main" id="{DCEC9582-BA5E-6542-A4C3-F02EBDBD6241}"/>
              </a:ext>
            </a:extLst>
          </p:cNvPr>
          <p:cNvPicPr>
            <a:picLocks noChangeAspect="1"/>
          </p:cNvPicPr>
          <p:nvPr/>
        </p:nvPicPr>
        <p:blipFill>
          <a:blip r:embed="rId3"/>
          <a:stretch>
            <a:fillRect/>
          </a:stretch>
        </p:blipFill>
        <p:spPr>
          <a:xfrm rot="20446423">
            <a:off x="10288816" y="4054250"/>
            <a:ext cx="1405543" cy="1845640"/>
          </a:xfrm>
          <a:prstGeom prst="rect">
            <a:avLst/>
          </a:prstGeom>
        </p:spPr>
      </p:pic>
    </p:spTree>
    <p:extLst>
      <p:ext uri="{BB962C8B-B14F-4D97-AF65-F5344CB8AC3E}">
        <p14:creationId xmlns:p14="http://schemas.microsoft.com/office/powerpoint/2010/main" val="29130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EF06D4E-B9F5-4FAB-BF2A-B5A8F890D229}"/>
              </a:ext>
            </a:extLst>
          </p:cNvPr>
          <p:cNvPicPr>
            <a:picLocks noChangeAspect="1"/>
          </p:cNvPicPr>
          <p:nvPr/>
        </p:nvPicPr>
        <p:blipFill>
          <a:blip r:embed="rId2"/>
          <a:stretch>
            <a:fillRect/>
          </a:stretch>
        </p:blipFill>
        <p:spPr>
          <a:xfrm>
            <a:off x="0" y="0"/>
            <a:ext cx="11682549" cy="6562254"/>
          </a:xfrm>
          <a:prstGeom prst="rect">
            <a:avLst/>
          </a:prstGeom>
          <a:ln w="12700">
            <a:solidFill>
              <a:schemeClr val="accent4"/>
            </a:solidFill>
          </a:ln>
        </p:spPr>
      </p:pic>
      <p:sp>
        <p:nvSpPr>
          <p:cNvPr id="5" name="Rechteck 4">
            <a:hlinkClick r:id="rId3"/>
            <a:extLst>
              <a:ext uri="{FF2B5EF4-FFF2-40B4-BE49-F238E27FC236}">
                <a16:creationId xmlns:a16="http://schemas.microsoft.com/office/drawing/2014/main" id="{83CBF01E-1AB4-4739-A629-AACDA18841FA}"/>
              </a:ext>
            </a:extLst>
          </p:cNvPr>
          <p:cNvSpPr/>
          <p:nvPr/>
        </p:nvSpPr>
        <p:spPr>
          <a:xfrm>
            <a:off x="3233057" y="6028509"/>
            <a:ext cx="457200" cy="235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6" name="Rechteck 5">
            <a:extLst>
              <a:ext uri="{FF2B5EF4-FFF2-40B4-BE49-F238E27FC236}">
                <a16:creationId xmlns:a16="http://schemas.microsoft.com/office/drawing/2014/main" id="{C9A32E9A-A1AA-4F7A-842C-7F9309B80AD6}"/>
              </a:ext>
            </a:extLst>
          </p:cNvPr>
          <p:cNvSpPr/>
          <p:nvPr/>
        </p:nvSpPr>
        <p:spPr>
          <a:xfrm>
            <a:off x="-50140" y="6596390"/>
            <a:ext cx="2618024" cy="261610"/>
          </a:xfrm>
          <a:prstGeom prst="rect">
            <a:avLst/>
          </a:prstGeom>
        </p:spPr>
        <p:txBody>
          <a:bodyPr wrap="none">
            <a:spAutoFit/>
          </a:bodyPr>
          <a:lstStyle/>
          <a:p>
            <a:r>
              <a:rPr lang="de-DE" sz="1100" dirty="0">
                <a:solidFill>
                  <a:srgbClr val="FF0000"/>
                </a:solidFill>
                <a:ea typeface="Calibri" panose="020F0502020204030204" pitchFamily="34" charset="0"/>
                <a:cs typeface="Times New Roman" panose="02020603050405020304" pitchFamily="18" charset="0"/>
              </a:rPr>
              <a:t>Screenshot ist nicht unter freier Lizenz.</a:t>
            </a:r>
            <a:endParaRPr lang="de-DE" sz="1100" dirty="0">
              <a:solidFill>
                <a:srgbClr val="FF0000"/>
              </a:solidFill>
            </a:endParaRPr>
          </a:p>
        </p:txBody>
      </p:sp>
    </p:spTree>
    <p:extLst>
      <p:ext uri="{BB962C8B-B14F-4D97-AF65-F5344CB8AC3E}">
        <p14:creationId xmlns:p14="http://schemas.microsoft.com/office/powerpoint/2010/main" val="2568035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Gästekommunikation</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348033"/>
            <a:ext cx="11420026" cy="4457455"/>
          </a:xfrm>
        </p:spPr>
        <p:txBody>
          <a:bodyPr/>
          <a:lstStyle/>
          <a:p>
            <a:pPr marL="0" indent="0">
              <a:buNone/>
            </a:pPr>
            <a:r>
              <a:rPr lang="de-DE" dirty="0"/>
              <a:t>Zum Ende des Seminar wird noch ein Einstieg in das Thema Gästekommunikation gemacht.</a:t>
            </a:r>
          </a:p>
          <a:p>
            <a:pPr marL="0" indent="0">
              <a:buNone/>
            </a:pPr>
            <a:r>
              <a:rPr lang="de-DE" dirty="0"/>
              <a:t>Dabei wird bei diesem Termin der Fokus auf die Zielgruppen, mit denen kommuniziert wird oder werden soll, gelegt.</a:t>
            </a:r>
          </a:p>
          <a:p>
            <a:pPr marL="0" indent="0">
              <a:buNone/>
            </a:pPr>
            <a:r>
              <a:rPr lang="de-DE" dirty="0"/>
              <a:t>Zunächst soll überlegt werden, welche Ziel-/Gästegruppen in den einzelnen Betrieben vorliegen. Da die Gruppe der Teilnehmenden höchstwahrscheinlich aus einem ähnlichen Bereich kommt, kann gemeinsam im Plenum gesammelt werden.</a:t>
            </a:r>
          </a:p>
          <a:p>
            <a:pPr marL="0" indent="0">
              <a:buNone/>
            </a:pPr>
            <a:r>
              <a:rPr lang="de-DE" dirty="0"/>
              <a:t>Daraufhin soll eine der Gästegruppen detailliert beschrieben werden. Dies kann mit Hilfe einer Persona* geschehen. Dabei bietet es sich sowohl an eine Persona gemeinsam im Plenum zu entwickeln oder in Partnerarbeit. </a:t>
            </a:r>
          </a:p>
          <a:p>
            <a:pPr marL="0" indent="0">
              <a:buNone/>
            </a:pPr>
            <a:endParaRPr lang="de-DE" dirty="0"/>
          </a:p>
          <a:p>
            <a:pPr marL="0" indent="0">
              <a:buNone/>
            </a:pPr>
            <a:endParaRPr lang="de-DE" dirty="0"/>
          </a:p>
          <a:p>
            <a:pPr marL="0" indent="0">
              <a:buNone/>
            </a:pPr>
            <a:r>
              <a:rPr lang="de-DE" b="1" dirty="0"/>
              <a:t>Material:</a:t>
            </a:r>
            <a:r>
              <a:rPr lang="de-DE" dirty="0"/>
              <a:t> Präsentation, Flip Chart, Stifte</a:t>
            </a:r>
          </a:p>
          <a:p>
            <a:pPr marL="0" indent="0">
              <a:buNone/>
            </a:pPr>
            <a:endParaRPr lang="de-DE" dirty="0"/>
          </a:p>
          <a:p>
            <a:pPr marL="0" indent="0">
              <a:buNone/>
            </a:pPr>
            <a:endParaRPr lang="de-DE" dirty="0"/>
          </a:p>
          <a:p>
            <a:pPr marL="0" indent="0">
              <a:buNone/>
            </a:pPr>
            <a:r>
              <a:rPr lang="de-DE" dirty="0"/>
              <a:t>* </a:t>
            </a:r>
            <a:r>
              <a:rPr lang="de-DE" dirty="0">
                <a:hlinkClick r:id="rId2"/>
              </a:rPr>
              <a:t>Hier</a:t>
            </a:r>
            <a:r>
              <a:rPr lang="de-DE" dirty="0"/>
              <a:t> finden Sie weitere Informationen zur Methode „Persona“.</a:t>
            </a:r>
          </a:p>
        </p:txBody>
      </p:sp>
    </p:spTree>
    <p:extLst>
      <p:ext uri="{BB962C8B-B14F-4D97-AF65-F5344CB8AC3E}">
        <p14:creationId xmlns:p14="http://schemas.microsoft.com/office/powerpoint/2010/main" val="21639124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ACC08-08E3-4B37-8DD3-3B8E294B3FC2}"/>
              </a:ext>
            </a:extLst>
          </p:cNvPr>
          <p:cNvSpPr>
            <a:spLocks noGrp="1"/>
          </p:cNvSpPr>
          <p:nvPr>
            <p:ph type="ctrTitle"/>
          </p:nvPr>
        </p:nvSpPr>
        <p:spPr>
          <a:xfrm>
            <a:off x="2036752" y="2023280"/>
            <a:ext cx="8118495" cy="659408"/>
          </a:xfrm>
        </p:spPr>
        <p:txBody>
          <a:bodyPr/>
          <a:lstStyle/>
          <a:p>
            <a:r>
              <a:rPr lang="de-DE" sz="6600" dirty="0"/>
              <a:t>Gästekommunikation</a:t>
            </a:r>
          </a:p>
        </p:txBody>
      </p:sp>
    </p:spTree>
    <p:extLst>
      <p:ext uri="{BB962C8B-B14F-4D97-AF65-F5344CB8AC3E}">
        <p14:creationId xmlns:p14="http://schemas.microsoft.com/office/powerpoint/2010/main" val="3550366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F18ADA-25EB-AC48-35F4-0BC286E96D5B}"/>
              </a:ext>
            </a:extLst>
          </p:cNvPr>
          <p:cNvSpPr>
            <a:spLocks noGrp="1"/>
          </p:cNvSpPr>
          <p:nvPr>
            <p:ph type="title"/>
          </p:nvPr>
        </p:nvSpPr>
        <p:spPr/>
        <p:txBody>
          <a:bodyPr/>
          <a:lstStyle/>
          <a:p>
            <a:r>
              <a:rPr lang="de-DE"/>
              <a:t>Modul-Ziele</a:t>
            </a:r>
          </a:p>
        </p:txBody>
      </p:sp>
      <p:sp>
        <p:nvSpPr>
          <p:cNvPr id="3" name="Inhaltsplatzhalter 2">
            <a:extLst>
              <a:ext uri="{FF2B5EF4-FFF2-40B4-BE49-F238E27FC236}">
                <a16:creationId xmlns:a16="http://schemas.microsoft.com/office/drawing/2014/main" id="{3897925A-1D36-150B-4C18-E341A84A33CE}"/>
              </a:ext>
            </a:extLst>
          </p:cNvPr>
          <p:cNvSpPr>
            <a:spLocks noGrp="1"/>
          </p:cNvSpPr>
          <p:nvPr>
            <p:ph idx="1"/>
          </p:nvPr>
        </p:nvSpPr>
        <p:spPr/>
        <p:txBody>
          <a:bodyPr/>
          <a:lstStyle/>
          <a:p>
            <a:pPr marL="0" indent="0">
              <a:lnSpc>
                <a:spcPct val="150000"/>
              </a:lnSpc>
              <a:buNone/>
            </a:pPr>
            <a:r>
              <a:rPr lang="de-DE" sz="1800"/>
              <a:t>Sie können ...</a:t>
            </a:r>
          </a:p>
          <a:p>
            <a:pPr>
              <a:lnSpc>
                <a:spcPct val="150000"/>
              </a:lnSpc>
              <a:buClr>
                <a:schemeClr val="accent4"/>
              </a:buClr>
            </a:pPr>
            <a:r>
              <a:rPr lang="de-DE" sz="1800"/>
              <a:t>ihre Zielgruppe(n) benennen</a:t>
            </a:r>
          </a:p>
          <a:p>
            <a:pPr>
              <a:lnSpc>
                <a:spcPct val="150000"/>
              </a:lnSpc>
              <a:buClr>
                <a:schemeClr val="accent4"/>
              </a:buClr>
            </a:pPr>
            <a:r>
              <a:rPr lang="de-DE" sz="1800"/>
              <a:t>Kommunikationsmaßnahmen gemäß ihrer Zielgruppe herausarbeiten und bewerten</a:t>
            </a:r>
          </a:p>
          <a:p>
            <a:pPr>
              <a:lnSpc>
                <a:spcPct val="150000"/>
              </a:lnSpc>
              <a:buClr>
                <a:schemeClr val="accent4"/>
              </a:buClr>
            </a:pPr>
            <a:r>
              <a:rPr lang="de-DE" sz="1800"/>
              <a:t>den Erfolg ihrer Maßnahmen anhand des Gästefeedbacks einschätzen</a:t>
            </a:r>
          </a:p>
        </p:txBody>
      </p:sp>
      <p:sp>
        <p:nvSpPr>
          <p:cNvPr id="4" name="Textplatzhalter 3">
            <a:extLst>
              <a:ext uri="{FF2B5EF4-FFF2-40B4-BE49-F238E27FC236}">
                <a16:creationId xmlns:a16="http://schemas.microsoft.com/office/drawing/2014/main" id="{0330CEFE-FF72-F3B7-D38A-3AABC5C78A5F}"/>
              </a:ext>
            </a:extLst>
          </p:cNvPr>
          <p:cNvSpPr>
            <a:spLocks noGrp="1"/>
          </p:cNvSpPr>
          <p:nvPr>
            <p:ph type="body" sz="quarter" idx="13"/>
          </p:nvPr>
        </p:nvSpPr>
        <p:spPr/>
        <p:txBody>
          <a:bodyPr/>
          <a:lstStyle/>
          <a:p>
            <a:r>
              <a:rPr lang="de-DE" dirty="0"/>
              <a:t>Gästekommunikation</a:t>
            </a:r>
          </a:p>
        </p:txBody>
      </p:sp>
    </p:spTree>
    <p:extLst>
      <p:ext uri="{BB962C8B-B14F-4D97-AF65-F5344CB8AC3E}">
        <p14:creationId xmlns:p14="http://schemas.microsoft.com/office/powerpoint/2010/main" val="29330471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AE423-0993-20B2-439B-9A060C9E306C}"/>
              </a:ext>
            </a:extLst>
          </p:cNvPr>
          <p:cNvSpPr>
            <a:spLocks noGrp="1"/>
          </p:cNvSpPr>
          <p:nvPr>
            <p:ph type="title"/>
          </p:nvPr>
        </p:nvSpPr>
        <p:spPr/>
        <p:txBody>
          <a:bodyPr/>
          <a:lstStyle/>
          <a:p>
            <a:r>
              <a:rPr lang="de-DE" dirty="0"/>
              <a:t>Ziele: Workshop 1.</a:t>
            </a:r>
          </a:p>
        </p:txBody>
      </p:sp>
      <p:sp>
        <p:nvSpPr>
          <p:cNvPr id="3" name="Inhaltsplatzhalter 2">
            <a:extLst>
              <a:ext uri="{FF2B5EF4-FFF2-40B4-BE49-F238E27FC236}">
                <a16:creationId xmlns:a16="http://schemas.microsoft.com/office/drawing/2014/main" id="{450BBADE-3BD6-1046-D82B-00284A4EC2F6}"/>
              </a:ext>
            </a:extLst>
          </p:cNvPr>
          <p:cNvSpPr>
            <a:spLocks noGrp="1"/>
          </p:cNvSpPr>
          <p:nvPr>
            <p:ph idx="1"/>
          </p:nvPr>
        </p:nvSpPr>
        <p:spPr>
          <a:xfrm>
            <a:off x="371481" y="1785938"/>
            <a:ext cx="11318292" cy="4019550"/>
          </a:xfrm>
        </p:spPr>
        <p:txBody>
          <a:bodyPr/>
          <a:lstStyle/>
          <a:p>
            <a:pPr marL="0" indent="0">
              <a:lnSpc>
                <a:spcPct val="150000"/>
              </a:lnSpc>
              <a:buNone/>
            </a:pPr>
            <a:r>
              <a:rPr lang="de-DE" dirty="0"/>
              <a:t>Sie können …</a:t>
            </a:r>
          </a:p>
          <a:p>
            <a:pPr>
              <a:lnSpc>
                <a:spcPct val="150000"/>
              </a:lnSpc>
              <a:buClr>
                <a:schemeClr val="accent4"/>
              </a:buClr>
            </a:pPr>
            <a:r>
              <a:rPr lang="de-DE" dirty="0"/>
              <a:t>die Bedeutung von Gästekommunikation im Verpflegungsablauf benennen</a:t>
            </a:r>
          </a:p>
          <a:p>
            <a:pPr>
              <a:lnSpc>
                <a:spcPct val="150000"/>
              </a:lnSpc>
              <a:buClr>
                <a:schemeClr val="accent4"/>
              </a:buClr>
            </a:pPr>
            <a:r>
              <a:rPr lang="de-DE" dirty="0"/>
              <a:t>eine Zielgruppenanalyse durchführen </a:t>
            </a:r>
          </a:p>
          <a:p>
            <a:pPr>
              <a:lnSpc>
                <a:spcPct val="150000"/>
              </a:lnSpc>
              <a:buClr>
                <a:schemeClr val="accent4"/>
              </a:buClr>
            </a:pPr>
            <a:r>
              <a:rPr lang="de-DE" dirty="0"/>
              <a:t>Ihre Zielgruppen mit Hilfe von Personas näher beschreiben</a:t>
            </a:r>
          </a:p>
        </p:txBody>
      </p:sp>
      <p:sp>
        <p:nvSpPr>
          <p:cNvPr id="4" name="Textplatzhalter 3">
            <a:extLst>
              <a:ext uri="{FF2B5EF4-FFF2-40B4-BE49-F238E27FC236}">
                <a16:creationId xmlns:a16="http://schemas.microsoft.com/office/drawing/2014/main" id="{33BE2142-D8F6-B4CD-3A1B-4E3726FB09DA}"/>
              </a:ext>
            </a:extLst>
          </p:cNvPr>
          <p:cNvSpPr>
            <a:spLocks noGrp="1"/>
          </p:cNvSpPr>
          <p:nvPr>
            <p:ph type="body" sz="quarter" idx="13"/>
          </p:nvPr>
        </p:nvSpPr>
        <p:spPr/>
        <p:txBody>
          <a:bodyPr/>
          <a:lstStyle/>
          <a:p>
            <a:r>
              <a:rPr lang="de-DE"/>
              <a:t>Gästekommunikation</a:t>
            </a:r>
          </a:p>
        </p:txBody>
      </p:sp>
    </p:spTree>
    <p:extLst>
      <p:ext uri="{BB962C8B-B14F-4D97-AF65-F5344CB8AC3E}">
        <p14:creationId xmlns:p14="http://schemas.microsoft.com/office/powerpoint/2010/main" val="20721729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9365CE60-7138-462F-BF52-56EE16D88DDD}"/>
              </a:ext>
            </a:extLst>
          </p:cNvPr>
          <p:cNvSpPr>
            <a:spLocks noGrp="1"/>
          </p:cNvSpPr>
          <p:nvPr>
            <p:ph type="body" sz="quarter" idx="15"/>
          </p:nvPr>
        </p:nvSpPr>
        <p:spPr>
          <a:solidFill>
            <a:schemeClr val="bg1">
              <a:lumMod val="75000"/>
            </a:schemeClr>
          </a:solidFill>
        </p:spPr>
        <p:txBody>
          <a:bodyPr numCol="2"/>
          <a:lstStyle/>
          <a:p>
            <a:endParaRPr lang="de-DE" dirty="0"/>
          </a:p>
          <a:p>
            <a:r>
              <a:rPr lang="de-DE" dirty="0"/>
              <a:t>1. Welche Gästegruppen gibt es in euren Betrieben?</a:t>
            </a:r>
          </a:p>
        </p:txBody>
      </p:sp>
      <p:sp>
        <p:nvSpPr>
          <p:cNvPr id="2" name="Titel 1">
            <a:extLst>
              <a:ext uri="{FF2B5EF4-FFF2-40B4-BE49-F238E27FC236}">
                <a16:creationId xmlns:a16="http://schemas.microsoft.com/office/drawing/2014/main" id="{E5A1E999-4F54-379A-6530-E51B67312402}"/>
              </a:ext>
            </a:extLst>
          </p:cNvPr>
          <p:cNvSpPr>
            <a:spLocks noGrp="1"/>
          </p:cNvSpPr>
          <p:nvPr>
            <p:ph type="title"/>
          </p:nvPr>
        </p:nvSpPr>
        <p:spPr/>
        <p:txBody>
          <a:bodyPr/>
          <a:lstStyle/>
          <a:p>
            <a:r>
              <a:rPr lang="de-DE"/>
              <a:t>Zielgruppenanalyse</a:t>
            </a:r>
          </a:p>
        </p:txBody>
      </p:sp>
      <p:sp>
        <p:nvSpPr>
          <p:cNvPr id="4" name="Textplatzhalter 3">
            <a:extLst>
              <a:ext uri="{FF2B5EF4-FFF2-40B4-BE49-F238E27FC236}">
                <a16:creationId xmlns:a16="http://schemas.microsoft.com/office/drawing/2014/main" id="{2DE77138-BEEE-C285-963C-0A4DEF90861C}"/>
              </a:ext>
            </a:extLst>
          </p:cNvPr>
          <p:cNvSpPr>
            <a:spLocks noGrp="1"/>
          </p:cNvSpPr>
          <p:nvPr>
            <p:ph type="body" sz="quarter" idx="13"/>
          </p:nvPr>
        </p:nvSpPr>
        <p:spPr/>
        <p:txBody>
          <a:bodyPr/>
          <a:lstStyle/>
          <a:p>
            <a:r>
              <a:rPr lang="de-DE"/>
              <a:t>Vorgehen</a:t>
            </a:r>
          </a:p>
        </p:txBody>
      </p:sp>
      <p:pic>
        <p:nvPicPr>
          <p:cNvPr id="10" name="Grafik 9">
            <a:extLst>
              <a:ext uri="{FF2B5EF4-FFF2-40B4-BE49-F238E27FC236}">
                <a16:creationId xmlns:a16="http://schemas.microsoft.com/office/drawing/2014/main" id="{9C46BD70-8882-4155-86A5-0AD8CA6B57A1}"/>
              </a:ext>
            </a:extLst>
          </p:cNvPr>
          <p:cNvPicPr>
            <a:picLocks noChangeAspect="1"/>
          </p:cNvPicPr>
          <p:nvPr/>
        </p:nvPicPr>
        <p:blipFill>
          <a:blip r:embed="rId3"/>
          <a:stretch>
            <a:fillRect/>
          </a:stretch>
        </p:blipFill>
        <p:spPr>
          <a:xfrm>
            <a:off x="6096000" y="2877166"/>
            <a:ext cx="5615844" cy="3936380"/>
          </a:xfrm>
          <a:prstGeom prst="rect">
            <a:avLst/>
          </a:prstGeom>
        </p:spPr>
      </p:pic>
    </p:spTree>
    <p:extLst>
      <p:ext uri="{BB962C8B-B14F-4D97-AF65-F5344CB8AC3E}">
        <p14:creationId xmlns:p14="http://schemas.microsoft.com/office/powerpoint/2010/main" val="3142720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Ergebnisse</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785938"/>
            <a:ext cx="11359602" cy="4019550"/>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Bilder der Ergebnisse eingefügt werden.</a:t>
            </a:r>
          </a:p>
        </p:txBody>
      </p:sp>
      <p:sp>
        <p:nvSpPr>
          <p:cNvPr id="4" name="Textplatzhalter 3">
            <a:extLst>
              <a:ext uri="{FF2B5EF4-FFF2-40B4-BE49-F238E27FC236}">
                <a16:creationId xmlns:a16="http://schemas.microsoft.com/office/drawing/2014/main" id="{7272E888-956E-27C1-01CF-0F0F0EC85CC5}"/>
              </a:ext>
            </a:extLst>
          </p:cNvPr>
          <p:cNvSpPr>
            <a:spLocks noGrp="1"/>
          </p:cNvSpPr>
          <p:nvPr>
            <p:ph type="body" sz="quarter" idx="13"/>
          </p:nvPr>
        </p:nvSpPr>
        <p:spPr/>
        <p:txBody>
          <a:bodyPr/>
          <a:lstStyle/>
          <a:p>
            <a:r>
              <a:rPr lang="de-DE" dirty="0"/>
              <a:t>Gästegruppen</a:t>
            </a:r>
          </a:p>
        </p:txBody>
      </p:sp>
      <p:pic>
        <p:nvPicPr>
          <p:cNvPr id="8" name="Grafik 7" descr="Ein Bild, das Astronomie, Kreativität, Stern enthält.&#10;&#10;Beschreibung automatisch generiert.">
            <a:extLst>
              <a:ext uri="{FF2B5EF4-FFF2-40B4-BE49-F238E27FC236}">
                <a16:creationId xmlns:a16="http://schemas.microsoft.com/office/drawing/2014/main" id="{FC3C98DF-FD66-9FEB-6012-E52E262AF137}"/>
              </a:ext>
            </a:extLst>
          </p:cNvPr>
          <p:cNvPicPr>
            <a:picLocks noChangeAspect="1"/>
          </p:cNvPicPr>
          <p:nvPr/>
        </p:nvPicPr>
        <p:blipFill>
          <a:blip r:embed="rId2"/>
          <a:stretch>
            <a:fillRect/>
          </a:stretch>
        </p:blipFill>
        <p:spPr>
          <a:xfrm>
            <a:off x="9783396" y="4434498"/>
            <a:ext cx="1847363" cy="1418005"/>
          </a:xfrm>
          <a:prstGeom prst="rect">
            <a:avLst/>
          </a:prstGeom>
        </p:spPr>
      </p:pic>
    </p:spTree>
    <p:extLst>
      <p:ext uri="{BB962C8B-B14F-4D97-AF65-F5344CB8AC3E}">
        <p14:creationId xmlns:p14="http://schemas.microsoft.com/office/powerpoint/2010/main" val="36698652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9365CE60-7138-462F-BF52-56EE16D88DDD}"/>
              </a:ext>
            </a:extLst>
          </p:cNvPr>
          <p:cNvSpPr>
            <a:spLocks noGrp="1"/>
          </p:cNvSpPr>
          <p:nvPr>
            <p:ph type="body" sz="quarter" idx="15"/>
          </p:nvPr>
        </p:nvSpPr>
        <p:spPr>
          <a:solidFill>
            <a:schemeClr val="bg1">
              <a:lumMod val="75000"/>
            </a:schemeClr>
          </a:solidFill>
        </p:spPr>
        <p:txBody>
          <a:bodyPr/>
          <a:lstStyle/>
          <a:p>
            <a:r>
              <a:rPr lang="de-DE"/>
              <a:t>2. Beschreibung der Gästegruppen anhand von Personas!</a:t>
            </a:r>
          </a:p>
        </p:txBody>
      </p:sp>
      <p:sp>
        <p:nvSpPr>
          <p:cNvPr id="2" name="Titel 1">
            <a:extLst>
              <a:ext uri="{FF2B5EF4-FFF2-40B4-BE49-F238E27FC236}">
                <a16:creationId xmlns:a16="http://schemas.microsoft.com/office/drawing/2014/main" id="{E5A1E999-4F54-379A-6530-E51B67312402}"/>
              </a:ext>
            </a:extLst>
          </p:cNvPr>
          <p:cNvSpPr>
            <a:spLocks noGrp="1"/>
          </p:cNvSpPr>
          <p:nvPr>
            <p:ph type="title"/>
          </p:nvPr>
        </p:nvSpPr>
        <p:spPr/>
        <p:txBody>
          <a:bodyPr/>
          <a:lstStyle/>
          <a:p>
            <a:r>
              <a:rPr lang="de-DE"/>
              <a:t>Zielgruppenanalyse</a:t>
            </a:r>
          </a:p>
        </p:txBody>
      </p:sp>
      <p:sp>
        <p:nvSpPr>
          <p:cNvPr id="4" name="Textplatzhalter 3">
            <a:extLst>
              <a:ext uri="{FF2B5EF4-FFF2-40B4-BE49-F238E27FC236}">
                <a16:creationId xmlns:a16="http://schemas.microsoft.com/office/drawing/2014/main" id="{2DE77138-BEEE-C285-963C-0A4DEF90861C}"/>
              </a:ext>
            </a:extLst>
          </p:cNvPr>
          <p:cNvSpPr>
            <a:spLocks noGrp="1"/>
          </p:cNvSpPr>
          <p:nvPr>
            <p:ph type="body" sz="quarter" idx="13"/>
          </p:nvPr>
        </p:nvSpPr>
        <p:spPr/>
        <p:txBody>
          <a:bodyPr/>
          <a:lstStyle/>
          <a:p>
            <a:r>
              <a:rPr lang="de-DE"/>
              <a:t>Vorgehen</a:t>
            </a:r>
          </a:p>
        </p:txBody>
      </p:sp>
      <p:pic>
        <p:nvPicPr>
          <p:cNvPr id="7" name="Grafik 6">
            <a:extLst>
              <a:ext uri="{FF2B5EF4-FFF2-40B4-BE49-F238E27FC236}">
                <a16:creationId xmlns:a16="http://schemas.microsoft.com/office/drawing/2014/main" id="{0A5447B0-E22D-464C-BCB9-A640DC95AE55}"/>
              </a:ext>
            </a:extLst>
          </p:cNvPr>
          <p:cNvPicPr>
            <a:picLocks noChangeAspect="1"/>
          </p:cNvPicPr>
          <p:nvPr/>
        </p:nvPicPr>
        <p:blipFill>
          <a:blip r:embed="rId3"/>
          <a:stretch>
            <a:fillRect/>
          </a:stretch>
        </p:blipFill>
        <p:spPr>
          <a:xfrm>
            <a:off x="518893" y="3624146"/>
            <a:ext cx="1104306" cy="1998856"/>
          </a:xfrm>
          <a:prstGeom prst="rect">
            <a:avLst/>
          </a:prstGeom>
        </p:spPr>
      </p:pic>
      <p:pic>
        <p:nvPicPr>
          <p:cNvPr id="11" name="Grafik 10">
            <a:extLst>
              <a:ext uri="{FF2B5EF4-FFF2-40B4-BE49-F238E27FC236}">
                <a16:creationId xmlns:a16="http://schemas.microsoft.com/office/drawing/2014/main" id="{89525950-17CD-44A9-95F6-BCE0B73BD2D8}"/>
              </a:ext>
            </a:extLst>
          </p:cNvPr>
          <p:cNvPicPr>
            <a:picLocks noChangeAspect="1"/>
          </p:cNvPicPr>
          <p:nvPr/>
        </p:nvPicPr>
        <p:blipFill>
          <a:blip r:embed="rId4"/>
          <a:stretch>
            <a:fillRect/>
          </a:stretch>
        </p:blipFill>
        <p:spPr>
          <a:xfrm>
            <a:off x="3061763" y="4405103"/>
            <a:ext cx="1210244" cy="1773393"/>
          </a:xfrm>
          <a:prstGeom prst="rect">
            <a:avLst/>
          </a:prstGeom>
        </p:spPr>
      </p:pic>
      <p:pic>
        <p:nvPicPr>
          <p:cNvPr id="13" name="Grafik 12">
            <a:extLst>
              <a:ext uri="{FF2B5EF4-FFF2-40B4-BE49-F238E27FC236}">
                <a16:creationId xmlns:a16="http://schemas.microsoft.com/office/drawing/2014/main" id="{4E9096FC-8314-48A2-81E4-33E68BC8746C}"/>
              </a:ext>
            </a:extLst>
          </p:cNvPr>
          <p:cNvPicPr>
            <a:picLocks noChangeAspect="1"/>
          </p:cNvPicPr>
          <p:nvPr/>
        </p:nvPicPr>
        <p:blipFill>
          <a:blip r:embed="rId5"/>
          <a:stretch>
            <a:fillRect/>
          </a:stretch>
        </p:blipFill>
        <p:spPr>
          <a:xfrm>
            <a:off x="10181063" y="3972227"/>
            <a:ext cx="1503051" cy="2265063"/>
          </a:xfrm>
          <a:prstGeom prst="rect">
            <a:avLst/>
          </a:prstGeom>
        </p:spPr>
      </p:pic>
      <p:pic>
        <p:nvPicPr>
          <p:cNvPr id="15" name="Grafik 14">
            <a:extLst>
              <a:ext uri="{FF2B5EF4-FFF2-40B4-BE49-F238E27FC236}">
                <a16:creationId xmlns:a16="http://schemas.microsoft.com/office/drawing/2014/main" id="{771D2B88-DABB-4008-BF8D-E294E9928397}"/>
              </a:ext>
            </a:extLst>
          </p:cNvPr>
          <p:cNvPicPr>
            <a:picLocks noChangeAspect="1"/>
          </p:cNvPicPr>
          <p:nvPr/>
        </p:nvPicPr>
        <p:blipFill>
          <a:blip r:embed="rId6"/>
          <a:stretch>
            <a:fillRect/>
          </a:stretch>
        </p:blipFill>
        <p:spPr>
          <a:xfrm>
            <a:off x="6784560" y="3697944"/>
            <a:ext cx="1849131" cy="2383105"/>
          </a:xfrm>
          <a:prstGeom prst="rect">
            <a:avLst/>
          </a:prstGeom>
        </p:spPr>
      </p:pic>
    </p:spTree>
    <p:extLst>
      <p:ext uri="{BB962C8B-B14F-4D97-AF65-F5344CB8AC3E}">
        <p14:creationId xmlns:p14="http://schemas.microsoft.com/office/powerpoint/2010/main" val="19389995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1E999-4F54-379A-6530-E51B67312402}"/>
              </a:ext>
            </a:extLst>
          </p:cNvPr>
          <p:cNvSpPr>
            <a:spLocks noGrp="1"/>
          </p:cNvSpPr>
          <p:nvPr>
            <p:ph type="title"/>
          </p:nvPr>
        </p:nvSpPr>
        <p:spPr/>
        <p:txBody>
          <a:bodyPr/>
          <a:lstStyle/>
          <a:p>
            <a:r>
              <a:rPr lang="de-DE"/>
              <a:t>Zielgruppenanalyse</a:t>
            </a:r>
          </a:p>
        </p:txBody>
      </p:sp>
      <p:sp>
        <p:nvSpPr>
          <p:cNvPr id="3" name="Inhaltsplatzhalter 2">
            <a:extLst>
              <a:ext uri="{FF2B5EF4-FFF2-40B4-BE49-F238E27FC236}">
                <a16:creationId xmlns:a16="http://schemas.microsoft.com/office/drawing/2014/main" id="{20C41A21-ABDA-F848-B755-0BABA36309DF}"/>
              </a:ext>
            </a:extLst>
          </p:cNvPr>
          <p:cNvSpPr>
            <a:spLocks noGrp="1"/>
          </p:cNvSpPr>
          <p:nvPr>
            <p:ph idx="1"/>
          </p:nvPr>
        </p:nvSpPr>
        <p:spPr>
          <a:xfrm>
            <a:off x="367437" y="1619258"/>
            <a:ext cx="11402532" cy="4019550"/>
          </a:xfrm>
        </p:spPr>
        <p:txBody>
          <a:bodyPr/>
          <a:lstStyle/>
          <a:p>
            <a:pPr marL="457200" indent="-457200">
              <a:buFont typeface="+mj-lt"/>
              <a:buAutoNum type="arabicPeriod"/>
            </a:pPr>
            <a:r>
              <a:rPr lang="de-DE" b="1" dirty="0"/>
              <a:t>Persönlichkeit</a:t>
            </a:r>
          </a:p>
          <a:p>
            <a:pPr lvl="1"/>
            <a:r>
              <a:rPr lang="de-DE" dirty="0"/>
              <a:t>Werte</a:t>
            </a:r>
          </a:p>
          <a:p>
            <a:pPr lvl="1"/>
            <a:r>
              <a:rPr lang="de-DE" dirty="0"/>
              <a:t>Wünsche und Interessen</a:t>
            </a:r>
          </a:p>
          <a:p>
            <a:pPr lvl="1"/>
            <a:r>
              <a:rPr lang="de-DE" dirty="0"/>
              <a:t>Abneigungen</a:t>
            </a:r>
          </a:p>
          <a:p>
            <a:pPr lvl="1"/>
            <a:r>
              <a:rPr lang="de-DE" dirty="0"/>
              <a:t>Erfahrungen</a:t>
            </a:r>
          </a:p>
          <a:p>
            <a:pPr lvl="1"/>
            <a:r>
              <a:rPr lang="de-DE" dirty="0"/>
              <a:t>Ängste und Barrieren</a:t>
            </a:r>
          </a:p>
          <a:p>
            <a:pPr marL="628604" lvl="1" indent="0">
              <a:buNone/>
            </a:pPr>
            <a:endParaRPr lang="de-DE" sz="1200" dirty="0"/>
          </a:p>
          <a:p>
            <a:pPr marL="457200" indent="-457200">
              <a:buFont typeface="+mj-lt"/>
              <a:buAutoNum type="arabicPeriod"/>
            </a:pPr>
            <a:r>
              <a:rPr lang="de-DE" b="1" dirty="0"/>
              <a:t>Kultur</a:t>
            </a:r>
          </a:p>
          <a:p>
            <a:pPr lvl="1"/>
            <a:r>
              <a:rPr lang="de-DE" dirty="0"/>
              <a:t>Lebensphase/Lebenssituation</a:t>
            </a:r>
          </a:p>
          <a:p>
            <a:pPr lvl="1"/>
            <a:r>
              <a:rPr lang="de-DE" dirty="0"/>
              <a:t>Bildung, Beruf, soziale Herkunft und Einkommen</a:t>
            </a:r>
          </a:p>
          <a:p>
            <a:pPr lvl="1"/>
            <a:r>
              <a:rPr lang="de-DE" dirty="0"/>
              <a:t>Kulturelle Unterschiede</a:t>
            </a:r>
          </a:p>
          <a:p>
            <a:pPr lvl="1"/>
            <a:endParaRPr lang="de-DE" sz="1200" dirty="0"/>
          </a:p>
          <a:p>
            <a:pPr marL="457200" indent="-457200">
              <a:buFont typeface="+mj-lt"/>
              <a:buAutoNum type="arabicPeriod"/>
            </a:pPr>
            <a:r>
              <a:rPr lang="de-DE" b="1" dirty="0">
                <a:solidFill>
                  <a:schemeClr val="bg1">
                    <a:lumMod val="50000"/>
                  </a:schemeClr>
                </a:solidFill>
              </a:rPr>
              <a:t>Kategorie</a:t>
            </a:r>
          </a:p>
          <a:p>
            <a:pPr lvl="1"/>
            <a:r>
              <a:rPr lang="de-DE" dirty="0">
                <a:solidFill>
                  <a:schemeClr val="bg1">
                    <a:lumMod val="50000"/>
                  </a:schemeClr>
                </a:solidFill>
              </a:rPr>
              <a:t>Kategoriespezifische Einstellungen (= konkrete Interessen, Erfahrungen und Wünsche in bestimmten Produktkategorien)</a:t>
            </a:r>
          </a:p>
        </p:txBody>
      </p:sp>
      <p:sp>
        <p:nvSpPr>
          <p:cNvPr id="4" name="Textplatzhalter 3">
            <a:extLst>
              <a:ext uri="{FF2B5EF4-FFF2-40B4-BE49-F238E27FC236}">
                <a16:creationId xmlns:a16="http://schemas.microsoft.com/office/drawing/2014/main" id="{2DE77138-BEEE-C285-963C-0A4DEF90861C}"/>
              </a:ext>
            </a:extLst>
          </p:cNvPr>
          <p:cNvSpPr>
            <a:spLocks noGrp="1"/>
          </p:cNvSpPr>
          <p:nvPr>
            <p:ph type="body" sz="quarter" idx="13"/>
          </p:nvPr>
        </p:nvSpPr>
        <p:spPr/>
        <p:txBody>
          <a:bodyPr/>
          <a:lstStyle/>
          <a:p>
            <a:r>
              <a:rPr lang="de-DE"/>
              <a:t>Personas</a:t>
            </a:r>
          </a:p>
        </p:txBody>
      </p:sp>
      <p:sp>
        <p:nvSpPr>
          <p:cNvPr id="7" name="Rechteck 6">
            <a:extLst>
              <a:ext uri="{FF2B5EF4-FFF2-40B4-BE49-F238E27FC236}">
                <a16:creationId xmlns:a16="http://schemas.microsoft.com/office/drawing/2014/main" id="{AE69F6D5-1CDA-40E6-A13C-B4CC28B8B2F0}"/>
              </a:ext>
            </a:extLst>
          </p:cNvPr>
          <p:cNvSpPr/>
          <p:nvPr/>
        </p:nvSpPr>
        <p:spPr>
          <a:xfrm>
            <a:off x="10577666" y="6034697"/>
            <a:ext cx="1210588" cy="230832"/>
          </a:xfrm>
          <a:prstGeom prst="rect">
            <a:avLst/>
          </a:prstGeom>
        </p:spPr>
        <p:txBody>
          <a:bodyPr wrap="none">
            <a:spAutoFit/>
          </a:bodyPr>
          <a:lstStyle/>
          <a:p>
            <a:r>
              <a:rPr lang="de-DE" sz="900" dirty="0" err="1">
                <a:solidFill>
                  <a:schemeClr val="bg1">
                    <a:lumMod val="65000"/>
                  </a:schemeClr>
                </a:solidFill>
              </a:rPr>
              <a:t>Kirchem,et</a:t>
            </a:r>
            <a:r>
              <a:rPr lang="de-DE" sz="900" dirty="0">
                <a:solidFill>
                  <a:schemeClr val="bg1">
                    <a:lumMod val="65000"/>
                  </a:schemeClr>
                </a:solidFill>
              </a:rPr>
              <a:t> al., 2021</a:t>
            </a:r>
          </a:p>
        </p:txBody>
      </p:sp>
    </p:spTree>
    <p:extLst>
      <p:ext uri="{BB962C8B-B14F-4D97-AF65-F5344CB8AC3E}">
        <p14:creationId xmlns:p14="http://schemas.microsoft.com/office/powerpoint/2010/main" val="29204531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55C1D925-6CF7-43EB-AA20-725105E7B53C}"/>
              </a:ext>
            </a:extLst>
          </p:cNvPr>
          <p:cNvSpPr/>
          <p:nvPr/>
        </p:nvSpPr>
        <p:spPr>
          <a:xfrm>
            <a:off x="5867400" y="6201706"/>
            <a:ext cx="5689600" cy="86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E5A1E999-4F54-379A-6530-E51B67312402}"/>
              </a:ext>
            </a:extLst>
          </p:cNvPr>
          <p:cNvSpPr>
            <a:spLocks noGrp="1"/>
          </p:cNvSpPr>
          <p:nvPr>
            <p:ph type="title"/>
          </p:nvPr>
        </p:nvSpPr>
        <p:spPr/>
        <p:txBody>
          <a:bodyPr/>
          <a:lstStyle/>
          <a:p>
            <a:r>
              <a:rPr lang="de-DE"/>
              <a:t>Zielgruppenanalyse</a:t>
            </a:r>
          </a:p>
        </p:txBody>
      </p:sp>
      <p:sp>
        <p:nvSpPr>
          <p:cNvPr id="3" name="Inhaltsplatzhalter 2">
            <a:extLst>
              <a:ext uri="{FF2B5EF4-FFF2-40B4-BE49-F238E27FC236}">
                <a16:creationId xmlns:a16="http://schemas.microsoft.com/office/drawing/2014/main" id="{20C41A21-ABDA-F848-B755-0BABA36309DF}"/>
              </a:ext>
            </a:extLst>
          </p:cNvPr>
          <p:cNvSpPr>
            <a:spLocks noGrp="1"/>
          </p:cNvSpPr>
          <p:nvPr>
            <p:ph idx="1"/>
          </p:nvPr>
        </p:nvSpPr>
        <p:spPr>
          <a:xfrm>
            <a:off x="371357" y="3241929"/>
            <a:ext cx="11336815" cy="2985177"/>
          </a:xfrm>
        </p:spPr>
        <p:txBody>
          <a:bodyPr numCol="2"/>
          <a:lstStyle/>
          <a:p>
            <a:pPr marL="0" indent="0">
              <a:buNone/>
            </a:pPr>
            <a:r>
              <a:rPr lang="de-DE" b="1">
                <a:solidFill>
                  <a:schemeClr val="accent4">
                    <a:lumMod val="75000"/>
                  </a:schemeClr>
                </a:solidFill>
              </a:rPr>
              <a:t>Über Anna</a:t>
            </a:r>
          </a:p>
          <a:p>
            <a:pPr marL="0" indent="0">
              <a:buNone/>
            </a:pPr>
            <a:r>
              <a:rPr lang="de-DE"/>
              <a:t>Anna lebt in Haltern und geht in Dülmen zur Schule. Sie interessiert sich für Sprachen, Kochen und fremde Kulturen. Nach der Schule geht sie dreimal in der Woche Hockey spielen und einmal in der Woche zum Klavierunterricht.</a:t>
            </a:r>
          </a:p>
          <a:p>
            <a:pPr marL="0" indent="0">
              <a:buNone/>
            </a:pPr>
            <a:endParaRPr lang="de-DE"/>
          </a:p>
          <a:p>
            <a:pPr marL="0" indent="0">
              <a:buNone/>
            </a:pPr>
            <a:endParaRPr lang="de-DE" b="1">
              <a:solidFill>
                <a:schemeClr val="accent4">
                  <a:lumMod val="75000"/>
                </a:schemeClr>
              </a:solidFill>
            </a:endParaRPr>
          </a:p>
          <a:p>
            <a:pPr marL="0" indent="0">
              <a:buNone/>
            </a:pPr>
            <a:endParaRPr lang="de-DE" b="1">
              <a:solidFill>
                <a:schemeClr val="accent4">
                  <a:lumMod val="75000"/>
                </a:schemeClr>
              </a:solidFill>
            </a:endParaRPr>
          </a:p>
          <a:p>
            <a:pPr marL="0" indent="0">
              <a:buNone/>
            </a:pPr>
            <a:endParaRPr lang="de-DE" b="1">
              <a:solidFill>
                <a:schemeClr val="accent4">
                  <a:lumMod val="75000"/>
                </a:schemeClr>
              </a:solidFill>
            </a:endParaRPr>
          </a:p>
          <a:p>
            <a:pPr marL="0" indent="0">
              <a:buNone/>
            </a:pPr>
            <a:endParaRPr lang="de-DE" b="1">
              <a:solidFill>
                <a:schemeClr val="accent4">
                  <a:lumMod val="75000"/>
                </a:schemeClr>
              </a:solidFill>
            </a:endParaRPr>
          </a:p>
          <a:p>
            <a:pPr marL="0" indent="0">
              <a:buNone/>
            </a:pPr>
            <a:r>
              <a:rPr lang="de-DE" b="1">
                <a:solidFill>
                  <a:schemeClr val="accent4">
                    <a:lumMod val="75000"/>
                  </a:schemeClr>
                </a:solidFill>
              </a:rPr>
              <a:t>Probleme &amp; Herausforderungen</a:t>
            </a:r>
          </a:p>
          <a:p>
            <a:pPr marL="0" indent="0">
              <a:buNone/>
            </a:pPr>
            <a:r>
              <a:rPr lang="de-DE"/>
              <a:t>Anna hat seit dem Kleinkindalter eine Allergie gegen frisches Obst und Gemüse. Möchte sich aber nicht den ganzen Tag von Süßigkeiten ernähren.</a:t>
            </a:r>
          </a:p>
          <a:p>
            <a:pPr marL="0" indent="0">
              <a:buNone/>
            </a:pPr>
            <a:endParaRPr lang="de-DE" b="1">
              <a:solidFill>
                <a:schemeClr val="accent4">
                  <a:lumMod val="75000"/>
                </a:schemeClr>
              </a:solidFill>
            </a:endParaRPr>
          </a:p>
          <a:p>
            <a:pPr marL="0" indent="0">
              <a:buNone/>
            </a:pPr>
            <a:r>
              <a:rPr lang="de-DE" b="1">
                <a:solidFill>
                  <a:schemeClr val="accent4">
                    <a:lumMod val="75000"/>
                  </a:schemeClr>
                </a:solidFill>
              </a:rPr>
              <a:t>Bedürfnisse &amp; Ziele</a:t>
            </a:r>
          </a:p>
          <a:p>
            <a:pPr marL="0" indent="0">
              <a:buNone/>
            </a:pPr>
            <a:r>
              <a:rPr lang="de-DE"/>
              <a:t>Anna liebt leckeres und frisches Essen. Seit letztem Jahr versucht sie außerdem hauptsächlich vegetarisch zu essen. In den Sommerferien freut sie sich auf den Urlaub in London – besonders auf die ganzen </a:t>
            </a:r>
            <a:r>
              <a:rPr lang="de-DE" err="1"/>
              <a:t>Streetfood-Markets</a:t>
            </a:r>
            <a:r>
              <a:rPr lang="de-DE"/>
              <a:t>.</a:t>
            </a:r>
          </a:p>
        </p:txBody>
      </p:sp>
      <p:sp>
        <p:nvSpPr>
          <p:cNvPr id="4" name="Textplatzhalter 3">
            <a:extLst>
              <a:ext uri="{FF2B5EF4-FFF2-40B4-BE49-F238E27FC236}">
                <a16:creationId xmlns:a16="http://schemas.microsoft.com/office/drawing/2014/main" id="{2DE77138-BEEE-C285-963C-0A4DEF90861C}"/>
              </a:ext>
            </a:extLst>
          </p:cNvPr>
          <p:cNvSpPr>
            <a:spLocks noGrp="1"/>
          </p:cNvSpPr>
          <p:nvPr>
            <p:ph type="body" sz="quarter" idx="13"/>
          </p:nvPr>
        </p:nvSpPr>
        <p:spPr/>
        <p:txBody>
          <a:bodyPr/>
          <a:lstStyle/>
          <a:p>
            <a:r>
              <a:rPr lang="de-DE"/>
              <a:t>Personas - Beispiel</a:t>
            </a:r>
          </a:p>
        </p:txBody>
      </p:sp>
      <p:sp>
        <p:nvSpPr>
          <p:cNvPr id="8" name="Rechteck 7">
            <a:extLst>
              <a:ext uri="{FF2B5EF4-FFF2-40B4-BE49-F238E27FC236}">
                <a16:creationId xmlns:a16="http://schemas.microsoft.com/office/drawing/2014/main" id="{1A8A8AE7-6E91-4D8A-8F3F-6D41AEFC09FF}"/>
              </a:ext>
            </a:extLst>
          </p:cNvPr>
          <p:cNvSpPr/>
          <p:nvPr/>
        </p:nvSpPr>
        <p:spPr>
          <a:xfrm>
            <a:off x="371357" y="1452579"/>
            <a:ext cx="11336816" cy="16742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9" name="Textfeld 8">
            <a:extLst>
              <a:ext uri="{FF2B5EF4-FFF2-40B4-BE49-F238E27FC236}">
                <a16:creationId xmlns:a16="http://schemas.microsoft.com/office/drawing/2014/main" id="{A20A8C72-7038-4F46-B32B-5A79D46A7C95}"/>
              </a:ext>
            </a:extLst>
          </p:cNvPr>
          <p:cNvSpPr txBox="1"/>
          <p:nvPr/>
        </p:nvSpPr>
        <p:spPr>
          <a:xfrm>
            <a:off x="2109416" y="1452579"/>
            <a:ext cx="9598756" cy="1597425"/>
          </a:xfrm>
          <a:prstGeom prst="rect">
            <a:avLst/>
          </a:prstGeom>
          <a:noFill/>
        </p:spPr>
        <p:txBody>
          <a:bodyPr wrap="square" rtlCol="0">
            <a:spAutoFit/>
          </a:bodyPr>
          <a:lstStyle/>
          <a:p>
            <a:pPr>
              <a:lnSpc>
                <a:spcPct val="110000"/>
              </a:lnSpc>
            </a:pPr>
            <a:r>
              <a:rPr lang="de-DE" sz="2000" b="1">
                <a:solidFill>
                  <a:schemeClr val="accent4">
                    <a:lumMod val="75000"/>
                  </a:schemeClr>
                </a:solidFill>
              </a:rPr>
              <a:t>Anna</a:t>
            </a:r>
            <a:endParaRPr lang="de-DE" sz="1600" b="1">
              <a:solidFill>
                <a:schemeClr val="accent4">
                  <a:lumMod val="75000"/>
                </a:schemeClr>
              </a:solidFill>
            </a:endParaRPr>
          </a:p>
          <a:p>
            <a:pPr>
              <a:lnSpc>
                <a:spcPct val="110000"/>
              </a:lnSpc>
            </a:pPr>
            <a:r>
              <a:rPr lang="de-DE" sz="1400"/>
              <a:t>Schüler*in der Gesamtschule </a:t>
            </a:r>
            <a:r>
              <a:rPr lang="de-DE" sz="1400" err="1"/>
              <a:t>Resse</a:t>
            </a:r>
            <a:r>
              <a:rPr lang="de-DE" sz="1400"/>
              <a:t> – 11 Klasse</a:t>
            </a:r>
          </a:p>
          <a:p>
            <a:pPr>
              <a:lnSpc>
                <a:spcPct val="110000"/>
              </a:lnSpc>
            </a:pPr>
            <a:endParaRPr lang="de-DE" sz="1400"/>
          </a:p>
          <a:p>
            <a:pPr>
              <a:lnSpc>
                <a:spcPct val="110000"/>
              </a:lnSpc>
            </a:pPr>
            <a:endParaRPr lang="de-DE" sz="1400"/>
          </a:p>
          <a:p>
            <a:pPr>
              <a:lnSpc>
                <a:spcPct val="110000"/>
              </a:lnSpc>
            </a:pPr>
            <a:r>
              <a:rPr lang="de-DE" sz="1400"/>
              <a:t>17 Jahre</a:t>
            </a:r>
          </a:p>
          <a:p>
            <a:pPr>
              <a:lnSpc>
                <a:spcPct val="110000"/>
              </a:lnSpc>
            </a:pPr>
            <a:r>
              <a:rPr lang="de-DE" sz="1400"/>
              <a:t>Strebt ihr Abitur an.</a:t>
            </a:r>
          </a:p>
        </p:txBody>
      </p:sp>
      <p:sp>
        <p:nvSpPr>
          <p:cNvPr id="10" name="Sprechblase: rechteckig mit abgerundeten Ecken 9">
            <a:extLst>
              <a:ext uri="{FF2B5EF4-FFF2-40B4-BE49-F238E27FC236}">
                <a16:creationId xmlns:a16="http://schemas.microsoft.com/office/drawing/2014/main" id="{7CBBDA8E-8083-42CD-BDCF-1BA3A914CF85}"/>
              </a:ext>
            </a:extLst>
          </p:cNvPr>
          <p:cNvSpPr/>
          <p:nvPr/>
        </p:nvSpPr>
        <p:spPr>
          <a:xfrm>
            <a:off x="2981740" y="2116364"/>
            <a:ext cx="7209182" cy="576469"/>
          </a:xfrm>
          <a:prstGeom prst="wedgeRoundRectCallout">
            <a:avLst>
              <a:gd name="adj1" fmla="val -59830"/>
              <a:gd name="adj2" fmla="val -2485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de-DE" sz="1900">
                <a:solidFill>
                  <a:schemeClr val="tx1"/>
                </a:solidFill>
              </a:rPr>
              <a:t>„Wenn ich in die Mensa gehe, möchte ich etwas gesundes und leckeres Essen!“</a:t>
            </a:r>
          </a:p>
        </p:txBody>
      </p:sp>
      <p:sp>
        <p:nvSpPr>
          <p:cNvPr id="11" name="Rechteck 10">
            <a:extLst>
              <a:ext uri="{FF2B5EF4-FFF2-40B4-BE49-F238E27FC236}">
                <a16:creationId xmlns:a16="http://schemas.microsoft.com/office/drawing/2014/main" id="{14B2209C-73FC-49A5-9C35-25ED254120E0}"/>
              </a:ext>
            </a:extLst>
          </p:cNvPr>
          <p:cNvSpPr/>
          <p:nvPr/>
        </p:nvSpPr>
        <p:spPr>
          <a:xfrm>
            <a:off x="308429" y="5900969"/>
            <a:ext cx="6096000" cy="369332"/>
          </a:xfrm>
          <a:prstGeom prst="rect">
            <a:avLst/>
          </a:prstGeom>
        </p:spPr>
        <p:txBody>
          <a:bodyPr>
            <a:spAutoFit/>
          </a:bodyPr>
          <a:lstStyle/>
          <a:p>
            <a:r>
              <a:rPr lang="de-DE" sz="900" dirty="0">
                <a:solidFill>
                  <a:schemeClr val="bg1">
                    <a:lumMod val="65000"/>
                  </a:schemeClr>
                </a:solidFill>
              </a:rPr>
              <a:t>Bild: gemeinfrei</a:t>
            </a:r>
          </a:p>
          <a:p>
            <a:r>
              <a:rPr lang="de-DE" sz="900" dirty="0">
                <a:solidFill>
                  <a:schemeClr val="bg1">
                    <a:lumMod val="65000"/>
                  </a:schemeClr>
                </a:solidFill>
              </a:rPr>
              <a:t>KI generiert mit Adobe Express</a:t>
            </a:r>
          </a:p>
        </p:txBody>
      </p:sp>
      <p:pic>
        <p:nvPicPr>
          <p:cNvPr id="13" name="Grafik 12">
            <a:extLst>
              <a:ext uri="{FF2B5EF4-FFF2-40B4-BE49-F238E27FC236}">
                <a16:creationId xmlns:a16="http://schemas.microsoft.com/office/drawing/2014/main" id="{89801454-2D81-4326-9596-E2A2978511DF}"/>
              </a:ext>
            </a:extLst>
          </p:cNvPr>
          <p:cNvPicPr>
            <a:picLocks noChangeAspect="1"/>
          </p:cNvPicPr>
          <p:nvPr/>
        </p:nvPicPr>
        <p:blipFill>
          <a:blip r:embed="rId3"/>
          <a:stretch>
            <a:fillRect/>
          </a:stretch>
        </p:blipFill>
        <p:spPr>
          <a:xfrm>
            <a:off x="483826" y="1524506"/>
            <a:ext cx="1525497" cy="1525497"/>
          </a:xfrm>
          <a:prstGeom prst="rect">
            <a:avLst/>
          </a:prstGeom>
        </p:spPr>
      </p:pic>
    </p:spTree>
    <p:extLst>
      <p:ext uri="{BB962C8B-B14F-4D97-AF65-F5344CB8AC3E}">
        <p14:creationId xmlns:p14="http://schemas.microsoft.com/office/powerpoint/2010/main" val="32575568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Ergebnisse</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785938"/>
            <a:ext cx="11359602" cy="4019550"/>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Bilder der Ergebnisse eingefügt werden.</a:t>
            </a:r>
          </a:p>
        </p:txBody>
      </p:sp>
      <p:sp>
        <p:nvSpPr>
          <p:cNvPr id="4" name="Textplatzhalter 3">
            <a:extLst>
              <a:ext uri="{FF2B5EF4-FFF2-40B4-BE49-F238E27FC236}">
                <a16:creationId xmlns:a16="http://schemas.microsoft.com/office/drawing/2014/main" id="{7272E888-956E-27C1-01CF-0F0F0EC85CC5}"/>
              </a:ext>
            </a:extLst>
          </p:cNvPr>
          <p:cNvSpPr>
            <a:spLocks noGrp="1"/>
          </p:cNvSpPr>
          <p:nvPr>
            <p:ph type="body" sz="quarter" idx="13"/>
          </p:nvPr>
        </p:nvSpPr>
        <p:spPr/>
        <p:txBody>
          <a:bodyPr/>
          <a:lstStyle/>
          <a:p>
            <a:r>
              <a:rPr lang="de-DE" dirty="0"/>
              <a:t>Personas</a:t>
            </a:r>
          </a:p>
        </p:txBody>
      </p:sp>
      <p:pic>
        <p:nvPicPr>
          <p:cNvPr id="13" name="Grafik 12" descr="Ein Bild, das Astronomie, Kreativität, Stern enthält.&#10;&#10;Beschreibung automatisch generiert.">
            <a:extLst>
              <a:ext uri="{FF2B5EF4-FFF2-40B4-BE49-F238E27FC236}">
                <a16:creationId xmlns:a16="http://schemas.microsoft.com/office/drawing/2014/main" id="{7FABEEB4-A443-E5FF-2D92-9B60C088981F}"/>
              </a:ext>
            </a:extLst>
          </p:cNvPr>
          <p:cNvPicPr>
            <a:picLocks noChangeAspect="1"/>
          </p:cNvPicPr>
          <p:nvPr/>
        </p:nvPicPr>
        <p:blipFill>
          <a:blip r:embed="rId2"/>
          <a:stretch>
            <a:fillRect/>
          </a:stretch>
        </p:blipFill>
        <p:spPr>
          <a:xfrm>
            <a:off x="9783396" y="4434498"/>
            <a:ext cx="1847363" cy="1418005"/>
          </a:xfrm>
          <a:prstGeom prst="rect">
            <a:avLst/>
          </a:prstGeom>
        </p:spPr>
      </p:pic>
    </p:spTree>
    <p:extLst>
      <p:ext uri="{BB962C8B-B14F-4D97-AF65-F5344CB8AC3E}">
        <p14:creationId xmlns:p14="http://schemas.microsoft.com/office/powerpoint/2010/main" val="2878883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56CC0321-2D21-4B8B-80FC-124F9A7CE9AC}"/>
              </a:ext>
            </a:extLst>
          </p:cNvPr>
          <p:cNvSpPr/>
          <p:nvPr/>
        </p:nvSpPr>
        <p:spPr>
          <a:xfrm>
            <a:off x="276039" y="1520826"/>
            <a:ext cx="11664949" cy="47164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4C4F0067-D09C-A46D-97A8-FF34371F79A9}"/>
              </a:ext>
            </a:extLst>
          </p:cNvPr>
          <p:cNvSpPr>
            <a:spLocks noGrp="1"/>
          </p:cNvSpPr>
          <p:nvPr>
            <p:ph type="title"/>
          </p:nvPr>
        </p:nvSpPr>
        <p:spPr/>
        <p:txBody>
          <a:bodyPr/>
          <a:lstStyle/>
          <a:p>
            <a:r>
              <a:rPr lang="de-DE"/>
              <a:t>GeNAH</a:t>
            </a:r>
          </a:p>
        </p:txBody>
      </p:sp>
      <p:sp>
        <p:nvSpPr>
          <p:cNvPr id="3" name="Textplatzhalter 2">
            <a:extLst>
              <a:ext uri="{FF2B5EF4-FFF2-40B4-BE49-F238E27FC236}">
                <a16:creationId xmlns:a16="http://schemas.microsoft.com/office/drawing/2014/main" id="{694073DF-F6FA-A037-AC7E-2CC07EC7726A}"/>
              </a:ext>
            </a:extLst>
          </p:cNvPr>
          <p:cNvSpPr>
            <a:spLocks noGrp="1"/>
          </p:cNvSpPr>
          <p:nvPr>
            <p:ph type="body" sz="quarter" idx="13"/>
          </p:nvPr>
        </p:nvSpPr>
        <p:spPr>
          <a:xfrm>
            <a:off x="371357" y="872232"/>
            <a:ext cx="9523757" cy="504540"/>
          </a:xfrm>
        </p:spPr>
        <p:txBody>
          <a:bodyPr/>
          <a:lstStyle/>
          <a:p>
            <a:r>
              <a:rPr lang="de-DE"/>
              <a:t>Gerechte und nachhaltige Außer-Haus-Angebote gestalten</a:t>
            </a:r>
          </a:p>
          <a:p>
            <a:endParaRPr lang="de-DE"/>
          </a:p>
        </p:txBody>
      </p:sp>
      <p:sp>
        <p:nvSpPr>
          <p:cNvPr id="8" name="Rechteck 7">
            <a:extLst>
              <a:ext uri="{FF2B5EF4-FFF2-40B4-BE49-F238E27FC236}">
                <a16:creationId xmlns:a16="http://schemas.microsoft.com/office/drawing/2014/main" id="{86C9E04E-A4F1-348E-F134-3C89D71D5D55}"/>
              </a:ext>
            </a:extLst>
          </p:cNvPr>
          <p:cNvSpPr/>
          <p:nvPr/>
        </p:nvSpPr>
        <p:spPr bwMode="auto">
          <a:xfrm>
            <a:off x="3397034" y="1636634"/>
            <a:ext cx="4781866" cy="369171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386A1B2B-E440-3E16-6B78-E87AC6794CC4}"/>
              </a:ext>
            </a:extLst>
          </p:cNvPr>
          <p:cNvSpPr txBox="1"/>
          <p:nvPr/>
        </p:nvSpPr>
        <p:spPr bwMode="auto">
          <a:xfrm>
            <a:off x="3252198" y="2366492"/>
            <a:ext cx="5071538" cy="2308324"/>
          </a:xfrm>
          <a:prstGeom prst="rect">
            <a:avLst/>
          </a:prstGeom>
          <a:noFill/>
        </p:spPr>
        <p:txBody>
          <a:bodyPr wrap="square" rtlCol="0">
            <a:spAutoFit/>
          </a:bodyPr>
          <a:lstStyle/>
          <a:p>
            <a:pPr algn="ctr"/>
            <a:r>
              <a:rPr lang="de-DE" sz="2400">
                <a:solidFill>
                  <a:schemeClr val="bg1"/>
                </a:solidFill>
              </a:rPr>
              <a:t>Nachhaltige Gemeinschaftsgastronomie ist machbar! </a:t>
            </a:r>
          </a:p>
          <a:p>
            <a:pPr algn="ctr"/>
            <a:endParaRPr lang="de-DE" sz="2400">
              <a:solidFill>
                <a:schemeClr val="bg1"/>
              </a:solidFill>
            </a:endParaRPr>
          </a:p>
          <a:p>
            <a:pPr algn="ctr"/>
            <a:r>
              <a:rPr lang="de-DE" sz="2400">
                <a:solidFill>
                  <a:schemeClr val="bg1"/>
                </a:solidFill>
              </a:rPr>
              <a:t>Es braucht die Tatkraft motivierter Macher und Entscheider.</a:t>
            </a:r>
            <a:endParaRPr lang="de-DE">
              <a:solidFill>
                <a:schemeClr val="bg1"/>
              </a:solidFill>
            </a:endParaRPr>
          </a:p>
        </p:txBody>
      </p:sp>
      <p:sp>
        <p:nvSpPr>
          <p:cNvPr id="4" name="Rechteck 3">
            <a:extLst>
              <a:ext uri="{FF2B5EF4-FFF2-40B4-BE49-F238E27FC236}">
                <a16:creationId xmlns:a16="http://schemas.microsoft.com/office/drawing/2014/main" id="{1B98C816-9207-499B-0365-74ED358C80BC}"/>
              </a:ext>
            </a:extLst>
          </p:cNvPr>
          <p:cNvSpPr/>
          <p:nvPr/>
        </p:nvSpPr>
        <p:spPr bwMode="auto">
          <a:xfrm>
            <a:off x="3397034" y="5402075"/>
            <a:ext cx="4781866" cy="7401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endParaRPr lang="de-DE">
              <a:cs typeface="Arial"/>
            </a:endParaRPr>
          </a:p>
        </p:txBody>
      </p:sp>
      <p:sp>
        <p:nvSpPr>
          <p:cNvPr id="6" name="Textfeld 5">
            <a:extLst>
              <a:ext uri="{FF2B5EF4-FFF2-40B4-BE49-F238E27FC236}">
                <a16:creationId xmlns:a16="http://schemas.microsoft.com/office/drawing/2014/main" id="{EC00E0FA-F5EF-95B9-7AE1-F61BBBD5B7C3}"/>
              </a:ext>
            </a:extLst>
          </p:cNvPr>
          <p:cNvSpPr txBox="1"/>
          <p:nvPr/>
        </p:nvSpPr>
        <p:spPr bwMode="auto">
          <a:xfrm>
            <a:off x="3252198" y="5501300"/>
            <a:ext cx="5071538" cy="646331"/>
          </a:xfrm>
          <a:prstGeom prst="rect">
            <a:avLst/>
          </a:prstGeom>
          <a:noFill/>
        </p:spPr>
        <p:txBody>
          <a:bodyPr wrap="square" lIns="91440" tIns="45720" rIns="91440" bIns="45720" rtlCol="0" anchor="t">
            <a:spAutoFit/>
          </a:bodyPr>
          <a:lstStyle/>
          <a:p>
            <a:pPr algn="ctr"/>
            <a:r>
              <a:rPr lang="de-DE">
                <a:solidFill>
                  <a:schemeClr val="bg1"/>
                </a:solidFill>
              </a:rPr>
              <a:t>Inspiration und Hilfestellung finden Sie unter: </a:t>
            </a:r>
            <a:endParaRPr lang="de-DE" sz="1400">
              <a:solidFill>
                <a:schemeClr val="bg1"/>
              </a:solidFill>
            </a:endParaRPr>
          </a:p>
          <a:p>
            <a:pPr algn="ctr"/>
            <a:r>
              <a:rPr lang="de-DE">
                <a:solidFill>
                  <a:schemeClr val="bg1"/>
                </a:solidFill>
                <a:hlinkClick r:id="rId2">
                  <a:extLst>
                    <a:ext uri="{A12FA001-AC4F-418D-AE19-62706E023703}">
                      <ahyp:hlinkClr xmlns:ahyp="http://schemas.microsoft.com/office/drawing/2018/hyperlinkcolor" val="tx"/>
                    </a:ext>
                  </a:extLst>
                </a:hlinkClick>
              </a:rPr>
              <a:t>www.ernaehrung-nachhaltig.de</a:t>
            </a:r>
            <a:r>
              <a:rPr lang="de-DE">
                <a:solidFill>
                  <a:schemeClr val="bg1"/>
                </a:solidFill>
              </a:rPr>
              <a:t> </a:t>
            </a:r>
            <a:endParaRPr lang="de-DE" sz="1400">
              <a:solidFill>
                <a:schemeClr val="bg1"/>
              </a:solidFill>
              <a:cs typeface="Arial"/>
            </a:endParaRPr>
          </a:p>
        </p:txBody>
      </p:sp>
    </p:spTree>
    <p:extLst>
      <p:ext uri="{BB962C8B-B14F-4D97-AF65-F5344CB8AC3E}">
        <p14:creationId xmlns:p14="http://schemas.microsoft.com/office/powerpoint/2010/main" val="21307793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1E999-4F54-379A-6530-E51B67312402}"/>
              </a:ext>
            </a:extLst>
          </p:cNvPr>
          <p:cNvSpPr>
            <a:spLocks noGrp="1"/>
          </p:cNvSpPr>
          <p:nvPr>
            <p:ph type="title"/>
          </p:nvPr>
        </p:nvSpPr>
        <p:spPr/>
        <p:txBody>
          <a:bodyPr/>
          <a:lstStyle/>
          <a:p>
            <a:r>
              <a:rPr lang="de-DE"/>
              <a:t>Weiterführende Aufgabe</a:t>
            </a:r>
          </a:p>
        </p:txBody>
      </p:sp>
      <p:sp>
        <p:nvSpPr>
          <p:cNvPr id="3" name="Inhaltsplatzhalter 2">
            <a:extLst>
              <a:ext uri="{FF2B5EF4-FFF2-40B4-BE49-F238E27FC236}">
                <a16:creationId xmlns:a16="http://schemas.microsoft.com/office/drawing/2014/main" id="{20C41A21-ABDA-F848-B755-0BABA36309DF}"/>
              </a:ext>
            </a:extLst>
          </p:cNvPr>
          <p:cNvSpPr>
            <a:spLocks noGrp="1"/>
          </p:cNvSpPr>
          <p:nvPr>
            <p:ph idx="1"/>
          </p:nvPr>
        </p:nvSpPr>
        <p:spPr>
          <a:xfrm>
            <a:off x="371481" y="1785938"/>
            <a:ext cx="11331474" cy="4019550"/>
          </a:xfrm>
        </p:spPr>
        <p:txBody>
          <a:bodyPr/>
          <a:lstStyle/>
          <a:p>
            <a:pPr marL="0" indent="0">
              <a:buNone/>
            </a:pPr>
            <a:r>
              <a:rPr lang="de-DE" sz="2000" dirty="0">
                <a:latin typeface="Arial" panose="020B0604020202020204" pitchFamily="34" charset="0"/>
                <a:cs typeface="Arial" panose="020B0604020202020204" pitchFamily="34" charset="0"/>
              </a:rPr>
              <a:t>Führen Sie eine Analyse Ihrer Zielgruppen durch und dokumentieren Sie wo und wie Sie kommunizieren.</a:t>
            </a: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Bitte lassen Sie uns das Dokument spätestens </a:t>
            </a:r>
            <a:r>
              <a:rPr lang="de-DE" sz="2000" b="1" dirty="0">
                <a:latin typeface="Arial" panose="020B0604020202020204" pitchFamily="34" charset="0"/>
                <a:cs typeface="Arial" panose="020B0604020202020204" pitchFamily="34" charset="0"/>
              </a:rPr>
              <a:t>2 Wochen (xx.xx.20xx) </a:t>
            </a:r>
            <a:r>
              <a:rPr lang="de-DE" sz="2000" dirty="0">
                <a:latin typeface="Arial" panose="020B0604020202020204" pitchFamily="34" charset="0"/>
                <a:cs typeface="Arial" panose="020B0604020202020204" pitchFamily="34" charset="0"/>
              </a:rPr>
              <a:t>vor dem zweiten Termin (xx.xx.20xx) per Mail zukommen.</a:t>
            </a: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Bei Fragen oder Schwierigkeiten melden Sie sich gerne bei uns.</a:t>
            </a:r>
          </a:p>
          <a:p>
            <a:pPr marL="0" indent="0">
              <a:buNone/>
            </a:pPr>
            <a:endParaRPr lang="de-DE" sz="2000" dirty="0">
              <a:latin typeface="Arial" panose="020B0604020202020204" pitchFamily="34" charset="0"/>
              <a:cs typeface="Arial" panose="020B0604020202020204" pitchFamily="34" charset="0"/>
            </a:endParaRPr>
          </a:p>
          <a:p>
            <a:pPr marL="0" indent="0">
              <a:buNone/>
            </a:pPr>
            <a:endParaRPr lang="de-DE" sz="2000" dirty="0">
              <a:latin typeface="Arial" panose="020B0604020202020204" pitchFamily="34" charset="0"/>
              <a:cs typeface="Arial" panose="020B0604020202020204" pitchFamily="34" charset="0"/>
            </a:endParaRPr>
          </a:p>
          <a:p>
            <a:pPr marL="0" indent="0">
              <a:buNone/>
            </a:pPr>
            <a:endParaRPr lang="de-DE" sz="2000" dirty="0">
              <a:latin typeface="Arial" panose="020B0604020202020204" pitchFamily="34" charset="0"/>
              <a:cs typeface="Arial" panose="020B0604020202020204" pitchFamily="34" charset="0"/>
            </a:endParaRPr>
          </a:p>
          <a:p>
            <a:pPr marL="0" indent="0">
              <a:buNone/>
            </a:pPr>
            <a:endParaRPr lang="de-DE" sz="2000" dirty="0">
              <a:latin typeface="Arial" panose="020B0604020202020204" pitchFamily="34" charset="0"/>
              <a:cs typeface="Arial" panose="020B0604020202020204" pitchFamily="34" charset="0"/>
            </a:endParaRP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1800" dirty="0">
                <a:solidFill>
                  <a:schemeClr val="bg1">
                    <a:lumMod val="65000"/>
                  </a:schemeClr>
                </a:solidFill>
                <a:latin typeface="Arial" panose="020B0604020202020204" pitchFamily="34" charset="0"/>
                <a:cs typeface="Arial" panose="020B0604020202020204" pitchFamily="34" charset="0"/>
              </a:rPr>
              <a:t>Kontaktdaten</a:t>
            </a:r>
            <a:endParaRPr lang="de-DE" sz="2000" dirty="0"/>
          </a:p>
          <a:p>
            <a:pPr marL="0" indent="0">
              <a:buNone/>
            </a:pPr>
            <a:endParaRPr lang="de-DE" dirty="0"/>
          </a:p>
        </p:txBody>
      </p:sp>
      <p:sp>
        <p:nvSpPr>
          <p:cNvPr id="4" name="Textplatzhalter 3">
            <a:extLst>
              <a:ext uri="{FF2B5EF4-FFF2-40B4-BE49-F238E27FC236}">
                <a16:creationId xmlns:a16="http://schemas.microsoft.com/office/drawing/2014/main" id="{2DE77138-BEEE-C285-963C-0A4DEF90861C}"/>
              </a:ext>
            </a:extLst>
          </p:cNvPr>
          <p:cNvSpPr>
            <a:spLocks noGrp="1"/>
          </p:cNvSpPr>
          <p:nvPr>
            <p:ph type="body" sz="quarter" idx="13"/>
          </p:nvPr>
        </p:nvSpPr>
        <p:spPr/>
        <p:txBody>
          <a:bodyPr/>
          <a:lstStyle/>
          <a:p>
            <a:r>
              <a:rPr lang="de-DE"/>
              <a:t>Gästekommunikation</a:t>
            </a:r>
          </a:p>
        </p:txBody>
      </p:sp>
    </p:spTree>
    <p:extLst>
      <p:ext uri="{BB962C8B-B14F-4D97-AF65-F5344CB8AC3E}">
        <p14:creationId xmlns:p14="http://schemas.microsoft.com/office/powerpoint/2010/main" val="7509992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1">
            <a:extLst>
              <a:ext uri="{FF2B5EF4-FFF2-40B4-BE49-F238E27FC236}">
                <a16:creationId xmlns:a16="http://schemas.microsoft.com/office/drawing/2014/main" id="{D669002D-345C-C22D-FB0D-DF3BBD16983B}"/>
              </a:ext>
            </a:extLst>
          </p:cNvPr>
          <p:cNvSpPr txBox="1">
            <a:spLocks/>
          </p:cNvSpPr>
          <p:nvPr/>
        </p:nvSpPr>
        <p:spPr bwMode="auto">
          <a:xfrm>
            <a:off x="371357" y="872232"/>
            <a:ext cx="8820993" cy="50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marL="0" indent="0" algn="l" rtl="0" eaLnBrk="0" fontAlgn="base" hangingPunct="0">
              <a:lnSpc>
                <a:spcPct val="110000"/>
              </a:lnSpc>
              <a:spcBef>
                <a:spcPct val="0"/>
              </a:spcBef>
              <a:spcAft>
                <a:spcPct val="0"/>
              </a:spcAft>
              <a:buFont typeface="Arial" charset="0"/>
              <a:buNone/>
              <a:defRPr sz="2800" kern="1200">
                <a:solidFill>
                  <a:schemeClr val="tx2"/>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de-DE"/>
              <a:t>Materialien zur Durchführung</a:t>
            </a:r>
          </a:p>
        </p:txBody>
      </p:sp>
      <p:sp>
        <p:nvSpPr>
          <p:cNvPr id="9" name="Textplatzhalter 8">
            <a:extLst>
              <a:ext uri="{FF2B5EF4-FFF2-40B4-BE49-F238E27FC236}">
                <a16:creationId xmlns:a16="http://schemas.microsoft.com/office/drawing/2014/main" id="{9EB94969-5A80-8DB0-3396-A98C0F0EA563}"/>
              </a:ext>
            </a:extLst>
          </p:cNvPr>
          <p:cNvSpPr>
            <a:spLocks noGrp="1"/>
          </p:cNvSpPr>
          <p:nvPr>
            <p:ph type="body" sz="quarter" idx="15"/>
          </p:nvPr>
        </p:nvSpPr>
        <p:spPr>
          <a:xfrm>
            <a:off x="263530" y="1520827"/>
            <a:ext cx="11788770" cy="4716463"/>
          </a:xfrm>
        </p:spPr>
        <p:txBody>
          <a:bodyPr tIns="324000"/>
          <a:lstStyle/>
          <a:p>
            <a:pPr marL="571500" indent="-571500" algn="l">
              <a:lnSpc>
                <a:spcPct val="150000"/>
              </a:lnSpc>
              <a:buFont typeface="Wingdings" panose="05000000000000000000" pitchFamily="2" charset="2"/>
              <a:buChar char="è"/>
            </a:pPr>
            <a:r>
              <a:rPr lang="de-DE" sz="2000" dirty="0"/>
              <a:t>	Zielgruppenanalyse Leitfaden</a:t>
            </a:r>
          </a:p>
          <a:p>
            <a:pPr marL="571500" indent="-571500" algn="l">
              <a:lnSpc>
                <a:spcPct val="150000"/>
              </a:lnSpc>
              <a:buFont typeface="Wingdings" panose="05000000000000000000" pitchFamily="2" charset="2"/>
              <a:buChar char="è"/>
            </a:pPr>
            <a:r>
              <a:rPr lang="de-DE" sz="2000" dirty="0"/>
              <a:t>	Zielgruppenanalyse Vorlage	</a:t>
            </a:r>
          </a:p>
        </p:txBody>
      </p:sp>
      <p:sp>
        <p:nvSpPr>
          <p:cNvPr id="3" name="Titel 2">
            <a:extLst>
              <a:ext uri="{FF2B5EF4-FFF2-40B4-BE49-F238E27FC236}">
                <a16:creationId xmlns:a16="http://schemas.microsoft.com/office/drawing/2014/main" id="{9522092B-ACC2-52D7-37BD-6FC80A8EC596}"/>
              </a:ext>
            </a:extLst>
          </p:cNvPr>
          <p:cNvSpPr>
            <a:spLocks noGrp="1"/>
          </p:cNvSpPr>
          <p:nvPr>
            <p:ph type="title"/>
          </p:nvPr>
        </p:nvSpPr>
        <p:spPr/>
        <p:txBody>
          <a:bodyPr/>
          <a:lstStyle/>
          <a:p>
            <a:r>
              <a:rPr lang="de-DE"/>
              <a:t>weiterführende Aufgabe</a:t>
            </a:r>
          </a:p>
        </p:txBody>
      </p:sp>
      <p:sp>
        <p:nvSpPr>
          <p:cNvPr id="7" name="Inhaltsplatzhalter 2">
            <a:extLst>
              <a:ext uri="{FF2B5EF4-FFF2-40B4-BE49-F238E27FC236}">
                <a16:creationId xmlns:a16="http://schemas.microsoft.com/office/drawing/2014/main" id="{CD6C79A0-10F3-2B99-F3F6-0D85AD1F4154}"/>
              </a:ext>
            </a:extLst>
          </p:cNvPr>
          <p:cNvSpPr txBox="1">
            <a:spLocks/>
          </p:cNvSpPr>
          <p:nvPr/>
        </p:nvSpPr>
        <p:spPr>
          <a:xfrm>
            <a:off x="371481" y="1785938"/>
            <a:ext cx="10689809"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accent4"/>
              </a:buClr>
            </a:pPr>
            <a:endParaRPr lang="de-DE" sz="1600" b="1" dirty="0"/>
          </a:p>
        </p:txBody>
      </p:sp>
      <p:pic>
        <p:nvPicPr>
          <p:cNvPr id="10" name="Grafik 9" descr="Ein Bild, das Cartoon, Grafiken, Text, Entwurf enthält.&#10;&#10;Beschreibung automatisch generiert.">
            <a:extLst>
              <a:ext uri="{FF2B5EF4-FFF2-40B4-BE49-F238E27FC236}">
                <a16:creationId xmlns:a16="http://schemas.microsoft.com/office/drawing/2014/main" id="{17803F22-1EBD-C215-CDE0-A532875F07CA}"/>
              </a:ext>
            </a:extLst>
          </p:cNvPr>
          <p:cNvPicPr>
            <a:picLocks noChangeAspect="1"/>
          </p:cNvPicPr>
          <p:nvPr/>
        </p:nvPicPr>
        <p:blipFill>
          <a:blip r:embed="rId3"/>
          <a:stretch>
            <a:fillRect/>
          </a:stretch>
        </p:blipFill>
        <p:spPr>
          <a:xfrm rot="20446423">
            <a:off x="10288816" y="4054250"/>
            <a:ext cx="1405543" cy="1845640"/>
          </a:xfrm>
          <a:prstGeom prst="rect">
            <a:avLst/>
          </a:prstGeom>
        </p:spPr>
      </p:pic>
    </p:spTree>
    <p:extLst>
      <p:ext uri="{BB962C8B-B14F-4D97-AF65-F5344CB8AC3E}">
        <p14:creationId xmlns:p14="http://schemas.microsoft.com/office/powerpoint/2010/main" val="29009754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20AD00-435C-4525-93D5-EA6E24433F18}"/>
              </a:ext>
            </a:extLst>
          </p:cNvPr>
          <p:cNvSpPr>
            <a:spLocks noGrp="1"/>
          </p:cNvSpPr>
          <p:nvPr>
            <p:ph type="title"/>
          </p:nvPr>
        </p:nvSpPr>
        <p:spPr/>
        <p:txBody>
          <a:bodyPr/>
          <a:lstStyle/>
          <a:p>
            <a:r>
              <a:rPr lang="de-DE" dirty="0"/>
              <a:t>Zusammenfassung</a:t>
            </a:r>
          </a:p>
        </p:txBody>
      </p:sp>
      <p:sp>
        <p:nvSpPr>
          <p:cNvPr id="4" name="Textplatzhalter 3">
            <a:extLst>
              <a:ext uri="{FF2B5EF4-FFF2-40B4-BE49-F238E27FC236}">
                <a16:creationId xmlns:a16="http://schemas.microsoft.com/office/drawing/2014/main" id="{D22F651B-D268-4F6B-86CC-52FB11022AD8}"/>
              </a:ext>
            </a:extLst>
          </p:cNvPr>
          <p:cNvSpPr>
            <a:spLocks noGrp="1"/>
          </p:cNvSpPr>
          <p:nvPr>
            <p:ph type="body" sz="quarter" idx="13"/>
          </p:nvPr>
        </p:nvSpPr>
        <p:spPr/>
        <p:txBody>
          <a:bodyPr/>
          <a:lstStyle/>
          <a:p>
            <a:r>
              <a:rPr lang="de-DE" dirty="0"/>
              <a:t>Aufgaben bis zum </a:t>
            </a:r>
            <a:r>
              <a:rPr lang="de-DE" b="1" dirty="0"/>
              <a:t>xx.xx.20xx</a:t>
            </a:r>
          </a:p>
        </p:txBody>
      </p:sp>
      <p:sp>
        <p:nvSpPr>
          <p:cNvPr id="7" name="Bildplatzhalter 6">
            <a:extLst>
              <a:ext uri="{FF2B5EF4-FFF2-40B4-BE49-F238E27FC236}">
                <a16:creationId xmlns:a16="http://schemas.microsoft.com/office/drawing/2014/main" id="{1A38B0C0-ED39-40A8-8EA8-8E3A820CFC75}"/>
              </a:ext>
            </a:extLst>
          </p:cNvPr>
          <p:cNvSpPr>
            <a:spLocks noGrp="1"/>
          </p:cNvSpPr>
          <p:nvPr>
            <p:ph type="pic" sz="quarter" idx="14"/>
          </p:nvPr>
        </p:nvSpPr>
        <p:spPr/>
      </p:sp>
      <p:sp>
        <p:nvSpPr>
          <p:cNvPr id="6" name="Inhaltsplatzhalter 5">
            <a:extLst>
              <a:ext uri="{FF2B5EF4-FFF2-40B4-BE49-F238E27FC236}">
                <a16:creationId xmlns:a16="http://schemas.microsoft.com/office/drawing/2014/main" id="{1FF2FE4F-5D5D-441D-B1BF-7C02AE172EBC}"/>
              </a:ext>
            </a:extLst>
          </p:cNvPr>
          <p:cNvSpPr>
            <a:spLocks noGrp="1"/>
          </p:cNvSpPr>
          <p:nvPr>
            <p:ph idx="1"/>
          </p:nvPr>
        </p:nvSpPr>
        <p:spPr>
          <a:xfrm>
            <a:off x="7912703" y="3329877"/>
            <a:ext cx="2559294" cy="1098361"/>
          </a:xfrm>
        </p:spPr>
        <p:txBody>
          <a:bodyPr/>
          <a:lstStyle/>
          <a:p>
            <a:pPr marL="0" indent="0" algn="ctr">
              <a:buNone/>
            </a:pPr>
            <a:r>
              <a:rPr lang="de-DE" sz="3200" b="1" dirty="0"/>
              <a:t>Zielgruppen-Analyse</a:t>
            </a:r>
          </a:p>
        </p:txBody>
      </p:sp>
      <p:sp>
        <p:nvSpPr>
          <p:cNvPr id="8" name="Inhaltsplatzhalter 5">
            <a:extLst>
              <a:ext uri="{FF2B5EF4-FFF2-40B4-BE49-F238E27FC236}">
                <a16:creationId xmlns:a16="http://schemas.microsoft.com/office/drawing/2014/main" id="{0E1074A0-F3D1-4E88-9567-B3CCC3080A11}"/>
              </a:ext>
            </a:extLst>
          </p:cNvPr>
          <p:cNvSpPr txBox="1">
            <a:spLocks/>
          </p:cNvSpPr>
          <p:nvPr/>
        </p:nvSpPr>
        <p:spPr bwMode="auto">
          <a:xfrm>
            <a:off x="1720003" y="2879819"/>
            <a:ext cx="2559294" cy="109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de-DE" sz="3200" b="1" dirty="0"/>
              <a:t>Auswertung Ihres Speiseplans</a:t>
            </a:r>
          </a:p>
          <a:p>
            <a:pPr marL="0" indent="0" algn="ctr">
              <a:buFont typeface="Arial" charset="0"/>
              <a:buNone/>
            </a:pPr>
            <a:r>
              <a:rPr lang="de-DE" sz="2400" dirty="0"/>
              <a:t>(4Wochen)</a:t>
            </a:r>
          </a:p>
        </p:txBody>
      </p:sp>
    </p:spTree>
    <p:extLst>
      <p:ext uri="{BB962C8B-B14F-4D97-AF65-F5344CB8AC3E}">
        <p14:creationId xmlns:p14="http://schemas.microsoft.com/office/powerpoint/2010/main" val="4126249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Blitzlicht</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dirty="0"/>
              <a:t>Mit Hilfe der Methode Blitzlicht kann das Seminar abgeschlossen werden. </a:t>
            </a:r>
          </a:p>
          <a:p>
            <a:pPr marL="0" indent="0">
              <a:buNone/>
            </a:pPr>
            <a:r>
              <a:rPr lang="de-DE" dirty="0"/>
              <a:t>Dabei geht es darum, dass jede*r Teilnehmende ein paar kurze Worte zu dem Seminar sagt: Wie haben Sie es empfunden? Was können Sie mitnehmen? Was hat Ihnen nicht gefallen? Haben Sie noch Wünsche? Usw.</a:t>
            </a:r>
          </a:p>
          <a:p>
            <a:pPr marL="0" indent="0">
              <a:buNone/>
            </a:pPr>
            <a:r>
              <a:rPr lang="de-DE" dirty="0"/>
              <a:t>Dabei ist es essenziell, dass keine der Aussagen bewertet oder kommentiert wird. Nehmen Sie die Rückmeldungen für sich mit und passen Sie bei Bedarf den nächsten Workshop an.</a:t>
            </a:r>
          </a:p>
          <a:p>
            <a:pPr marL="0" indent="0">
              <a:buNone/>
            </a:pPr>
            <a:endParaRPr lang="de-DE" dirty="0"/>
          </a:p>
          <a:p>
            <a:pPr marL="0" indent="0">
              <a:buNone/>
            </a:pPr>
            <a:r>
              <a:rPr lang="de-DE" b="1" dirty="0"/>
              <a:t>Material:</a:t>
            </a:r>
            <a:r>
              <a:rPr lang="de-DE" dirty="0"/>
              <a:t> /</a:t>
            </a:r>
          </a:p>
          <a:p>
            <a:pPr marL="0" indent="0">
              <a:buNone/>
            </a:pPr>
            <a:endParaRPr lang="de-DE" dirty="0"/>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4588834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0">
            <a:extLst>
              <a:ext uri="{FF2B5EF4-FFF2-40B4-BE49-F238E27FC236}">
                <a16:creationId xmlns:a16="http://schemas.microsoft.com/office/drawing/2014/main" id="{E7DF2C9C-A362-42DA-852D-A8F84A7A439F}"/>
              </a:ext>
            </a:extLst>
          </p:cNvPr>
          <p:cNvPicPr>
            <a:picLocks noChangeAspect="1"/>
          </p:cNvPicPr>
          <p:nvPr/>
        </p:nvPicPr>
        <p:blipFill rotWithShape="1">
          <a:blip r:embed="rId3"/>
          <a:srcRect l="91596" t="32144" b="32144"/>
          <a:stretch/>
        </p:blipFill>
        <p:spPr bwMode="auto">
          <a:xfrm>
            <a:off x="10256696" y="1052736"/>
            <a:ext cx="1941447" cy="5805264"/>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7" name="Bildplatzhalter 6">
            <a:extLst>
              <a:ext uri="{FF2B5EF4-FFF2-40B4-BE49-F238E27FC236}">
                <a16:creationId xmlns:a16="http://schemas.microsoft.com/office/drawing/2014/main" id="{51271815-BF5E-4BFD-8521-B95403E551B1}"/>
              </a:ext>
            </a:extLst>
          </p:cNvPr>
          <p:cNvPicPr>
            <a:picLocks noGrp="1" noChangeAspect="1"/>
          </p:cNvPicPr>
          <p:nvPr>
            <p:ph type="pic" sz="quarter" idx="11"/>
          </p:nvPr>
        </p:nvPicPr>
        <p:blipFill>
          <a:blip r:embed="rId4"/>
          <a:srcRect t="26191" b="26191"/>
          <a:stretch>
            <a:fillRect/>
          </a:stretch>
        </p:blipFill>
        <p:spPr/>
      </p:pic>
      <p:sp>
        <p:nvSpPr>
          <p:cNvPr id="41986" name="Titel 1">
            <a:extLst>
              <a:ext uri="{FF2B5EF4-FFF2-40B4-BE49-F238E27FC236}">
                <a16:creationId xmlns:a16="http://schemas.microsoft.com/office/drawing/2014/main" id="{120C9725-C336-4219-BADA-CFA2020FBD5E}"/>
              </a:ext>
            </a:extLst>
          </p:cNvPr>
          <p:cNvSpPr>
            <a:spLocks noGrp="1"/>
          </p:cNvSpPr>
          <p:nvPr>
            <p:ph type="ctrTitle"/>
          </p:nvPr>
        </p:nvSpPr>
        <p:spPr>
          <a:xfrm>
            <a:off x="6600056" y="2096852"/>
            <a:ext cx="5591943" cy="1980220"/>
          </a:xfrm>
        </p:spPr>
        <p:txBody>
          <a:bodyPr/>
          <a:lstStyle/>
          <a:p>
            <a:r>
              <a:rPr lang="de-DE" altLang="de-DE" sz="6600" dirty="0"/>
              <a:t>Blitzlicht</a:t>
            </a:r>
            <a:endParaRPr lang="de-DE" altLang="de-DE" sz="6600" dirty="0">
              <a:cs typeface="Arial"/>
            </a:endParaRPr>
          </a:p>
        </p:txBody>
      </p:sp>
      <p:sp>
        <p:nvSpPr>
          <p:cNvPr id="3" name="Rechteck 2">
            <a:extLst>
              <a:ext uri="{FF2B5EF4-FFF2-40B4-BE49-F238E27FC236}">
                <a16:creationId xmlns:a16="http://schemas.microsoft.com/office/drawing/2014/main" id="{94259293-E12C-4638-B093-F94DE1A1F4A2}"/>
              </a:ext>
            </a:extLst>
          </p:cNvPr>
          <p:cNvSpPr/>
          <p:nvPr/>
        </p:nvSpPr>
        <p:spPr>
          <a:xfrm>
            <a:off x="1" y="6627168"/>
            <a:ext cx="5708276" cy="230832"/>
          </a:xfrm>
          <a:prstGeom prst="rect">
            <a:avLst/>
          </a:prstGeom>
          <a:solidFill>
            <a:schemeClr val="bg1"/>
          </a:solid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Bildquelle: KI generiert mit dem Copilot von Microsoft Edge -  </a:t>
            </a:r>
            <a:r>
              <a:rPr lang="de-DE" sz="900" dirty="0">
                <a:solidFill>
                  <a:srgbClr val="FF0000"/>
                </a:solidFill>
              </a:rPr>
              <a:t>gemeinfrei (daher nicht unter freier Lizenz)</a:t>
            </a:r>
          </a:p>
        </p:txBody>
      </p:sp>
    </p:spTree>
    <p:extLst>
      <p:ext uri="{BB962C8B-B14F-4D97-AF65-F5344CB8AC3E}">
        <p14:creationId xmlns:p14="http://schemas.microsoft.com/office/powerpoint/2010/main" val="629448676"/>
      </p:ext>
    </p:extLst>
  </p:cSld>
  <p:clrMapOvr>
    <a:masterClrMapping/>
  </p:clrMapOvr>
  <p:extLst>
    <p:ext uri="{6950BFC3-D8DA-4A85-94F7-54DA5524770B}">
      <p188:commentRel xmlns:p188="http://schemas.microsoft.com/office/powerpoint/2018/8/main" xmlns="" r:id="rId5"/>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C2564-E01D-4F79-AA02-D6809E8DC1A8}"/>
              </a:ext>
            </a:extLst>
          </p:cNvPr>
          <p:cNvSpPr>
            <a:spLocks noGrp="1"/>
          </p:cNvSpPr>
          <p:nvPr>
            <p:ph type="title"/>
          </p:nvPr>
        </p:nvSpPr>
        <p:spPr/>
        <p:txBody>
          <a:bodyPr/>
          <a:lstStyle/>
          <a:p>
            <a:r>
              <a:rPr lang="de-DE"/>
              <a:t>Literatur</a:t>
            </a:r>
          </a:p>
        </p:txBody>
      </p:sp>
      <p:sp>
        <p:nvSpPr>
          <p:cNvPr id="3" name="Inhaltsplatzhalter 2">
            <a:extLst>
              <a:ext uri="{FF2B5EF4-FFF2-40B4-BE49-F238E27FC236}">
                <a16:creationId xmlns:a16="http://schemas.microsoft.com/office/drawing/2014/main" id="{72852BA8-5271-4B71-AC47-C0718D55D63B}"/>
              </a:ext>
            </a:extLst>
          </p:cNvPr>
          <p:cNvSpPr>
            <a:spLocks noGrp="1"/>
          </p:cNvSpPr>
          <p:nvPr>
            <p:ph idx="1"/>
          </p:nvPr>
        </p:nvSpPr>
        <p:spPr>
          <a:xfrm>
            <a:off x="371481" y="1064043"/>
            <a:ext cx="11420303" cy="5125741"/>
          </a:xfrm>
        </p:spPr>
        <p:txBody>
          <a:bodyPr/>
          <a:lstStyle/>
          <a:p>
            <a:pPr marL="180000" indent="-457200">
              <a:lnSpc>
                <a:spcPct val="150000"/>
              </a:lnSpc>
              <a:buNone/>
            </a:pPr>
            <a:r>
              <a:rPr lang="de-DE" sz="1200" dirty="0"/>
              <a:t>Deutsche Gesellschaft für Ernährung e. V. (2020): </a:t>
            </a:r>
            <a:r>
              <a:rPr lang="de-DE" sz="1200" dirty="0" err="1"/>
              <a:t>Erklärfilm</a:t>
            </a:r>
            <a:r>
              <a:rPr lang="de-DE" sz="1200" dirty="0"/>
              <a:t> zu den DGE-Qualitätsstandards. Online: https://wwwDeutsche Gesellschaft für Ernährung e. V. (o.J.): DGE-Qualitätsstandards. </a:t>
            </a:r>
            <a:r>
              <a:rPr lang="de-DE" sz="1200" dirty="0">
                <a:hlinkClick r:id="rId2"/>
              </a:rPr>
              <a:t>https://www.youtube.com/watch?v=r3M9z52Gv_g</a:t>
            </a:r>
            <a:r>
              <a:rPr lang="de-DE" sz="1200" dirty="0"/>
              <a:t>. </a:t>
            </a:r>
          </a:p>
          <a:p>
            <a:pPr marL="180000" indent="-457200">
              <a:lnSpc>
                <a:spcPct val="150000"/>
              </a:lnSpc>
              <a:buNone/>
            </a:pPr>
            <a:r>
              <a:rPr lang="de-DE" sz="1200" dirty="0"/>
              <a:t>Deutsche Gesellschaft für Ernährung e. V. (2023): DGE-Qualitätsstandard. Online: </a:t>
            </a:r>
            <a:r>
              <a:rPr lang="de-DE" sz="1200" dirty="0">
                <a:hlinkClick r:id="rId3"/>
              </a:rPr>
              <a:t>https://www.dge.de/gemeinschaftsgastronomie/dge-qualitaetsstandards/</a:t>
            </a:r>
            <a:r>
              <a:rPr lang="de-DE" sz="1200" dirty="0"/>
              <a:t>.</a:t>
            </a:r>
          </a:p>
          <a:p>
            <a:pPr marL="180000" indent="-457200">
              <a:lnSpc>
                <a:spcPct val="150000"/>
              </a:lnSpc>
              <a:buNone/>
            </a:pPr>
            <a:r>
              <a:rPr lang="en-US" sz="1200" dirty="0"/>
              <a:t>EAT-Lancet Commission (2019): Healthy Diets From Sustainable Food Systems. Food Planet Health. Online: </a:t>
            </a:r>
            <a:r>
              <a:rPr lang="en-US" sz="1200" dirty="0">
                <a:hlinkClick r:id="rId4"/>
              </a:rPr>
              <a:t>https://eatforum.org/content/uploads/2019/01/EAT-Lancet_Commission_Summary_Report.pdf</a:t>
            </a:r>
            <a:r>
              <a:rPr lang="de-DE" sz="1200" dirty="0"/>
              <a:t>. </a:t>
            </a:r>
          </a:p>
          <a:p>
            <a:pPr marL="180000" indent="-457200">
              <a:lnSpc>
                <a:spcPct val="150000"/>
              </a:lnSpc>
              <a:buNone/>
            </a:pPr>
            <a:r>
              <a:rPr lang="de-DE" sz="1200" dirty="0" err="1"/>
              <a:t>Kirchem</a:t>
            </a:r>
            <a:r>
              <a:rPr lang="de-DE" sz="1200" dirty="0"/>
              <a:t>, S.; </a:t>
            </a:r>
            <a:r>
              <a:rPr lang="de-DE" sz="1200" dirty="0" err="1"/>
              <a:t>Waack</a:t>
            </a:r>
            <a:r>
              <a:rPr lang="de-DE" sz="1200" dirty="0"/>
              <a:t>, J. (2021): Personas entwickeln für Marketing, Vertrieb und Kommunikation. Grundlagen, Konzept und praktische Umsetzung. Wiesbaden: Springer Gabler.</a:t>
            </a:r>
            <a:endParaRPr lang="de-DE" sz="1200" dirty="0">
              <a:ea typeface="+mn-lt"/>
              <a:cs typeface="+mn-lt"/>
            </a:endParaRPr>
          </a:p>
          <a:p>
            <a:pPr marL="180000" indent="-457200">
              <a:lnSpc>
                <a:spcPct val="150000"/>
              </a:lnSpc>
              <a:buNone/>
            </a:pPr>
            <a:r>
              <a:rPr lang="en-US" sz="1200" dirty="0"/>
              <a:t>Ostendorf-</a:t>
            </a:r>
            <a:r>
              <a:rPr lang="en-US" sz="1200" dirty="0" err="1"/>
              <a:t>Servissoglou</a:t>
            </a:r>
            <a:r>
              <a:rPr lang="en-US" sz="1200" dirty="0"/>
              <a:t>, E. (2021): Was </a:t>
            </a:r>
            <a:r>
              <a:rPr lang="en-US" sz="1200" dirty="0" err="1"/>
              <a:t>ist</a:t>
            </a:r>
            <a:r>
              <a:rPr lang="en-US" sz="1200" dirty="0"/>
              <a:t> </a:t>
            </a:r>
            <a:r>
              <a:rPr lang="en-US" sz="1200" dirty="0" err="1"/>
              <a:t>ein</a:t>
            </a:r>
            <a:r>
              <a:rPr lang="en-US" sz="1200" dirty="0"/>
              <a:t> </a:t>
            </a:r>
            <a:r>
              <a:rPr lang="en-US" sz="1200" dirty="0" err="1"/>
              <a:t>Verpflegungskonzept</a:t>
            </a:r>
            <a:r>
              <a:rPr lang="en-US" sz="1200" dirty="0"/>
              <a:t>? Online: </a:t>
            </a:r>
            <a:r>
              <a:rPr lang="en-US" sz="1200" dirty="0">
                <a:hlinkClick r:id="rId5"/>
              </a:rPr>
              <a:t>https://landeszentrum-bw.de/,Lde/Startseite/wissen/was-ist-ein-verpflegungskonzept</a:t>
            </a:r>
            <a:r>
              <a:rPr lang="en-US" sz="1200" dirty="0"/>
              <a:t>.</a:t>
            </a:r>
          </a:p>
          <a:p>
            <a:pPr marL="180000" indent="-457200">
              <a:lnSpc>
                <a:spcPct val="150000"/>
              </a:lnSpc>
              <a:buNone/>
            </a:pPr>
            <a:r>
              <a:rPr lang="de-DE" sz="1200" dirty="0" err="1"/>
              <a:t>Soulfood</a:t>
            </a:r>
            <a:r>
              <a:rPr lang="de-DE" sz="1200" dirty="0"/>
              <a:t> Nutrition (2020): Nachhaltige Ernährung – einfache Tipps für die Umsetzung. Online: </a:t>
            </a:r>
            <a:r>
              <a:rPr lang="de-DE" sz="1200" dirty="0">
                <a:hlinkClick r:id="rId6"/>
              </a:rPr>
              <a:t>https://soulfood-nutrition.de/2020/08/04/nachhaltige-ernahrung-einfache-tipps/</a:t>
            </a:r>
            <a:r>
              <a:rPr lang="de-DE" sz="1200" dirty="0"/>
              <a:t>. </a:t>
            </a:r>
          </a:p>
          <a:p>
            <a:pPr marL="180000" indent="-457200">
              <a:lnSpc>
                <a:spcPct val="150000"/>
              </a:lnSpc>
              <a:buNone/>
            </a:pPr>
            <a:r>
              <a:rPr lang="de-DE" sz="1200" dirty="0" err="1">
                <a:ea typeface="+mn-lt"/>
                <a:cs typeface="+mn-lt"/>
              </a:rPr>
              <a:t>Teitscheid</a:t>
            </a:r>
            <a:r>
              <a:rPr lang="de-DE" sz="1200" dirty="0">
                <a:ea typeface="+mn-lt"/>
                <a:cs typeface="+mn-lt"/>
              </a:rPr>
              <a:t>, P., Becker, M., Engelmann, T., Friedrich, S., Hielscher, J., Steinmeier, F. (2021): Nachhaltigkeitsmanagement in der Außer-Haus-Gastronomie: Handlungsempfehlungen entlang der betrieblichen Kernprozesse. Hamburg: </a:t>
            </a:r>
            <a:r>
              <a:rPr lang="de-DE" sz="1200" dirty="0" err="1">
                <a:ea typeface="+mn-lt"/>
                <a:cs typeface="+mn-lt"/>
              </a:rPr>
              <a:t>Behr‘s</a:t>
            </a:r>
            <a:r>
              <a:rPr lang="de-DE" sz="1200" dirty="0">
                <a:ea typeface="+mn-lt"/>
                <a:cs typeface="+mn-lt"/>
              </a:rPr>
              <a:t> Verlag.</a:t>
            </a:r>
          </a:p>
          <a:p>
            <a:pPr marL="180000" indent="-457200">
              <a:lnSpc>
                <a:spcPct val="150000"/>
              </a:lnSpc>
              <a:buNone/>
            </a:pPr>
            <a:r>
              <a:rPr lang="de-DE" sz="1200" dirty="0"/>
              <a:t>Vernetzungsstelle Schulverpflegung Thüringen (Hrsg.) (2018): Ausgabesysteme der Gemeinschaftsverpflegung. Online: </a:t>
            </a:r>
            <a:r>
              <a:rPr lang="de-DE" sz="1200" dirty="0">
                <a:hlinkClick r:id="rId7"/>
              </a:rPr>
              <a:t>https://www.schulverpflegung-thueringen.de/wissen/projekt-schulverpflegung-thueringen/ausgabesysteme-der-gemeinschaftsverpflegung-10653</a:t>
            </a:r>
            <a:r>
              <a:rPr lang="de-DE" sz="1200" dirty="0"/>
              <a:t>.</a:t>
            </a:r>
          </a:p>
          <a:p>
            <a:endParaRPr lang="en-US" sz="1200" dirty="0"/>
          </a:p>
        </p:txBody>
      </p:sp>
    </p:spTree>
    <p:extLst>
      <p:ext uri="{BB962C8B-B14F-4D97-AF65-F5344CB8AC3E}">
        <p14:creationId xmlns:p14="http://schemas.microsoft.com/office/powerpoint/2010/main" val="13864282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BBC0D-3D54-FC46-989F-EC39B90DA920}"/>
              </a:ext>
            </a:extLst>
          </p:cNvPr>
          <p:cNvSpPr>
            <a:spLocks noGrp="1"/>
          </p:cNvSpPr>
          <p:nvPr>
            <p:ph type="ctrTitle"/>
          </p:nvPr>
        </p:nvSpPr>
        <p:spPr/>
        <p:txBody>
          <a:bodyPr/>
          <a:lstStyle/>
          <a:p>
            <a:r>
              <a:rPr lang="de-DE" dirty="0"/>
              <a:t>ENDE 1.</a:t>
            </a:r>
          </a:p>
        </p:txBody>
      </p:sp>
      <p:sp>
        <p:nvSpPr>
          <p:cNvPr id="3" name="Untertitel 2">
            <a:extLst>
              <a:ext uri="{FF2B5EF4-FFF2-40B4-BE49-F238E27FC236}">
                <a16:creationId xmlns:a16="http://schemas.microsoft.com/office/drawing/2014/main" id="{2637D044-458D-1806-1F20-61D235E2D335}"/>
              </a:ext>
            </a:extLst>
          </p:cNvPr>
          <p:cNvSpPr>
            <a:spLocks noGrp="1"/>
          </p:cNvSpPr>
          <p:nvPr>
            <p:ph type="subTitle" idx="1"/>
          </p:nvPr>
        </p:nvSpPr>
        <p:spPr/>
        <p:txBody>
          <a:bodyPr/>
          <a:lstStyle/>
          <a:p>
            <a:endParaRPr lang="de-DE"/>
          </a:p>
        </p:txBody>
      </p:sp>
      <p:sp>
        <p:nvSpPr>
          <p:cNvPr id="4" name="Textplatzhalter 3">
            <a:extLst>
              <a:ext uri="{FF2B5EF4-FFF2-40B4-BE49-F238E27FC236}">
                <a16:creationId xmlns:a16="http://schemas.microsoft.com/office/drawing/2014/main" id="{FEDE5F10-0333-C098-DFB3-2ACC3FA1D872}"/>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1118098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Vorname Nachname</a:t>
            </a:r>
          </a:p>
        </p:txBody>
      </p:sp>
      <p:sp>
        <p:nvSpPr>
          <p:cNvPr id="4" name="Inhaltsplatzhalter 3">
            <a:extLst>
              <a:ext uri="{FF2B5EF4-FFF2-40B4-BE49-F238E27FC236}">
                <a16:creationId xmlns:a16="http://schemas.microsoft.com/office/drawing/2014/main" id="{0B04BF94-0034-4C32-A132-0885FA37551B}"/>
              </a:ext>
            </a:extLst>
          </p:cNvPr>
          <p:cNvSpPr>
            <a:spLocks noGrp="1"/>
          </p:cNvSpPr>
          <p:nvPr>
            <p:ph idx="1"/>
          </p:nvPr>
        </p:nvSpPr>
        <p:spPr>
          <a:ln>
            <a:solidFill>
              <a:schemeClr val="bg1">
                <a:lumMod val="75000"/>
              </a:schemeClr>
            </a:solidFill>
            <a:prstDash val="dash"/>
          </a:ln>
        </p:spPr>
        <p:txBody>
          <a:bodyPr/>
          <a:lstStyle/>
          <a:p>
            <a:pPr marL="0" indent="0">
              <a:buNone/>
            </a:pPr>
            <a:r>
              <a:rPr lang="de-DE" i="1" dirty="0">
                <a:solidFill>
                  <a:schemeClr val="bg1">
                    <a:lumMod val="65000"/>
                  </a:schemeClr>
                </a:solidFill>
              </a:rPr>
              <a:t>Hier können Sie sich selbst vorstellen.</a:t>
            </a:r>
          </a:p>
        </p:txBody>
      </p:sp>
      <p:sp>
        <p:nvSpPr>
          <p:cNvPr id="9" name="Inhaltsplatzhalter 3"/>
          <p:cNvSpPr>
            <a:spLocks noGrp="1"/>
          </p:cNvSpPr>
          <p:nvPr>
            <p:ph type="body" sz="quarter" idx="13"/>
          </p:nvPr>
        </p:nvSpPr>
        <p:spPr/>
        <p:txBody>
          <a:bodyPr/>
          <a:lstStyle/>
          <a:p>
            <a:pPr>
              <a:lnSpc>
                <a:spcPct val="130000"/>
              </a:lnSpc>
            </a:pPr>
            <a:r>
              <a:rPr lang="de-DE" dirty="0"/>
              <a:t>Zu sich selbst</a:t>
            </a:r>
            <a:endParaRPr lang="de-DE" dirty="0">
              <a:cs typeface="Arial"/>
            </a:endParaRPr>
          </a:p>
        </p:txBody>
      </p:sp>
      <p:sp>
        <p:nvSpPr>
          <p:cNvPr id="10" name="Inhaltsplatzhalter 3"/>
          <p:cNvSpPr txBox="1">
            <a:spLocks/>
          </p:cNvSpPr>
          <p:nvPr/>
        </p:nvSpPr>
        <p:spPr>
          <a:xfrm>
            <a:off x="5507307" y="1814956"/>
            <a:ext cx="5859193" cy="4019748"/>
          </a:xfrm>
          <a:prstGeom prst="rect">
            <a:avLst/>
          </a:prstGeom>
        </p:spPr>
        <p:txBody>
          <a:bodyPr vert="horz" lIns="0" tIns="0" rIns="0" bIns="0" rtlCol="0" anchor="t" anchorCtr="0">
            <a:noAutofit/>
          </a:bodyPr>
          <a:lstStyle>
            <a:lvl1pPr marL="355600" indent="-35560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1pPr>
            <a:lvl2pPr marL="984250" indent="-35560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2pPr>
            <a:lvl3pPr marL="1346200" indent="-36195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3pPr>
            <a:lvl4pPr marL="1701800" indent="-35560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4pPr>
            <a:lvl5pPr marL="2063750" indent="-36195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endParaRPr lang="de-DE"/>
          </a:p>
        </p:txBody>
      </p:sp>
      <p:pic>
        <p:nvPicPr>
          <p:cNvPr id="8" name="Bild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6500" y="6340475"/>
            <a:ext cx="4143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12F867F5-668B-7CD2-4440-A53E0A1A43EB}"/>
              </a:ext>
            </a:extLst>
          </p:cNvPr>
          <p:cNvSpPr txBox="1"/>
          <p:nvPr/>
        </p:nvSpPr>
        <p:spPr>
          <a:xfrm rot="893230">
            <a:off x="10220655" y="2884524"/>
            <a:ext cx="1046602" cy="3890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lnSpc>
                <a:spcPct val="110000"/>
              </a:lnSpc>
            </a:pPr>
            <a:r>
              <a:rPr lang="de-DE" sz="1900"/>
              <a:t>FOTO</a:t>
            </a:r>
          </a:p>
        </p:txBody>
      </p:sp>
      <p:sp>
        <p:nvSpPr>
          <p:cNvPr id="5" name="Rechteck 4">
            <a:extLst>
              <a:ext uri="{FF2B5EF4-FFF2-40B4-BE49-F238E27FC236}">
                <a16:creationId xmlns:a16="http://schemas.microsoft.com/office/drawing/2014/main" id="{B97187CC-3141-AD02-DA0A-46655F52CDA0}"/>
              </a:ext>
            </a:extLst>
          </p:cNvPr>
          <p:cNvSpPr/>
          <p:nvPr/>
        </p:nvSpPr>
        <p:spPr>
          <a:xfrm>
            <a:off x="9700960" y="1983036"/>
            <a:ext cx="2085995" cy="2214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Tree>
    <p:extLst>
      <p:ext uri="{BB962C8B-B14F-4D97-AF65-F5344CB8AC3E}">
        <p14:creationId xmlns:p14="http://schemas.microsoft.com/office/powerpoint/2010/main" val="3126170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0FD741-C330-C91F-1A7C-F211365EBBB6}"/>
              </a:ext>
            </a:extLst>
          </p:cNvPr>
          <p:cNvSpPr>
            <a:spLocks noGrp="1"/>
          </p:cNvSpPr>
          <p:nvPr>
            <p:ph type="ctrTitle"/>
          </p:nvPr>
        </p:nvSpPr>
        <p:spPr/>
        <p:txBody>
          <a:bodyPr/>
          <a:lstStyle/>
          <a:p>
            <a:r>
              <a:rPr lang="de-DE"/>
              <a:t>Agenda</a:t>
            </a:r>
          </a:p>
        </p:txBody>
      </p:sp>
      <p:sp>
        <p:nvSpPr>
          <p:cNvPr id="6" name="Textfeld 5">
            <a:extLst>
              <a:ext uri="{FF2B5EF4-FFF2-40B4-BE49-F238E27FC236}">
                <a16:creationId xmlns:a16="http://schemas.microsoft.com/office/drawing/2014/main" id="{2FCED2B6-494E-E216-D0BD-7E802FF149B7}"/>
              </a:ext>
            </a:extLst>
          </p:cNvPr>
          <p:cNvSpPr txBox="1"/>
          <p:nvPr/>
        </p:nvSpPr>
        <p:spPr>
          <a:xfrm>
            <a:off x="805912" y="2221521"/>
            <a:ext cx="6350262" cy="4190314"/>
          </a:xfrm>
          <a:prstGeom prst="rect">
            <a:avLst/>
          </a:prstGeom>
          <a:noFill/>
        </p:spPr>
        <p:txBody>
          <a:bodyPr wrap="square" lIns="91440" tIns="45720" rIns="91440" bIns="45720" rtlCol="0" anchor="t">
            <a:spAutoFit/>
          </a:bodyPr>
          <a:lstStyle/>
          <a:p>
            <a:pPr marL="342900" indent="-342900">
              <a:lnSpc>
                <a:spcPct val="150000"/>
              </a:lnSpc>
              <a:buFont typeface="Wingdings" pitchFamily="2" charset="2"/>
              <a:buChar char="§"/>
            </a:pPr>
            <a:r>
              <a:rPr lang="de-DE" sz="2000" dirty="0" err="1">
                <a:effectLst/>
                <a:latin typeface="Helvetica" pitchFamily="2" charset="0"/>
              </a:rPr>
              <a:t>GeNAH</a:t>
            </a:r>
            <a:endParaRPr lang="de-DE" sz="2000" dirty="0">
              <a:effectLst/>
              <a:latin typeface="Helvetica" pitchFamily="2" charset="0"/>
            </a:endParaRPr>
          </a:p>
          <a:p>
            <a:pPr marL="342900" indent="-342900">
              <a:lnSpc>
                <a:spcPct val="150000"/>
              </a:lnSpc>
              <a:buFont typeface="Wingdings" pitchFamily="2" charset="2"/>
              <a:buChar char="§"/>
            </a:pPr>
            <a:r>
              <a:rPr lang="de-DE" sz="2000" dirty="0">
                <a:effectLst/>
                <a:latin typeface="Helvetica"/>
                <a:cs typeface="Helvetica"/>
              </a:rPr>
              <a:t>Begrüßung und Vorstellungsrunde</a:t>
            </a:r>
          </a:p>
          <a:p>
            <a:pPr marL="342900" indent="-342900">
              <a:lnSpc>
                <a:spcPct val="150000"/>
              </a:lnSpc>
              <a:buFont typeface="Wingdings" pitchFamily="2" charset="2"/>
              <a:buChar char="§"/>
            </a:pPr>
            <a:r>
              <a:rPr lang="de-DE" sz="2000" dirty="0">
                <a:effectLst/>
                <a:latin typeface="Helvetica"/>
                <a:cs typeface="Helvetica"/>
              </a:rPr>
              <a:t>Ziele</a:t>
            </a:r>
          </a:p>
          <a:p>
            <a:pPr marL="342900" indent="-342900">
              <a:lnSpc>
                <a:spcPct val="150000"/>
              </a:lnSpc>
              <a:buFont typeface="Wingdings" pitchFamily="2" charset="2"/>
              <a:buChar char="§"/>
            </a:pPr>
            <a:r>
              <a:rPr lang="de-DE" sz="2000" dirty="0">
                <a:latin typeface="Helvetica"/>
                <a:cs typeface="Helvetica"/>
              </a:rPr>
              <a:t>Verpflegungskonzept &amp; Speiseplanung</a:t>
            </a:r>
          </a:p>
          <a:p>
            <a:pPr marL="342900" indent="-342900">
              <a:lnSpc>
                <a:spcPct val="150000"/>
              </a:lnSpc>
              <a:buFont typeface="Wingdings" pitchFamily="2" charset="2"/>
              <a:buChar char="§"/>
            </a:pPr>
            <a:r>
              <a:rPr lang="de-DE" sz="2000" dirty="0">
                <a:latin typeface="Helvetica"/>
                <a:cs typeface="Helvetica"/>
              </a:rPr>
              <a:t>Zielgruppenanalyse</a:t>
            </a:r>
          </a:p>
          <a:p>
            <a:pPr marL="342900" indent="-342900">
              <a:lnSpc>
                <a:spcPct val="150000"/>
              </a:lnSpc>
              <a:buFont typeface="Wingdings" pitchFamily="2" charset="2"/>
              <a:buChar char="§"/>
            </a:pPr>
            <a:r>
              <a:rPr lang="de-DE" sz="2000" dirty="0">
                <a:effectLst/>
                <a:latin typeface="Helvetica"/>
                <a:cs typeface="Helvetica"/>
              </a:rPr>
              <a:t>Weiterführende Aufgabe</a:t>
            </a:r>
          </a:p>
          <a:p>
            <a:pPr marL="342900" indent="-342900">
              <a:lnSpc>
                <a:spcPct val="150000"/>
              </a:lnSpc>
              <a:buFont typeface="Wingdings" pitchFamily="2" charset="2"/>
              <a:buChar char="§"/>
            </a:pPr>
            <a:r>
              <a:rPr lang="de-DE" sz="2000" dirty="0">
                <a:effectLst/>
                <a:latin typeface="Helvetica"/>
                <a:cs typeface="Helvetica"/>
              </a:rPr>
              <a:t>Abschlussrunde</a:t>
            </a:r>
          </a:p>
          <a:p>
            <a:pPr>
              <a:lnSpc>
                <a:spcPct val="150000"/>
              </a:lnSpc>
            </a:pPr>
            <a:endParaRPr lang="de-DE" sz="2000" dirty="0"/>
          </a:p>
          <a:p>
            <a:pPr>
              <a:lnSpc>
                <a:spcPct val="150000"/>
              </a:lnSpc>
            </a:pPr>
            <a:endParaRPr lang="de-DE" sz="2000" dirty="0"/>
          </a:p>
        </p:txBody>
      </p:sp>
    </p:spTree>
    <p:extLst>
      <p:ext uri="{BB962C8B-B14F-4D97-AF65-F5344CB8AC3E}">
        <p14:creationId xmlns:p14="http://schemas.microsoft.com/office/powerpoint/2010/main" val="4079599550"/>
      </p:ext>
    </p:extLst>
  </p:cSld>
  <p:clrMapOvr>
    <a:masterClrMapping/>
  </p:clrMapOvr>
</p:sld>
</file>

<file path=ppt/theme/theme1.xml><?xml version="1.0" encoding="utf-8"?>
<a:theme xmlns:a="http://schemas.openxmlformats.org/drawingml/2006/main" name="FHM_PowerPoint_16x9">
  <a:themeElements>
    <a:clrScheme name="Laufschrift">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lnSpc>
            <a:spcPct val="110000"/>
          </a:lnSpc>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110000"/>
          </a:lnSpc>
          <a:defRPr sz="1900" dirty="0" err="1" smtClean="0"/>
        </a:defPPr>
      </a:lstStyle>
    </a:txDef>
  </a:objectDefaults>
  <a:extraClrSchemeLst/>
  <a:extLst>
    <a:ext uri="{05A4C25C-085E-4340-85A3-A5531E510DB2}">
      <thm15:themeFamily xmlns:thm15="http://schemas.microsoft.com/office/thememl/2012/main" name="FHM_PowerPoint_16x9.potx" id="{C1CD61E7-E341-47C1-B7CD-29525E46C3DA}" vid="{8EB3C44D-C074-489A-B0AA-195B1B9DD2C5}"/>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C2FDCD5CCA4947B16BED9F22718C4F" ma:contentTypeVersion="17" ma:contentTypeDescription="Create a new document." ma:contentTypeScope="" ma:versionID="00a1f8a7207e139ff584eb8da0804c88">
  <xsd:schema xmlns:xsd="http://www.w3.org/2001/XMLSchema" xmlns:xs="http://www.w3.org/2001/XMLSchema" xmlns:p="http://schemas.microsoft.com/office/2006/metadata/properties" xmlns:ns2="784f1ef9-61db-4f19-bef7-60bb4b8fb798" xmlns:ns3="5583b728-207d-4b0a-99c3-dd8f16099055" targetNamespace="http://schemas.microsoft.com/office/2006/metadata/properties" ma:root="true" ma:fieldsID="7eede44eace767910ce0504a6802bd0c" ns2:_="" ns3:_="">
    <xsd:import namespace="784f1ef9-61db-4f19-bef7-60bb4b8fb798"/>
    <xsd:import namespace="5583b728-207d-4b0a-99c3-dd8f160990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4f1ef9-61db-4f19-bef7-60bb4b8fb7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06f3cfd-5b8b-41d1-a8c0-a3c1c084574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83b728-207d-4b0a-99c3-dd8f1609905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9cc3d8c-459c-41a2-8142-f933a2f93c81}" ma:internalName="TaxCatchAll" ma:showField="CatchAllData" ma:web="5583b728-207d-4b0a-99c3-dd8f1609905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83b728-207d-4b0a-99c3-dd8f16099055" xsi:nil="true"/>
    <lcf76f155ced4ddcb4097134ff3c332f xmlns="784f1ef9-61db-4f19-bef7-60bb4b8fb798">
      <Terms xmlns="http://schemas.microsoft.com/office/infopath/2007/PartnerControls"/>
    </lcf76f155ced4ddcb4097134ff3c332f>
    <SharedWithUsers xmlns="5583b728-207d-4b0a-99c3-dd8f16099055">
      <UserInfo>
        <DisplayName>Petra Teitscheid</DisplayName>
        <AccountId>10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71FBAD-2CA8-4DBE-B5BD-2527425051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4f1ef9-61db-4f19-bef7-60bb4b8fb798"/>
    <ds:schemaRef ds:uri="5583b728-207d-4b0a-99c3-dd8f160990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000DF0-5B19-4087-B9DD-1351C47DD195}">
  <ds:schemaRefs>
    <ds:schemaRef ds:uri="http://schemas.microsoft.com/office/2006/metadata/propertie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5583b728-207d-4b0a-99c3-dd8f16099055"/>
    <ds:schemaRef ds:uri="784f1ef9-61db-4f19-bef7-60bb4b8fb798"/>
    <ds:schemaRef ds:uri="http://www.w3.org/XML/1998/namespace"/>
  </ds:schemaRefs>
</ds:datastoreItem>
</file>

<file path=customXml/itemProps3.xml><?xml version="1.0" encoding="utf-8"?>
<ds:datastoreItem xmlns:ds="http://schemas.openxmlformats.org/officeDocument/2006/customXml" ds:itemID="{7B6705F5-52A3-4B93-B130-9351BA06C1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4375</Words>
  <Application>Microsoft Office PowerPoint</Application>
  <PresentationFormat>Breitbild</PresentationFormat>
  <Paragraphs>845</Paragraphs>
  <Slides>76</Slides>
  <Notes>53</Notes>
  <HiddenSlides>17</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76</vt:i4>
      </vt:variant>
    </vt:vector>
  </HeadingPairs>
  <TitlesOfParts>
    <vt:vector size="82" baseType="lpstr">
      <vt:lpstr>Arial</vt:lpstr>
      <vt:lpstr>Calibri</vt:lpstr>
      <vt:lpstr>Helvetica</vt:lpstr>
      <vt:lpstr>Times New Roman</vt:lpstr>
      <vt:lpstr>Wingdings</vt:lpstr>
      <vt:lpstr>FHM_PowerPoint_16x9</vt:lpstr>
      <vt:lpstr>PowerPoint-Präsentation</vt:lpstr>
      <vt:lpstr>PowerPoint-Präsentation</vt:lpstr>
      <vt:lpstr>Gesamt-Übersicht</vt:lpstr>
      <vt:lpstr>Übersicht</vt:lpstr>
      <vt:lpstr>Gerechte und nachhaltige Außer-Haus-Angebote gestalten     </vt:lpstr>
      <vt:lpstr>PowerPoint-Präsentation</vt:lpstr>
      <vt:lpstr>GeNAH</vt:lpstr>
      <vt:lpstr>Vorname Nachname</vt:lpstr>
      <vt:lpstr>Agenda</vt:lpstr>
      <vt:lpstr>Erklärung: Gegenseitige Vorstellung </vt:lpstr>
      <vt:lpstr>Vorstellungsrunde</vt:lpstr>
      <vt:lpstr>Vorstellungsrunde</vt:lpstr>
      <vt:lpstr>Modul-Ziele</vt:lpstr>
      <vt:lpstr>Ziele: Workshop 1.</vt:lpstr>
      <vt:lpstr>Erklärung: Verpflegungsablauf und -konzept </vt:lpstr>
      <vt:lpstr>Einordnung in den Verpflegungsablauf</vt:lpstr>
      <vt:lpstr>Nachhaltigkeit integrieren</vt:lpstr>
      <vt:lpstr>Einordnung in den Verpflegungsablauf</vt:lpstr>
      <vt:lpstr>Nachhaltiges Verpflegungskonzept</vt:lpstr>
      <vt:lpstr>Verpflegungskonzept</vt:lpstr>
      <vt:lpstr>Verpflegungskonzept</vt:lpstr>
      <vt:lpstr>Verpflegungskonzept</vt:lpstr>
      <vt:lpstr>Verpflegungskonzept</vt:lpstr>
      <vt:lpstr>Ergebnisse</vt:lpstr>
      <vt:lpstr>Erklärung: Verpflegungskonzept – Leitbild, Ressourcen, QM </vt:lpstr>
      <vt:lpstr>Leitbild</vt:lpstr>
      <vt:lpstr>PowerPoint-Präsentation</vt:lpstr>
      <vt:lpstr>Leitbild</vt:lpstr>
      <vt:lpstr>Ressourcen</vt:lpstr>
      <vt:lpstr>Ressourcen</vt:lpstr>
      <vt:lpstr>Verpflegungskonzept</vt:lpstr>
      <vt:lpstr>Verpflegungskonzept</vt:lpstr>
      <vt:lpstr>Qualitäts-management</vt:lpstr>
      <vt:lpstr>Vom Qualitäts- zum Nachhaltigkeitsmanagement</vt:lpstr>
      <vt:lpstr>PAUSE</vt:lpstr>
      <vt:lpstr>Erklärung: Verpflegungskonzept - Umsetzung </vt:lpstr>
      <vt:lpstr>Umsetzung</vt:lpstr>
      <vt:lpstr>Umsetzung</vt:lpstr>
      <vt:lpstr>Umsetzung</vt:lpstr>
      <vt:lpstr>Verpflegungskonzept</vt:lpstr>
      <vt:lpstr>Qualitätsstandards</vt:lpstr>
      <vt:lpstr>Qualitätsstandards</vt:lpstr>
      <vt:lpstr>Verpflegungskonzept</vt:lpstr>
      <vt:lpstr>Verpflegungskonzept</vt:lpstr>
      <vt:lpstr>Verpflegungskonzept</vt:lpstr>
      <vt:lpstr>Verpflegungskonzept</vt:lpstr>
      <vt:lpstr>Verpflegungskonzept</vt:lpstr>
      <vt:lpstr>Speiseplan</vt:lpstr>
      <vt:lpstr>Speiseplan</vt:lpstr>
      <vt:lpstr>Speiseplan</vt:lpstr>
      <vt:lpstr>Speiseplan</vt:lpstr>
      <vt:lpstr>Verpflegungskonzept</vt:lpstr>
      <vt:lpstr>Verpflegungskonzept</vt:lpstr>
      <vt:lpstr>Verpflegungskonzept</vt:lpstr>
      <vt:lpstr>Erklärung: Erhebungsmethode </vt:lpstr>
      <vt:lpstr>Erhebungsmethode</vt:lpstr>
      <vt:lpstr>Ergebnisse</vt:lpstr>
      <vt:lpstr>Weiterführende Aufgabe</vt:lpstr>
      <vt:lpstr>weiterführende Aufgabe</vt:lpstr>
      <vt:lpstr>Erklärung: Gästekommunikation </vt:lpstr>
      <vt:lpstr>Gästekommunikation</vt:lpstr>
      <vt:lpstr>Modul-Ziele</vt:lpstr>
      <vt:lpstr>Ziele: Workshop 1.</vt:lpstr>
      <vt:lpstr>Zielgruppenanalyse</vt:lpstr>
      <vt:lpstr>Ergebnisse</vt:lpstr>
      <vt:lpstr>Zielgruppenanalyse</vt:lpstr>
      <vt:lpstr>Zielgruppenanalyse</vt:lpstr>
      <vt:lpstr>Zielgruppenanalyse</vt:lpstr>
      <vt:lpstr>Ergebnisse</vt:lpstr>
      <vt:lpstr>Weiterführende Aufgabe</vt:lpstr>
      <vt:lpstr>weiterführende Aufgabe</vt:lpstr>
      <vt:lpstr>Zusammenfassung</vt:lpstr>
      <vt:lpstr>Erklärung: Blitzlicht </vt:lpstr>
      <vt:lpstr>Blitzlicht</vt:lpstr>
      <vt:lpstr>Literatur</vt:lpstr>
      <vt:lpstr>ENDE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Küchensysteme</dc:title>
  <dc:creator>Silke Friedrich</dc:creator>
  <cp:lastModifiedBy>Monique Richert</cp:lastModifiedBy>
  <cp:revision>103</cp:revision>
  <cp:lastPrinted>2022-09-26T09:31:14Z</cp:lastPrinted>
  <dcterms:created xsi:type="dcterms:W3CDTF">2018-11-09T22:28:34Z</dcterms:created>
  <dcterms:modified xsi:type="dcterms:W3CDTF">2024-09-12T13:22:35Z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0x010100BFC2FDCD5CCA4947B16BED9F22718C4F</vt:lpwstr>
  </property>
  <property fmtid="{D5CDD505-2E9C-101B-9397-08002B2CF9AE}" pid="3" name="MediaServiceImageTags">
    <vt:lpwstr/>
  </property>
</Properties>
</file>