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48D_1043125C.xml" ContentType="application/vnd.ms-powerpoint.comments+xml"/>
  <Override PartName="/ppt/comments/modernComment_127_9A5F63B9.xml" ContentType="application/vnd.ms-powerpoint.comments+xml"/>
  <Override PartName="/ppt/comments/modernComment_503_4E90C82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5"/>
  </p:notesMasterIdLst>
  <p:sldIdLst>
    <p:sldId id="1239" r:id="rId5"/>
    <p:sldId id="1636" r:id="rId6"/>
    <p:sldId id="1632" r:id="rId7"/>
    <p:sldId id="1434" r:id="rId8"/>
    <p:sldId id="290" r:id="rId9"/>
    <p:sldId id="1634" r:id="rId10"/>
    <p:sldId id="1171" r:id="rId11"/>
    <p:sldId id="1349" r:id="rId12"/>
    <p:sldId id="1059" r:id="rId13"/>
    <p:sldId id="1177" r:id="rId14"/>
    <p:sldId id="1259" r:id="rId15"/>
    <p:sldId id="1060" r:id="rId16"/>
    <p:sldId id="1204" r:id="rId17"/>
    <p:sldId id="1625" r:id="rId18"/>
    <p:sldId id="1176" r:id="rId19"/>
    <p:sldId id="1172" r:id="rId20"/>
    <p:sldId id="1210" r:id="rId21"/>
    <p:sldId id="1209" r:id="rId22"/>
    <p:sldId id="1164" r:id="rId23"/>
    <p:sldId id="1152" r:id="rId24"/>
    <p:sldId id="1165" r:id="rId25"/>
    <p:sldId id="1192" r:id="rId26"/>
    <p:sldId id="1212" r:id="rId27"/>
    <p:sldId id="1224" r:id="rId28"/>
    <p:sldId id="1225" r:id="rId29"/>
    <p:sldId id="1226" r:id="rId30"/>
    <p:sldId id="1227" r:id="rId31"/>
    <p:sldId id="1223" r:id="rId32"/>
    <p:sldId id="1218" r:id="rId33"/>
    <p:sldId id="1219" r:id="rId34"/>
    <p:sldId id="1220" r:id="rId35"/>
    <p:sldId id="1221" r:id="rId36"/>
    <p:sldId id="1222" r:id="rId37"/>
    <p:sldId id="1626" r:id="rId38"/>
    <p:sldId id="1167" r:id="rId39"/>
    <p:sldId id="1061" r:id="rId40"/>
    <p:sldId id="296" r:id="rId41"/>
    <p:sldId id="295" r:id="rId42"/>
    <p:sldId id="297" r:id="rId43"/>
    <p:sldId id="299" r:id="rId44"/>
    <p:sldId id="298" r:id="rId45"/>
    <p:sldId id="373" r:id="rId46"/>
    <p:sldId id="1097" r:id="rId47"/>
    <p:sldId id="1370" r:id="rId48"/>
    <p:sldId id="1627" r:id="rId49"/>
    <p:sldId id="1175" r:id="rId50"/>
    <p:sldId id="1094" r:id="rId51"/>
    <p:sldId id="1095" r:id="rId52"/>
    <p:sldId id="1103" r:id="rId53"/>
    <p:sldId id="1633" r:id="rId54"/>
    <p:sldId id="278" r:id="rId55"/>
    <p:sldId id="1206" r:id="rId56"/>
    <p:sldId id="1157" r:id="rId57"/>
    <p:sldId id="1232" r:id="rId58"/>
    <p:sldId id="1629" r:id="rId59"/>
    <p:sldId id="1101" r:id="rId60"/>
    <p:sldId id="1102" r:id="rId61"/>
    <p:sldId id="1104" r:id="rId62"/>
    <p:sldId id="1260" r:id="rId63"/>
    <p:sldId id="1635" r:id="rId64"/>
    <p:sldId id="1158" r:id="rId65"/>
    <p:sldId id="1159" r:id="rId66"/>
    <p:sldId id="1258" r:id="rId67"/>
    <p:sldId id="1257" r:id="rId68"/>
    <p:sldId id="1261" r:id="rId69"/>
    <p:sldId id="1262" r:id="rId70"/>
    <p:sldId id="1229" r:id="rId71"/>
    <p:sldId id="1160" r:id="rId72"/>
    <p:sldId id="1230" r:id="rId73"/>
    <p:sldId id="1630" r:id="rId74"/>
    <p:sldId id="1105" r:id="rId75"/>
    <p:sldId id="1592" r:id="rId76"/>
    <p:sldId id="1539" r:id="rId77"/>
    <p:sldId id="1106" r:id="rId78"/>
    <p:sldId id="1107" r:id="rId79"/>
    <p:sldId id="1631" r:id="rId80"/>
    <p:sldId id="1283" r:id="rId81"/>
    <p:sldId id="1108" r:id="rId82"/>
    <p:sldId id="1256" r:id="rId83"/>
    <p:sldId id="1070" r:id="rId8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637060D3-04DB-450C-8471-847096D5CC85}">
          <p14:sldIdLst>
            <p14:sldId id="1239"/>
            <p14:sldId id="1636"/>
          </p14:sldIdLst>
        </p14:section>
        <p14:section name="Gesamtübersicht" id="{3CDD07FB-5440-41C6-9E5E-795EAD76192D}">
          <p14:sldIdLst>
            <p14:sldId id="1632"/>
          </p14:sldIdLst>
        </p14:section>
        <p14:section name="Workshop 1" id="{75484DB5-2A4B-4AC5-A53D-A89086C49E57}">
          <p14:sldIdLst>
            <p14:sldId id="1434"/>
          </p14:sldIdLst>
        </p14:section>
        <p14:section name="Begrüßung, Agenda" id="{16AC0FF0-B98D-4A2E-A67A-5D771A422345}">
          <p14:sldIdLst>
            <p14:sldId id="290"/>
            <p14:sldId id="1634"/>
            <p14:sldId id="1171"/>
            <p14:sldId id="1349"/>
            <p14:sldId id="1059"/>
          </p14:sldIdLst>
        </p14:section>
        <p14:section name="Vorstellungsrunde" id="{C8037EEB-1014-4E0B-8AC2-F41E4B804CE5}">
          <p14:sldIdLst>
            <p14:sldId id="1177"/>
            <p14:sldId id="1259"/>
          </p14:sldIdLst>
        </p14:section>
        <p14:section name="Ziele" id="{863B3C99-AEF1-4D3A-95C6-46BF90C5469A}">
          <p14:sldIdLst>
            <p14:sldId id="1060"/>
            <p14:sldId id="1204"/>
          </p14:sldIdLst>
        </p14:section>
        <p14:section name="Nachhaltiges Wirtschaften" id="{B08E51EA-FBC6-4C11-8950-7BB7F57A7B0D}">
          <p14:sldIdLst>
            <p14:sldId id="1625"/>
            <p14:sldId id="1176"/>
            <p14:sldId id="1172"/>
            <p14:sldId id="1210"/>
            <p14:sldId id="1209"/>
            <p14:sldId id="1164"/>
            <p14:sldId id="1152"/>
            <p14:sldId id="1165"/>
            <p14:sldId id="1192"/>
            <p14:sldId id="1212"/>
            <p14:sldId id="1224"/>
            <p14:sldId id="1225"/>
            <p14:sldId id="1226"/>
            <p14:sldId id="1227"/>
            <p14:sldId id="1223"/>
            <p14:sldId id="1218"/>
            <p14:sldId id="1219"/>
            <p14:sldId id="1220"/>
            <p14:sldId id="1221"/>
            <p14:sldId id="1222"/>
          </p14:sldIdLst>
        </p14:section>
        <p14:section name="Partizipation der Mitarbeitenden" id="{FAA81C7B-35C7-494D-A5F0-F1DB29EA2FFF}">
          <p14:sldIdLst>
            <p14:sldId id="1626"/>
            <p14:sldId id="1167"/>
            <p14:sldId id="1061"/>
            <p14:sldId id="296"/>
            <p14:sldId id="295"/>
            <p14:sldId id="297"/>
            <p14:sldId id="299"/>
            <p14:sldId id="298"/>
            <p14:sldId id="373"/>
            <p14:sldId id="1097"/>
            <p14:sldId id="1370"/>
          </p14:sldIdLst>
        </p14:section>
        <p14:section name="Verringerung von LMA" id="{B3EE5070-A5A0-4DF6-97B4-2A0800EF346B}">
          <p14:sldIdLst>
            <p14:sldId id="1627"/>
            <p14:sldId id="1175"/>
            <p14:sldId id="1094"/>
            <p14:sldId id="1095"/>
            <p14:sldId id="1103"/>
            <p14:sldId id="1633"/>
            <p14:sldId id="278"/>
            <p14:sldId id="1206"/>
            <p14:sldId id="1157"/>
            <p14:sldId id="1232"/>
          </p14:sldIdLst>
        </p14:section>
        <p14:section name="Messung" id="{25B7C39A-C935-4615-9FF4-B1108A715683}">
          <p14:sldIdLst>
            <p14:sldId id="1629"/>
            <p14:sldId id="1101"/>
            <p14:sldId id="1102"/>
            <p14:sldId id="1104"/>
            <p14:sldId id="1260"/>
            <p14:sldId id="1635"/>
            <p14:sldId id="1158"/>
            <p14:sldId id="1159"/>
            <p14:sldId id="1258"/>
            <p14:sldId id="1257"/>
            <p14:sldId id="1261"/>
            <p14:sldId id="1262"/>
            <p14:sldId id="1229"/>
            <p14:sldId id="1160"/>
            <p14:sldId id="1230"/>
          </p14:sldIdLst>
        </p14:section>
        <p14:section name="Rollenverteilung" id="{33514E33-40AA-4728-A578-FFB160DA6E4F}">
          <p14:sldIdLst>
            <p14:sldId id="1630"/>
            <p14:sldId id="1105"/>
            <p14:sldId id="1592"/>
            <p14:sldId id="1539"/>
          </p14:sldIdLst>
        </p14:section>
        <p14:section name="weiterführende Aufgaben" id="{E236D25A-D5FA-4F71-A948-4E82759F70D7}">
          <p14:sldIdLst>
            <p14:sldId id="1106"/>
            <p14:sldId id="1107"/>
          </p14:sldIdLst>
        </p14:section>
        <p14:section name="Abschluss" id="{C0556B23-3191-4A36-8A82-7AE585CC97BE}">
          <p14:sldIdLst>
            <p14:sldId id="1631"/>
            <p14:sldId id="1283"/>
            <p14:sldId id="1108"/>
          </p14:sldIdLst>
        </p14:section>
        <p14:section name="Literatur" id="{60714266-D72E-4827-ABE1-E78679C90E71}">
          <p14:sldIdLst>
            <p14:sldId id="1256"/>
            <p14:sldId id="10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3A4A877A-7D00-2401-CC39-E3E98725703B}" name="Silke Friedrich" initials="SF" userId="S::sf130882@fh-muenster.de::b37bb9ca-3da9-48f1-831e-6ac37e2f767c" providerId="AD"/>
  <p188:author id="{FC9B3896-D86A-D9E9-DC46-0F4B1E285F77}" name="Sophia Schreiber" initials="SS" userId="S::ss543799@fh-muenster.de::3ca1d8f6-0af0-4e5c-83bf-d402add483e4"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nnes" initials="" lastIdx="3" clrIdx="0"/>
  <p:cmAuthor id="2" name="Tobias Engelm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E8761B"/>
    <a:srgbClr val="E7E7E7"/>
    <a:srgbClr val="FFD8CC"/>
    <a:srgbClr val="FFEDE7"/>
    <a:srgbClr val="7F7F7F"/>
    <a:srgbClr val="EFF4FA"/>
    <a:srgbClr val="B2B3B2"/>
    <a:srgbClr val="FFC08E"/>
    <a:srgbClr val="F68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8419-C834-FDD0-78B6-BBC0C432C96E}" v="13" dt="2024-07-31T10:18:34.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snapToGrid="0" showGuides="1">
      <p:cViewPr varScale="1">
        <p:scale>
          <a:sx n="71" d="100"/>
          <a:sy n="71" d="100"/>
        </p:scale>
        <p:origin x="86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73d9a125-6911-4faf-8e0a-b8095600e9cd" providerId="ADAL" clId="{200FA1B9-CF3E-466A-AADD-B0E849969DE7}"/>
    <pc:docChg chg="addSld modSld">
      <pc:chgData name="Monique Richert" userId="73d9a125-6911-4faf-8e0a-b8095600e9cd" providerId="ADAL" clId="{200FA1B9-CF3E-466A-AADD-B0E849969DE7}" dt="2024-06-12T12:27:51.031" v="4"/>
      <pc:docMkLst>
        <pc:docMk/>
      </pc:docMkLst>
      <pc:sldChg chg="addSp delSp">
        <pc:chgData name="Monique Richert" userId="73d9a125-6911-4faf-8e0a-b8095600e9cd" providerId="ADAL" clId="{200FA1B9-CF3E-466A-AADD-B0E849969DE7}" dt="2024-06-12T12:27:42.627" v="3"/>
        <pc:sldMkLst>
          <pc:docMk/>
          <pc:sldMk cId="1118098510" sldId="1070"/>
        </pc:sldMkLst>
        <pc:graphicFrameChg chg="add del">
          <ac:chgData name="Monique Richert" userId="73d9a125-6911-4faf-8e0a-b8095600e9cd" providerId="ADAL" clId="{200FA1B9-CF3E-466A-AADD-B0E849969DE7}" dt="2024-06-12T12:27:34.287" v="1"/>
          <ac:graphicFrameMkLst>
            <pc:docMk/>
            <pc:sldMk cId="1118098510" sldId="1070"/>
            <ac:graphicFrameMk id="5" creationId="{6EDA352C-165B-4F5E-9013-99A0C79CDF71}"/>
          </ac:graphicFrameMkLst>
        </pc:graphicFrameChg>
        <pc:graphicFrameChg chg="add del">
          <ac:chgData name="Monique Richert" userId="73d9a125-6911-4faf-8e0a-b8095600e9cd" providerId="ADAL" clId="{200FA1B9-CF3E-466A-AADD-B0E849969DE7}" dt="2024-06-12T12:27:42.627" v="3"/>
          <ac:graphicFrameMkLst>
            <pc:docMk/>
            <pc:sldMk cId="1118098510" sldId="1070"/>
            <ac:graphicFrameMk id="6" creationId="{8F15209C-D006-40E7-A6AF-40549BB7A940}"/>
          </ac:graphicFrameMkLst>
        </pc:graphicFrameChg>
      </pc:sldChg>
      <pc:sldChg chg="add">
        <pc:chgData name="Monique Richert" userId="73d9a125-6911-4faf-8e0a-b8095600e9cd" providerId="ADAL" clId="{200FA1B9-CF3E-466A-AADD-B0E849969DE7}" dt="2024-06-12T12:27:51.031" v="4"/>
        <pc:sldMkLst>
          <pc:docMk/>
          <pc:sldMk cId="671191999" sldId="1575"/>
        </pc:sldMkLst>
      </pc:sldChg>
    </pc:docChg>
  </pc:docChgLst>
  <pc:docChgLst>
    <pc:chgData name="Maria Westkämper" userId="S::mw180030@fh-muenster.de::8866ba1b-7b3d-4e4e-9194-ea3bcb9a3529" providerId="AD" clId="Web-{39C717F1-A64E-7A5E-758C-2BF8D266FAAB}"/>
    <pc:docChg chg="modSld">
      <pc:chgData name="Maria Westkämper" userId="S::mw180030@fh-muenster.de::8866ba1b-7b3d-4e4e-9194-ea3bcb9a3529" providerId="AD" clId="Web-{39C717F1-A64E-7A5E-758C-2BF8D266FAAB}" dt="2024-06-26T10:22:45.666" v="1" actId="20577"/>
      <pc:docMkLst>
        <pc:docMk/>
      </pc:docMkLst>
      <pc:sldChg chg="modSp">
        <pc:chgData name="Maria Westkämper" userId="S::mw180030@fh-muenster.de::8866ba1b-7b3d-4e4e-9194-ea3bcb9a3529" providerId="AD" clId="Web-{39C717F1-A64E-7A5E-758C-2BF8D266FAAB}" dt="2024-06-26T10:22:45.666" v="1" actId="20577"/>
        <pc:sldMkLst>
          <pc:docMk/>
          <pc:sldMk cId="4089336578" sldId="1106"/>
        </pc:sldMkLst>
        <pc:spChg chg="mod">
          <ac:chgData name="Maria Westkämper" userId="S::mw180030@fh-muenster.de::8866ba1b-7b3d-4e4e-9194-ea3bcb9a3529" providerId="AD" clId="Web-{39C717F1-A64E-7A5E-758C-2BF8D266FAAB}" dt="2024-06-26T10:22:45.666" v="1" actId="20577"/>
          <ac:spMkLst>
            <pc:docMk/>
            <pc:sldMk cId="4089336578" sldId="1106"/>
            <ac:spMk id="7" creationId="{CD6C79A0-10F3-2B99-F3F6-0D85AD1F4154}"/>
          </ac:spMkLst>
        </pc:spChg>
      </pc:sldChg>
    </pc:docChg>
  </pc:docChgLst>
  <pc:docChgLst>
    <pc:chgData name="Ricarda ten Eicken" userId="S::rt233511@fh-muenster.de::3ec7ed2d-9967-4fbf-81d6-79f4ada12eb3" providerId="AD" clId="Web-{790B8419-C834-FDD0-78B6-BBC0C432C96E}"/>
    <pc:docChg chg="addSld delSld modSld modSection">
      <pc:chgData name="Ricarda ten Eicken" userId="S::rt233511@fh-muenster.de::3ec7ed2d-9967-4fbf-81d6-79f4ada12eb3" providerId="AD" clId="Web-{790B8419-C834-FDD0-78B6-BBC0C432C96E}" dt="2024-07-31T10:18:34.240" v="10"/>
      <pc:docMkLst>
        <pc:docMk/>
      </pc:docMkLst>
      <pc:sldChg chg="del">
        <pc:chgData name="Ricarda ten Eicken" userId="S::rt233511@fh-muenster.de::3ec7ed2d-9967-4fbf-81d6-79f4ada12eb3" providerId="AD" clId="Web-{790B8419-C834-FDD0-78B6-BBC0C432C96E}" dt="2024-07-31T10:18:34.240" v="10"/>
        <pc:sldMkLst>
          <pc:docMk/>
          <pc:sldMk cId="2296632846" sldId="1207"/>
        </pc:sldMkLst>
      </pc:sldChg>
      <pc:sldChg chg="addSp delSp modSp add replId">
        <pc:chgData name="Ricarda ten Eicken" userId="S::rt233511@fh-muenster.de::3ec7ed2d-9967-4fbf-81d6-79f4ada12eb3" providerId="AD" clId="Web-{790B8419-C834-FDD0-78B6-BBC0C432C96E}" dt="2024-07-31T10:18:16.068" v="9" actId="20577"/>
        <pc:sldMkLst>
          <pc:docMk/>
          <pc:sldMk cId="3059159566" sldId="1633"/>
        </pc:sldMkLst>
        <pc:spChg chg="mod">
          <ac:chgData name="Ricarda ten Eicken" userId="S::rt233511@fh-muenster.de::3ec7ed2d-9967-4fbf-81d6-79f4ada12eb3" providerId="AD" clId="Web-{790B8419-C834-FDD0-78B6-BBC0C432C96E}" dt="2024-07-31T10:17:44.270" v="7" actId="20577"/>
          <ac:spMkLst>
            <pc:docMk/>
            <pc:sldMk cId="3059159566" sldId="1633"/>
            <ac:spMk id="63" creationId="{26594A1A-5DF4-457B-07DA-4B820DDA81E0}"/>
          </ac:spMkLst>
        </pc:spChg>
        <pc:spChg chg="mod">
          <ac:chgData name="Ricarda ten Eicken" userId="S::rt233511@fh-muenster.de::3ec7ed2d-9967-4fbf-81d6-79f4ada12eb3" providerId="AD" clId="Web-{790B8419-C834-FDD0-78B6-BBC0C432C96E}" dt="2024-07-31T10:18:16.068" v="9" actId="20577"/>
          <ac:spMkLst>
            <pc:docMk/>
            <pc:sldMk cId="3059159566" sldId="1633"/>
            <ac:spMk id="69" creationId="{7F1A2531-EFCB-664E-950E-A2782F7CB977}"/>
          </ac:spMkLst>
        </pc:spChg>
        <pc:picChg chg="del">
          <ac:chgData name="Ricarda ten Eicken" userId="S::rt233511@fh-muenster.de::3ec7ed2d-9967-4fbf-81d6-79f4ada12eb3" providerId="AD" clId="Web-{790B8419-C834-FDD0-78B6-BBC0C432C96E}" dt="2024-07-31T10:17:02.144" v="1"/>
          <ac:picMkLst>
            <pc:docMk/>
            <pc:sldMk cId="3059159566" sldId="1633"/>
            <ac:picMk id="2" creationId="{C2F30F90-C175-690E-0FF1-3BCFE37DE099}"/>
          </ac:picMkLst>
        </pc:picChg>
        <pc:picChg chg="add mod">
          <ac:chgData name="Ricarda ten Eicken" userId="S::rt233511@fh-muenster.de::3ec7ed2d-9967-4fbf-81d6-79f4ada12eb3" providerId="AD" clId="Web-{790B8419-C834-FDD0-78B6-BBC0C432C96E}" dt="2024-07-31T10:17:34.176" v="4" actId="1076"/>
          <ac:picMkLst>
            <pc:docMk/>
            <pc:sldMk cId="3059159566" sldId="1633"/>
            <ac:picMk id="4" creationId="{75D8B8C0-3BC4-2CC1-DD95-23CFE9ACC766}"/>
          </ac:picMkLst>
        </pc:picChg>
      </pc:sldChg>
    </pc:docChg>
  </pc:docChgLst>
  <pc:docChgLst>
    <pc:chgData name="Monique Richert" userId="S::mr894547@fh-muenster.de::73d9a125-6911-4faf-8e0a-b8095600e9cd" providerId="AD" clId="Web-{0970E4C5-CB8C-420E-B0C3-EC0997933CB8}"/>
    <pc:docChg chg="modSld">
      <pc:chgData name="Monique Richert" userId="S::mr894547@fh-muenster.de::73d9a125-6911-4faf-8e0a-b8095600e9cd" providerId="AD" clId="Web-{0970E4C5-CB8C-420E-B0C3-EC0997933CB8}" dt="2024-07-04T06:38:20.800" v="6" actId="1076"/>
      <pc:docMkLst>
        <pc:docMk/>
      </pc:docMkLst>
      <pc:sldChg chg="addSp modSp">
        <pc:chgData name="Monique Richert" userId="S::mr894547@fh-muenster.de::73d9a125-6911-4faf-8e0a-b8095600e9cd" providerId="AD" clId="Web-{0970E4C5-CB8C-420E-B0C3-EC0997933CB8}" dt="2024-07-04T06:38:20.800" v="6" actId="1076"/>
        <pc:sldMkLst>
          <pc:docMk/>
          <pc:sldMk cId="0" sldId="1204"/>
        </pc:sldMkLst>
        <pc:spChg chg="add mod">
          <ac:chgData name="Monique Richert" userId="S::mr894547@fh-muenster.de::73d9a125-6911-4faf-8e0a-b8095600e9cd" providerId="AD" clId="Web-{0970E4C5-CB8C-420E-B0C3-EC0997933CB8}" dt="2024-07-04T06:38:20.800" v="6" actId="1076"/>
          <ac:spMkLst>
            <pc:docMk/>
            <pc:sldMk cId="0" sldId="1204"/>
            <ac:spMk id="25" creationId="{5E050AA5-57D7-8971-F1E8-A8ECE76AF1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3140648476568"/>
          <c:y val="0.15256099159122727"/>
          <c:w val="0.49570489812765794"/>
          <c:h val="0.73271076824540526"/>
        </c:manualLayout>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CF-44B1-8BFC-B063DB4AAA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CF-44B1-8BFC-B063DB4AAA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072A-4712-B2E9-163C39270E8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072A-4712-B2E9-163C39270E8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072A-4712-B2E9-163C39270E8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9-072A-4712-B2E9-163C39270E8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8-072A-4712-B2E9-163C39270E8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072A-4712-B2E9-163C39270E8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6-072A-4712-B2E9-163C39270E8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1-072A-4712-B2E9-163C39270E8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2-072A-4712-B2E9-163C39270E8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3-072A-4712-B2E9-163C39270E8A}"/>
              </c:ext>
            </c:extLst>
          </c:dPt>
          <c:dLbls>
            <c:dLbl>
              <c:idx val="2"/>
              <c:layout>
                <c:manualLayout>
                  <c:x val="9.0182940710894374E-2"/>
                  <c:y val="-0.10402050924056218"/>
                </c:manualLayout>
              </c:layout>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 xmlns:r="http://schemas.openxmlformats.org/officeDocument/2006/relationships" xmlns:c16r2="http://schemas.microsoft.com/office/drawing/2015/06/chart"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9865"/>
                        <a:gd name="adj2" fmla="val -16891"/>
                      </a:avLst>
                    </a:prstGeom>
                    <a:noFill/>
                    <a:ln>
                      <a:noFill/>
                    </a:ln>
                  </c15:spPr>
                </c:ext>
                <c:ext xmlns:c16="http://schemas.microsoft.com/office/drawing/2014/chart" uri="{C3380CC4-5D6E-409C-BE32-E72D297353CC}">
                  <c16:uniqueId val="{00000004-072A-4712-B2E9-163C39270E8A}"/>
                </c:ext>
              </c:extLst>
            </c:dLbl>
            <c:dLbl>
              <c:idx val="3"/>
              <c:layout>
                <c:manualLayout>
                  <c:x val="0.19680443575075346"/>
                  <c:y val="-6.6918334387610105E-3"/>
                </c:manualLayout>
              </c:layout>
              <c:spPr>
                <a:xfrm>
                  <a:off x="4858402" y="3953591"/>
                  <a:ext cx="1792309" cy="472105"/>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 xmlns:r="http://schemas.openxmlformats.org/officeDocument/2006/relationships" xmlns:c16r2="http://schemas.microsoft.com/office/drawing/2015/06/chart"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0871"/>
                        <a:gd name="adj2" fmla="val -63804"/>
                      </a:avLst>
                    </a:prstGeom>
                    <a:noFill/>
                    <a:ln>
                      <a:noFill/>
                    </a:ln>
                  </c15:spPr>
                  <c15:layout>
                    <c:manualLayout>
                      <c:w val="0.26308566835431296"/>
                      <c:h val="0.105873233027591"/>
                    </c:manualLayout>
                  </c15:layout>
                </c:ext>
                <c:ext xmlns:c16="http://schemas.microsoft.com/office/drawing/2014/chart" uri="{C3380CC4-5D6E-409C-BE32-E72D297353CC}">
                  <c16:uniqueId val="{00000005-072A-4712-B2E9-163C39270E8A}"/>
                </c:ext>
              </c:extLst>
            </c:dLbl>
            <c:dLbl>
              <c:idx val="4"/>
              <c:layout>
                <c:manualLayout>
                  <c:x val="3.169107324557096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072A-4712-B2E9-163C39270E8A}"/>
                </c:ext>
              </c:extLst>
            </c:dLbl>
            <c:dLbl>
              <c:idx val="5"/>
              <c:layout>
                <c:manualLayout>
                  <c:x val="-8.8379281896676487E-2"/>
                  <c:y val="-5.027972969368658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72A-4712-B2E9-163C39270E8A}"/>
                </c:ext>
              </c:extLst>
            </c:dLbl>
            <c:dLbl>
              <c:idx val="6"/>
              <c:layout>
                <c:manualLayout>
                  <c:x val="-5.2306105612318736E-2"/>
                  <c:y val="-4.80094658033363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72A-4712-B2E9-163C39270E8A}"/>
                </c:ext>
              </c:extLst>
            </c:dLbl>
            <c:dLbl>
              <c:idx val="7"/>
              <c:layout>
                <c:manualLayout>
                  <c:x val="-5.321384766325675E-2"/>
                  <c:y val="-9.481377566666462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023049494440045"/>
                      <c:h val="0.10628801800436578"/>
                    </c:manualLayout>
                  </c15:layout>
                </c:ext>
                <c:ext xmlns:c16="http://schemas.microsoft.com/office/drawing/2014/chart" uri="{C3380CC4-5D6E-409C-BE32-E72D297353CC}">
                  <c16:uniqueId val="{00000007-072A-4712-B2E9-163C39270E8A}"/>
                </c:ext>
              </c:extLst>
            </c:dLbl>
            <c:dLbl>
              <c:idx val="8"/>
              <c:layout>
                <c:manualLayout>
                  <c:x val="-6.0276744242029973E-2"/>
                  <c:y val="-8.4997044884111986E-2"/>
                </c:manualLayout>
              </c:layout>
              <c:spPr>
                <a:xfrm>
                  <a:off x="0" y="2177113"/>
                  <a:ext cx="1298426" cy="567848"/>
                </a:xfrm>
                <a:solidFill>
                  <a:prstClr val="white"/>
                </a:solidFill>
                <a:ln w="9525" cap="flat" cmpd="sng" algn="ctr">
                  <a:solidFill>
                    <a:schemeClr val="bg1">
                      <a:lumMod val="75000"/>
                    </a:schemeClr>
                  </a:solidFill>
                  <a:prstDash val="solid"/>
                  <a:round/>
                  <a:headEnd type="none" w="med" len="med"/>
                  <a:tailEnd type="none" w="med" len="med"/>
                  <a:extLst>
                    <a:ext uri="{C807C97D-BFC1-408E-A445-0C87EB9F89A2}">
                      <ask:lineSketchStyleProps xmlns="" xmlns:r="http://schemas.openxmlformats.org/officeDocument/2006/relationships" xmlns:c16r2="http://schemas.microsoft.com/office/drawing/2015/06/chart"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tx2">
                          <a:lumMod val="7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8589"/>
                        <a:gd name="adj2" fmla="val 45919"/>
                      </a:avLst>
                    </a:prstGeom>
                    <a:noFill/>
                    <a:ln>
                      <a:noFill/>
                    </a:ln>
                  </c15:spPr>
                  <c15:layout>
                    <c:manualLayout>
                      <c:w val="0.19991151746663996"/>
                      <c:h val="0.14172609392587887"/>
                    </c:manualLayout>
                  </c15:layout>
                </c:ext>
                <c:ext xmlns:c16="http://schemas.microsoft.com/office/drawing/2014/chart" uri="{C3380CC4-5D6E-409C-BE32-E72D297353CC}">
                  <c16:uniqueId val="{00000006-072A-4712-B2E9-163C39270E8A}"/>
                </c:ext>
              </c:extLst>
            </c:dLbl>
            <c:dLbl>
              <c:idx val="9"/>
              <c:layout>
                <c:manualLayout>
                  <c:x val="-4.7948270891595098E-2"/>
                  <c:y val="4.086631991982347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438384274886517"/>
                      <c:h val="0.11968232697744206"/>
                    </c:manualLayout>
                  </c15:layout>
                </c:ext>
                <c:ext xmlns:c16="http://schemas.microsoft.com/office/drawing/2014/chart" uri="{C3380CC4-5D6E-409C-BE32-E72D297353CC}">
                  <c16:uniqueId val="{00000001-072A-4712-B2E9-163C39270E8A}"/>
                </c:ext>
              </c:extLst>
            </c:dLbl>
            <c:dLbl>
              <c:idx val="10"/>
              <c:layout>
                <c:manualLayout>
                  <c:x val="-7.9240013128529907E-2"/>
                  <c:y val="-1.14382503793875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72A-4712-B2E9-163C39270E8A}"/>
                </c:ext>
              </c:extLst>
            </c:dLbl>
            <c:dLbl>
              <c:idx val="11"/>
              <c:layout>
                <c:manualLayout>
                  <c:x val="6.3975308265043718E-2"/>
                  <c:y val="-9.810365671927976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2A-4712-B2E9-163C39270E8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Tabelle1!$A$2:$A$13</c:f>
              <c:strCache>
                <c:ptCount val="12"/>
                <c:pt idx="0">
                  <c:v>Full Service Restaurants</c:v>
                </c:pt>
                <c:pt idx="1">
                  <c:v>Erlebnisgastronomie</c:v>
                </c:pt>
                <c:pt idx="2">
                  <c:v>Quick Service Gastronomie</c:v>
                </c:pt>
                <c:pt idx="3">
                  <c:v>Beherbergungsgewerbe</c:v>
                </c:pt>
                <c:pt idx="4">
                  <c:v>Krankenhäuser</c:v>
                </c:pt>
                <c:pt idx="5">
                  <c:v>Schulen</c:v>
                </c:pt>
                <c:pt idx="6">
                  <c:v>Hochschulen</c:v>
                </c:pt>
                <c:pt idx="7">
                  <c:v>Kitas</c:v>
                </c:pt>
                <c:pt idx="8">
                  <c:v>Alten- und Pflegeheime</c:v>
                </c:pt>
                <c:pt idx="9">
                  <c:v>Betriebsverpflegung</c:v>
                </c:pt>
                <c:pt idx="10">
                  <c:v>Bundeswehr</c:v>
                </c:pt>
                <c:pt idx="11">
                  <c:v>JVA</c:v>
                </c:pt>
              </c:strCache>
            </c:strRef>
          </c:cat>
          <c:val>
            <c:numRef>
              <c:f>Tabelle1!$B$2:$B$13</c:f>
              <c:numCache>
                <c:formatCode>General</c:formatCode>
                <c:ptCount val="12"/>
                <c:pt idx="0">
                  <c:v>226345</c:v>
                </c:pt>
                <c:pt idx="1">
                  <c:v>153870</c:v>
                </c:pt>
                <c:pt idx="2">
                  <c:v>144522</c:v>
                </c:pt>
                <c:pt idx="3">
                  <c:v>58237</c:v>
                </c:pt>
                <c:pt idx="4">
                  <c:v>51699</c:v>
                </c:pt>
                <c:pt idx="5">
                  <c:v>45040</c:v>
                </c:pt>
                <c:pt idx="6">
                  <c:v>74006</c:v>
                </c:pt>
                <c:pt idx="7">
                  <c:v>62690</c:v>
                </c:pt>
                <c:pt idx="8">
                  <c:v>107666</c:v>
                </c:pt>
                <c:pt idx="9">
                  <c:v>240742</c:v>
                </c:pt>
                <c:pt idx="10">
                  <c:v>3857</c:v>
                </c:pt>
                <c:pt idx="11">
                  <c:v>8971</c:v>
                </c:pt>
              </c:numCache>
            </c:numRef>
          </c:val>
          <c:extLst>
            <c:ext xmlns:c16="http://schemas.microsoft.com/office/drawing/2014/chart" uri="{C3380CC4-5D6E-409C-BE32-E72D297353CC}">
              <c16:uniqueId val="{00000000-072A-4712-B2E9-163C39270E8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7_9A5F63B9.xml><?xml version="1.0" encoding="utf-8"?>
<p188:cmLst xmlns:a="http://schemas.openxmlformats.org/drawingml/2006/main" xmlns:r="http://schemas.openxmlformats.org/officeDocument/2006/relationships" xmlns:p188="http://schemas.microsoft.com/office/powerpoint/2018/8/main">
  <p188:cm id="{3BC7819F-05BD-44E9-870C-2E1266D2AA91}" authorId="{C02CB81E-42E3-D073-224A-F201ECA602DE}" created="2023-07-02T12:51:35.999">
    <ac:txMkLst xmlns:ac="http://schemas.microsoft.com/office/drawing/2013/main/command">
      <pc:docMk xmlns:pc="http://schemas.microsoft.com/office/powerpoint/2013/main/command"/>
      <pc:sldMk xmlns:pc="http://schemas.microsoft.com/office/powerpoint/2013/main/command" cId="2589942713" sldId="295"/>
      <ac:spMk id="6" creationId="{C46DAE84-F5FC-6849-EE97-A5FE59467D39}"/>
      <ac:txMk cp="49" len="50">
        <ac:context len="100" hash="4011724228"/>
      </ac:txMk>
    </ac:txMkLst>
    <p188:pos x="10440782" y="333802"/>
    <p188:replyLst>
      <p188:reply id="{64A62EF7-027B-415F-A6B6-A96C4B1802FA}" authorId="{C02CB81E-42E3-D073-224A-F201ECA602DE}" created="2023-07-02T12:52:35.139">
        <p188:txBody>
          <a:bodyPr/>
          <a:lstStyle/>
          <a:p>
            <a:r>
              <a:rPr lang="de-DE"/>
              <a:t>@Silke die Folie habe ich von die übernommen aus einem Meeting der Himmlischen Herbergen … kannst du mir die Quelle nennen?</a:t>
            </a:r>
          </a:p>
        </p188:txBody>
      </p188:reply>
      <p188:reply id="{A81F1BD1-6735-43E9-A09E-54E076FF2392}" authorId="{3A4A877A-7D00-2401-CC39-E3E98725703B}" created="2023-09-04T10:55:04.126">
        <p188:txBody>
          <a:bodyPr/>
          <a:lstStyle/>
          <a:p>
            <a:r>
              <a:rPr lang="de-DE"/>
              <a:t>habe Christina angeschrieben, finde das Zitat nicht</a:t>
            </a:r>
          </a:p>
        </p188:txBody>
      </p188:reply>
    </p188:replyLst>
    <p188:txBody>
      <a:bodyPr/>
      <a:lstStyle/>
      <a:p>
        <a:r>
          <a:rPr lang="de-DE"/>
          <a:t>Quelle</a:t>
        </a:r>
      </a:p>
    </p188:txBody>
  </p188:cm>
</p188:cmLst>
</file>

<file path=ppt/comments/modernComment_48D_1043125C.xml><?xml version="1.0" encoding="utf-8"?>
<p188:cmLst xmlns:a="http://schemas.openxmlformats.org/drawingml/2006/main" xmlns:r="http://schemas.openxmlformats.org/officeDocument/2006/relationships" xmlns:p188="http://schemas.microsoft.com/office/powerpoint/2018/8/main">
  <p188:cm id="{6988B768-A1BB-4D5A-8A9D-B78837EB63F7}" authorId="{C02CB81E-42E3-D073-224A-F201ECA602DE}" created="2023-09-04T18:05:22.257">
    <pc:sldMkLst xmlns:pc="http://schemas.microsoft.com/office/powerpoint/2013/main/command">
      <pc:docMk/>
      <pc:sldMk cId="272831068" sldId="1165"/>
    </pc:sldMkLst>
    <p188:txBody>
      <a:bodyPr/>
      <a:lstStyle/>
      <a:p>
        <a:r>
          <a:rPr lang="de-DE"/>
          <a:t>@Silke ich habe mit dem SB Markt in Münster telefoniert: bei denen kosten 25kg Kartoffeln, festkochend 20,2765 (inkls. MWST.) also 0,811 € / kg - das passt jetzt nicht zu deiner Anmerkung in der Mail</a:t>
        </a:r>
      </a:p>
    </p188:txBody>
  </p188:cm>
</p188:cmLst>
</file>

<file path=ppt/comments/modernComment_503_4E90C82F.xml><?xml version="1.0" encoding="utf-8"?>
<p188:cmLst xmlns:a="http://schemas.openxmlformats.org/drawingml/2006/main" xmlns:r="http://schemas.openxmlformats.org/officeDocument/2006/relationships" xmlns:p188="http://schemas.microsoft.com/office/powerpoint/2018/8/main">
  <p188:cm id="{3EB529EF-3973-774F-B3EE-16878AAF6CEB}" authorId="{3A4A877A-7D00-2401-CC39-E3E98725703B}" created="2023-06-27T12:26:54.416">
    <pc:sldMkLst xmlns:pc="http://schemas.microsoft.com/office/powerpoint/2013/main/command">
      <pc:docMk/>
      <pc:sldMk cId="4019542648" sldId="1134"/>
    </pc:sldMkLst>
    <p188:replyLst>
      <p188:reply id="{B32D8DD4-D3C2-49CA-B544-730E26F55A65}" authorId="{6A1FAFBB-072D-BCAD-0890-931518D9501A}" created="2023-07-11T06:59:47.422">
        <p188:txBody>
          <a:bodyPr/>
          <a:lstStyle/>
          <a:p>
            <a:r>
              <a:rPr lang="de-DE"/>
              <a:t>Habe es teils gestrafft, teils ausgeblendet - dann kann man die Folien noch bei Nachfragen nutzen.</a:t>
            </a:r>
          </a:p>
        </p188:txBody>
      </p188:reply>
      <p188:reply id="{27760757-7330-4DD9-88C7-2B3B66C8AA6D}" authorId="{6A1FAFBB-072D-BCAD-0890-931518D9501A}" created="2023-07-11T07:02:28.556">
        <p188:txBody>
          <a:bodyPr/>
          <a:lstStyle/>
          <a:p>
            <a:r>
              <a:rPr lang="de-DE"/>
              <a:t>Über die Reihenfolge der Folien können wir gerne nochmal sprechen - hatte sie mir nochmal angeschaut und etwas verschoben, aber nicht grundsätzlich.</a:t>
            </a:r>
          </a:p>
        </p188:txBody>
      </p188:reply>
    </p188:replyLst>
    <p188:txBody>
      <a:bodyPr/>
      <a:lstStyle/>
      <a:p>
        <a:r>
          <a:rPr lang="de-DE"/>
          <a:t>Bitte Treibhausgase nochmal anschauen und straffen! GGf. Nach unten, um den Übergang von Veränderungspotential zu </a:t>
        </a:r>
      </a:p>
    </p188:txBody>
  </p188:cm>
</p188: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A2525-031E-44C3-8B1A-AF930F4323E9}" type="doc">
      <dgm:prSet loTypeId="urn:microsoft.com/office/officeart/2005/8/layout/cycle8" loCatId="cycle" qsTypeId="urn:microsoft.com/office/officeart/2005/8/quickstyle/simple1" qsCatId="simple" csTypeId="urn:microsoft.com/office/officeart/2005/8/colors/accent0_1" csCatId="mainScheme" phldr="1"/>
      <dgm:spPr/>
    </dgm:pt>
    <dgm:pt modelId="{D26E9B6A-F59C-4038-B52C-4D7FE134D823}">
      <dgm:prSet phldrT="[Text]"/>
      <dgm:spPr/>
      <dgm:t>
        <a:bodyPr/>
        <a:lstStyle/>
        <a:p>
          <a:r>
            <a:rPr lang="de-DE">
              <a:solidFill>
                <a:schemeClr val="bg1"/>
              </a:solidFill>
            </a:rPr>
            <a:t>Plan</a:t>
          </a:r>
        </a:p>
      </dgm:t>
    </dgm:pt>
    <dgm:pt modelId="{5D7E78D1-D2E3-40EC-BE20-74C92D63ECB8}" type="parTrans" cxnId="{1D49FB27-2332-4BAB-B860-D5ABF85F5142}">
      <dgm:prSet/>
      <dgm:spPr/>
      <dgm:t>
        <a:bodyPr/>
        <a:lstStyle/>
        <a:p>
          <a:endParaRPr lang="de-DE"/>
        </a:p>
      </dgm:t>
    </dgm:pt>
    <dgm:pt modelId="{C2AF9601-1EED-44E7-9745-CC51685EBBE7}" type="sibTrans" cxnId="{1D49FB27-2332-4BAB-B860-D5ABF85F5142}">
      <dgm:prSet/>
      <dgm:spPr/>
      <dgm:t>
        <a:bodyPr/>
        <a:lstStyle/>
        <a:p>
          <a:endParaRPr lang="de-DE"/>
        </a:p>
      </dgm:t>
    </dgm:pt>
    <dgm:pt modelId="{A87E788E-D069-491B-A9C1-D2D5D96B4EF1}">
      <dgm:prSet phldrT="[Text]"/>
      <dgm:spPr/>
      <dgm:t>
        <a:bodyPr/>
        <a:lstStyle/>
        <a:p>
          <a:r>
            <a:rPr lang="de-DE">
              <a:solidFill>
                <a:schemeClr val="bg1"/>
              </a:solidFill>
            </a:rPr>
            <a:t>Do</a:t>
          </a:r>
        </a:p>
      </dgm:t>
    </dgm:pt>
    <dgm:pt modelId="{D5AB65B8-0D7A-4472-B281-2AA4B7AE1C9B}" type="parTrans" cxnId="{E78713DF-D62D-4137-B55D-0B0F71861167}">
      <dgm:prSet/>
      <dgm:spPr/>
      <dgm:t>
        <a:bodyPr/>
        <a:lstStyle/>
        <a:p>
          <a:endParaRPr lang="de-DE"/>
        </a:p>
      </dgm:t>
    </dgm:pt>
    <dgm:pt modelId="{AC79F07B-F998-44C0-B9C1-14513E23320D}" type="sibTrans" cxnId="{E78713DF-D62D-4137-B55D-0B0F71861167}">
      <dgm:prSet/>
      <dgm:spPr/>
      <dgm:t>
        <a:bodyPr/>
        <a:lstStyle/>
        <a:p>
          <a:endParaRPr lang="de-DE"/>
        </a:p>
      </dgm:t>
    </dgm:pt>
    <dgm:pt modelId="{E2C09F47-6012-4373-BCA8-3B063A2E955F}">
      <dgm:prSet phldrT="[Text]"/>
      <dgm:spPr/>
      <dgm:t>
        <a:bodyPr/>
        <a:lstStyle/>
        <a:p>
          <a:r>
            <a:rPr lang="de-DE">
              <a:solidFill>
                <a:schemeClr val="bg1"/>
              </a:solidFill>
            </a:rPr>
            <a:t>Check</a:t>
          </a:r>
        </a:p>
      </dgm:t>
    </dgm:pt>
    <dgm:pt modelId="{2C7D0656-9C9A-4685-8918-A71CEC05AB99}" type="parTrans" cxnId="{4DCDA3EC-FC34-4689-B39D-CCE7DFE013BC}">
      <dgm:prSet/>
      <dgm:spPr/>
      <dgm:t>
        <a:bodyPr/>
        <a:lstStyle/>
        <a:p>
          <a:endParaRPr lang="de-DE"/>
        </a:p>
      </dgm:t>
    </dgm:pt>
    <dgm:pt modelId="{A264DA41-C4FF-47D7-BEFB-F7A5D871D74D}" type="sibTrans" cxnId="{4DCDA3EC-FC34-4689-B39D-CCE7DFE013BC}">
      <dgm:prSet/>
      <dgm:spPr/>
      <dgm:t>
        <a:bodyPr/>
        <a:lstStyle/>
        <a:p>
          <a:endParaRPr lang="de-DE"/>
        </a:p>
      </dgm:t>
    </dgm:pt>
    <dgm:pt modelId="{AADC2AD7-C64D-487F-B90A-8883CA893BED}">
      <dgm:prSet phldrT="[Text]"/>
      <dgm:spPr/>
      <dgm:t>
        <a:bodyPr/>
        <a:lstStyle/>
        <a:p>
          <a:r>
            <a:rPr lang="de-DE">
              <a:solidFill>
                <a:schemeClr val="bg1"/>
              </a:solidFill>
            </a:rPr>
            <a:t>Act</a:t>
          </a:r>
        </a:p>
      </dgm:t>
    </dgm:pt>
    <dgm:pt modelId="{F087DBFF-3D7E-486E-BEB7-C73F4B7BB79D}" type="parTrans" cxnId="{FA7DC614-FBB0-49AE-A701-469F2815A40B}">
      <dgm:prSet/>
      <dgm:spPr/>
      <dgm:t>
        <a:bodyPr/>
        <a:lstStyle/>
        <a:p>
          <a:endParaRPr lang="de-DE"/>
        </a:p>
      </dgm:t>
    </dgm:pt>
    <dgm:pt modelId="{E6D762EF-14C5-4B8D-852D-C0CBF43C1729}" type="sibTrans" cxnId="{FA7DC614-FBB0-49AE-A701-469F2815A40B}">
      <dgm:prSet/>
      <dgm:spPr/>
      <dgm:t>
        <a:bodyPr/>
        <a:lstStyle/>
        <a:p>
          <a:endParaRPr lang="de-DE"/>
        </a:p>
      </dgm:t>
    </dgm:pt>
    <dgm:pt modelId="{41FFE7AE-4101-4624-8882-9EF454900AC8}" type="pres">
      <dgm:prSet presAssocID="{349A2525-031E-44C3-8B1A-AF930F4323E9}" presName="compositeShape" presStyleCnt="0">
        <dgm:presLayoutVars>
          <dgm:chMax val="7"/>
          <dgm:dir/>
          <dgm:resizeHandles val="exact"/>
        </dgm:presLayoutVars>
      </dgm:prSet>
      <dgm:spPr/>
    </dgm:pt>
    <dgm:pt modelId="{F8E0A4DC-A4BF-42FE-96D5-F707FDE2C092}" type="pres">
      <dgm:prSet presAssocID="{349A2525-031E-44C3-8B1A-AF930F4323E9}" presName="wedge1" presStyleLbl="node1" presStyleIdx="0" presStyleCnt="4"/>
      <dgm:spPr/>
    </dgm:pt>
    <dgm:pt modelId="{241BB457-0BAB-435C-8DC3-5291D41C1854}" type="pres">
      <dgm:prSet presAssocID="{349A2525-031E-44C3-8B1A-AF930F4323E9}" presName="dummy1a" presStyleCnt="0"/>
      <dgm:spPr/>
    </dgm:pt>
    <dgm:pt modelId="{6F51AC88-58A9-4B8E-8B9A-E2C9B916691B}" type="pres">
      <dgm:prSet presAssocID="{349A2525-031E-44C3-8B1A-AF930F4323E9}" presName="dummy1b" presStyleCnt="0"/>
      <dgm:spPr/>
    </dgm:pt>
    <dgm:pt modelId="{6F2F2022-FE44-42B3-B0AF-C7BCCA068403}" type="pres">
      <dgm:prSet presAssocID="{349A2525-031E-44C3-8B1A-AF930F4323E9}" presName="wedge1Tx" presStyleLbl="node1" presStyleIdx="0" presStyleCnt="4">
        <dgm:presLayoutVars>
          <dgm:chMax val="0"/>
          <dgm:chPref val="0"/>
          <dgm:bulletEnabled val="1"/>
        </dgm:presLayoutVars>
      </dgm:prSet>
      <dgm:spPr/>
    </dgm:pt>
    <dgm:pt modelId="{23D8B0CE-81BE-4015-AA9B-789148F0D3D8}" type="pres">
      <dgm:prSet presAssocID="{349A2525-031E-44C3-8B1A-AF930F4323E9}" presName="wedge2" presStyleLbl="node1" presStyleIdx="1" presStyleCnt="4"/>
      <dgm:spPr/>
    </dgm:pt>
    <dgm:pt modelId="{31AC2E96-B684-4B2E-BD16-BC0F1DF08A50}" type="pres">
      <dgm:prSet presAssocID="{349A2525-031E-44C3-8B1A-AF930F4323E9}" presName="dummy2a" presStyleCnt="0"/>
      <dgm:spPr/>
    </dgm:pt>
    <dgm:pt modelId="{AAF9F449-3CC2-48DD-B7CE-B21ACA098B59}" type="pres">
      <dgm:prSet presAssocID="{349A2525-031E-44C3-8B1A-AF930F4323E9}" presName="dummy2b" presStyleCnt="0"/>
      <dgm:spPr/>
    </dgm:pt>
    <dgm:pt modelId="{DD5168FA-FB7F-49D1-95C6-869069876FE5}" type="pres">
      <dgm:prSet presAssocID="{349A2525-031E-44C3-8B1A-AF930F4323E9}" presName="wedge2Tx" presStyleLbl="node1" presStyleIdx="1" presStyleCnt="4">
        <dgm:presLayoutVars>
          <dgm:chMax val="0"/>
          <dgm:chPref val="0"/>
          <dgm:bulletEnabled val="1"/>
        </dgm:presLayoutVars>
      </dgm:prSet>
      <dgm:spPr/>
    </dgm:pt>
    <dgm:pt modelId="{E9BFA66A-2711-4FE6-9ED1-9AB417A783E5}" type="pres">
      <dgm:prSet presAssocID="{349A2525-031E-44C3-8B1A-AF930F4323E9}" presName="wedge3" presStyleLbl="node1" presStyleIdx="2" presStyleCnt="4"/>
      <dgm:spPr/>
    </dgm:pt>
    <dgm:pt modelId="{EED2D5EB-E5D4-430A-A51D-4A5C765FC00E}" type="pres">
      <dgm:prSet presAssocID="{349A2525-031E-44C3-8B1A-AF930F4323E9}" presName="dummy3a" presStyleCnt="0"/>
      <dgm:spPr/>
    </dgm:pt>
    <dgm:pt modelId="{BFC04F82-2292-41EA-BAEF-E8283475AA42}" type="pres">
      <dgm:prSet presAssocID="{349A2525-031E-44C3-8B1A-AF930F4323E9}" presName="dummy3b" presStyleCnt="0"/>
      <dgm:spPr/>
    </dgm:pt>
    <dgm:pt modelId="{FB2EBC6A-E113-4D3D-BE19-59D2074E1C36}" type="pres">
      <dgm:prSet presAssocID="{349A2525-031E-44C3-8B1A-AF930F4323E9}" presName="wedge3Tx" presStyleLbl="node1" presStyleIdx="2" presStyleCnt="4">
        <dgm:presLayoutVars>
          <dgm:chMax val="0"/>
          <dgm:chPref val="0"/>
          <dgm:bulletEnabled val="1"/>
        </dgm:presLayoutVars>
      </dgm:prSet>
      <dgm:spPr/>
    </dgm:pt>
    <dgm:pt modelId="{D7102FE9-9429-44DC-A142-DAE130A8BC47}" type="pres">
      <dgm:prSet presAssocID="{349A2525-031E-44C3-8B1A-AF930F4323E9}" presName="wedge4" presStyleLbl="node1" presStyleIdx="3" presStyleCnt="4"/>
      <dgm:spPr/>
    </dgm:pt>
    <dgm:pt modelId="{BB12FB30-C54E-4844-A62A-5F57B52C38F6}" type="pres">
      <dgm:prSet presAssocID="{349A2525-031E-44C3-8B1A-AF930F4323E9}" presName="dummy4a" presStyleCnt="0"/>
      <dgm:spPr/>
    </dgm:pt>
    <dgm:pt modelId="{AE828413-662A-4180-9CD8-6EBA175419B0}" type="pres">
      <dgm:prSet presAssocID="{349A2525-031E-44C3-8B1A-AF930F4323E9}" presName="dummy4b" presStyleCnt="0"/>
      <dgm:spPr/>
    </dgm:pt>
    <dgm:pt modelId="{473D1FE8-9986-463A-A5B2-884C558A495A}" type="pres">
      <dgm:prSet presAssocID="{349A2525-031E-44C3-8B1A-AF930F4323E9}" presName="wedge4Tx" presStyleLbl="node1" presStyleIdx="3" presStyleCnt="4">
        <dgm:presLayoutVars>
          <dgm:chMax val="0"/>
          <dgm:chPref val="0"/>
          <dgm:bulletEnabled val="1"/>
        </dgm:presLayoutVars>
      </dgm:prSet>
      <dgm:spPr/>
    </dgm:pt>
    <dgm:pt modelId="{81CAC1ED-0B6B-49F0-9112-E503075739FE}" type="pres">
      <dgm:prSet presAssocID="{C2AF9601-1EED-44E7-9745-CC51685EBBE7}" presName="arrowWedge1" presStyleLbl="fgSibTrans2D1" presStyleIdx="0" presStyleCnt="4"/>
      <dgm:spPr/>
    </dgm:pt>
    <dgm:pt modelId="{2E3B8B0C-C7F9-4CBA-B00B-D91A21FCD574}" type="pres">
      <dgm:prSet presAssocID="{AC79F07B-F998-44C0-B9C1-14513E23320D}" presName="arrowWedge2" presStyleLbl="fgSibTrans2D1" presStyleIdx="1" presStyleCnt="4"/>
      <dgm:spPr/>
    </dgm:pt>
    <dgm:pt modelId="{B4021AB6-BCF7-4566-B842-C9871486AC0B}" type="pres">
      <dgm:prSet presAssocID="{A264DA41-C4FF-47D7-BEFB-F7A5D871D74D}" presName="arrowWedge3" presStyleLbl="fgSibTrans2D1" presStyleIdx="2" presStyleCnt="4"/>
      <dgm:spPr/>
    </dgm:pt>
    <dgm:pt modelId="{881FA725-C51A-46DB-A161-A388B8C0792A}" type="pres">
      <dgm:prSet presAssocID="{E6D762EF-14C5-4B8D-852D-C0CBF43C1729}" presName="arrowWedge4" presStyleLbl="fgSibTrans2D1" presStyleIdx="3" presStyleCnt="4"/>
      <dgm:spPr/>
    </dgm:pt>
  </dgm:ptLst>
  <dgm:cxnLst>
    <dgm:cxn modelId="{FA7DC614-FBB0-49AE-A701-469F2815A40B}" srcId="{349A2525-031E-44C3-8B1A-AF930F4323E9}" destId="{AADC2AD7-C64D-487F-B90A-8883CA893BED}" srcOrd="3" destOrd="0" parTransId="{F087DBFF-3D7E-486E-BEB7-C73F4B7BB79D}" sibTransId="{E6D762EF-14C5-4B8D-852D-C0CBF43C1729}"/>
    <dgm:cxn modelId="{1D49FB27-2332-4BAB-B860-D5ABF85F5142}" srcId="{349A2525-031E-44C3-8B1A-AF930F4323E9}" destId="{D26E9B6A-F59C-4038-B52C-4D7FE134D823}" srcOrd="0" destOrd="0" parTransId="{5D7E78D1-D2E3-40EC-BE20-74C92D63ECB8}" sibTransId="{C2AF9601-1EED-44E7-9745-CC51685EBBE7}"/>
    <dgm:cxn modelId="{8115892E-8023-4910-AAB4-A5B5B28AD2FF}" type="presOf" srcId="{AADC2AD7-C64D-487F-B90A-8883CA893BED}" destId="{D7102FE9-9429-44DC-A142-DAE130A8BC47}" srcOrd="0" destOrd="0" presId="urn:microsoft.com/office/officeart/2005/8/layout/cycle8"/>
    <dgm:cxn modelId="{5F6EAF5C-7D30-480A-9D3A-85EADD7C979D}" type="presOf" srcId="{D26E9B6A-F59C-4038-B52C-4D7FE134D823}" destId="{F8E0A4DC-A4BF-42FE-96D5-F707FDE2C092}" srcOrd="0" destOrd="0" presId="urn:microsoft.com/office/officeart/2005/8/layout/cycle8"/>
    <dgm:cxn modelId="{CCA01D44-7B11-4988-A732-E406749000C5}" type="presOf" srcId="{A87E788E-D069-491B-A9C1-D2D5D96B4EF1}" destId="{DD5168FA-FB7F-49D1-95C6-869069876FE5}" srcOrd="1" destOrd="0" presId="urn:microsoft.com/office/officeart/2005/8/layout/cycle8"/>
    <dgm:cxn modelId="{C18DED6E-56F5-4832-B020-226EF82B94AA}" type="presOf" srcId="{A87E788E-D069-491B-A9C1-D2D5D96B4EF1}" destId="{23D8B0CE-81BE-4015-AA9B-789148F0D3D8}" srcOrd="0" destOrd="0" presId="urn:microsoft.com/office/officeart/2005/8/layout/cycle8"/>
    <dgm:cxn modelId="{ED3D5252-7430-47ED-A278-0B4C9DC2425B}" type="presOf" srcId="{E2C09F47-6012-4373-BCA8-3B063A2E955F}" destId="{E9BFA66A-2711-4FE6-9ED1-9AB417A783E5}" srcOrd="0" destOrd="0" presId="urn:microsoft.com/office/officeart/2005/8/layout/cycle8"/>
    <dgm:cxn modelId="{F4F643A3-5C75-480A-AC25-FD0592A989F4}" type="presOf" srcId="{D26E9B6A-F59C-4038-B52C-4D7FE134D823}" destId="{6F2F2022-FE44-42B3-B0AF-C7BCCA068403}" srcOrd="1" destOrd="0" presId="urn:microsoft.com/office/officeart/2005/8/layout/cycle8"/>
    <dgm:cxn modelId="{73AA2CB1-25F9-4923-A86F-5F63D8BFC1EC}" type="presOf" srcId="{349A2525-031E-44C3-8B1A-AF930F4323E9}" destId="{41FFE7AE-4101-4624-8882-9EF454900AC8}" srcOrd="0" destOrd="0" presId="urn:microsoft.com/office/officeart/2005/8/layout/cycle8"/>
    <dgm:cxn modelId="{F3C831DE-280A-42F0-A860-583CACA343EE}" type="presOf" srcId="{AADC2AD7-C64D-487F-B90A-8883CA893BED}" destId="{473D1FE8-9986-463A-A5B2-884C558A495A}" srcOrd="1" destOrd="0" presId="urn:microsoft.com/office/officeart/2005/8/layout/cycle8"/>
    <dgm:cxn modelId="{E78713DF-D62D-4137-B55D-0B0F71861167}" srcId="{349A2525-031E-44C3-8B1A-AF930F4323E9}" destId="{A87E788E-D069-491B-A9C1-D2D5D96B4EF1}" srcOrd="1" destOrd="0" parTransId="{D5AB65B8-0D7A-4472-B281-2AA4B7AE1C9B}" sibTransId="{AC79F07B-F998-44C0-B9C1-14513E23320D}"/>
    <dgm:cxn modelId="{4DCDA3EC-FC34-4689-B39D-CCE7DFE013BC}" srcId="{349A2525-031E-44C3-8B1A-AF930F4323E9}" destId="{E2C09F47-6012-4373-BCA8-3B063A2E955F}" srcOrd="2" destOrd="0" parTransId="{2C7D0656-9C9A-4685-8918-A71CEC05AB99}" sibTransId="{A264DA41-C4FF-47D7-BEFB-F7A5D871D74D}"/>
    <dgm:cxn modelId="{9E3052F2-29DC-46AE-B1B3-979B952B6257}" type="presOf" srcId="{E2C09F47-6012-4373-BCA8-3B063A2E955F}" destId="{FB2EBC6A-E113-4D3D-BE19-59D2074E1C36}" srcOrd="1" destOrd="0" presId="urn:microsoft.com/office/officeart/2005/8/layout/cycle8"/>
    <dgm:cxn modelId="{A5CA443C-5F8E-4184-B65E-D8DAE5EA68B8}" type="presParOf" srcId="{41FFE7AE-4101-4624-8882-9EF454900AC8}" destId="{F8E0A4DC-A4BF-42FE-96D5-F707FDE2C092}" srcOrd="0" destOrd="0" presId="urn:microsoft.com/office/officeart/2005/8/layout/cycle8"/>
    <dgm:cxn modelId="{7A527A2A-72A0-4811-BCC2-BFD573ED7DCF}" type="presParOf" srcId="{41FFE7AE-4101-4624-8882-9EF454900AC8}" destId="{241BB457-0BAB-435C-8DC3-5291D41C1854}" srcOrd="1" destOrd="0" presId="urn:microsoft.com/office/officeart/2005/8/layout/cycle8"/>
    <dgm:cxn modelId="{137DA9EF-3B6B-49FC-B099-CF246EC55BEA}" type="presParOf" srcId="{41FFE7AE-4101-4624-8882-9EF454900AC8}" destId="{6F51AC88-58A9-4B8E-8B9A-E2C9B916691B}" srcOrd="2" destOrd="0" presId="urn:microsoft.com/office/officeart/2005/8/layout/cycle8"/>
    <dgm:cxn modelId="{91BFD8AB-8FD1-4B09-A768-AE70BBECFA6E}" type="presParOf" srcId="{41FFE7AE-4101-4624-8882-9EF454900AC8}" destId="{6F2F2022-FE44-42B3-B0AF-C7BCCA068403}" srcOrd="3" destOrd="0" presId="urn:microsoft.com/office/officeart/2005/8/layout/cycle8"/>
    <dgm:cxn modelId="{27EF9EE4-D3B8-498B-838A-4D8E98E21CF5}" type="presParOf" srcId="{41FFE7AE-4101-4624-8882-9EF454900AC8}" destId="{23D8B0CE-81BE-4015-AA9B-789148F0D3D8}" srcOrd="4" destOrd="0" presId="urn:microsoft.com/office/officeart/2005/8/layout/cycle8"/>
    <dgm:cxn modelId="{BDE421D3-C02C-4E22-866C-C2DE360EB585}" type="presParOf" srcId="{41FFE7AE-4101-4624-8882-9EF454900AC8}" destId="{31AC2E96-B684-4B2E-BD16-BC0F1DF08A50}" srcOrd="5" destOrd="0" presId="urn:microsoft.com/office/officeart/2005/8/layout/cycle8"/>
    <dgm:cxn modelId="{20B08CD5-D202-46F8-90B6-131E43006C21}" type="presParOf" srcId="{41FFE7AE-4101-4624-8882-9EF454900AC8}" destId="{AAF9F449-3CC2-48DD-B7CE-B21ACA098B59}" srcOrd="6" destOrd="0" presId="urn:microsoft.com/office/officeart/2005/8/layout/cycle8"/>
    <dgm:cxn modelId="{4D3563B5-F852-4843-8418-5D3F64BF698D}" type="presParOf" srcId="{41FFE7AE-4101-4624-8882-9EF454900AC8}" destId="{DD5168FA-FB7F-49D1-95C6-869069876FE5}" srcOrd="7" destOrd="0" presId="urn:microsoft.com/office/officeart/2005/8/layout/cycle8"/>
    <dgm:cxn modelId="{8CF71694-75EB-4D81-8B3D-0724B1803221}" type="presParOf" srcId="{41FFE7AE-4101-4624-8882-9EF454900AC8}" destId="{E9BFA66A-2711-4FE6-9ED1-9AB417A783E5}" srcOrd="8" destOrd="0" presId="urn:microsoft.com/office/officeart/2005/8/layout/cycle8"/>
    <dgm:cxn modelId="{5E178A1F-8215-4E9A-A3BC-E8D196573E2C}" type="presParOf" srcId="{41FFE7AE-4101-4624-8882-9EF454900AC8}" destId="{EED2D5EB-E5D4-430A-A51D-4A5C765FC00E}" srcOrd="9" destOrd="0" presId="urn:microsoft.com/office/officeart/2005/8/layout/cycle8"/>
    <dgm:cxn modelId="{326363FF-33CC-4B06-9C04-D81DC271C717}" type="presParOf" srcId="{41FFE7AE-4101-4624-8882-9EF454900AC8}" destId="{BFC04F82-2292-41EA-BAEF-E8283475AA42}" srcOrd="10" destOrd="0" presId="urn:microsoft.com/office/officeart/2005/8/layout/cycle8"/>
    <dgm:cxn modelId="{19AE992D-DF70-4C78-A566-7BC9969C3BF1}" type="presParOf" srcId="{41FFE7AE-4101-4624-8882-9EF454900AC8}" destId="{FB2EBC6A-E113-4D3D-BE19-59D2074E1C36}" srcOrd="11" destOrd="0" presId="urn:microsoft.com/office/officeart/2005/8/layout/cycle8"/>
    <dgm:cxn modelId="{94F7C36D-BE6D-4D83-BA79-A77A8A6FEA81}" type="presParOf" srcId="{41FFE7AE-4101-4624-8882-9EF454900AC8}" destId="{D7102FE9-9429-44DC-A142-DAE130A8BC47}" srcOrd="12" destOrd="0" presId="urn:microsoft.com/office/officeart/2005/8/layout/cycle8"/>
    <dgm:cxn modelId="{69B3F3CF-031E-405C-A19D-EB30C4BFA097}" type="presParOf" srcId="{41FFE7AE-4101-4624-8882-9EF454900AC8}" destId="{BB12FB30-C54E-4844-A62A-5F57B52C38F6}" srcOrd="13" destOrd="0" presId="urn:microsoft.com/office/officeart/2005/8/layout/cycle8"/>
    <dgm:cxn modelId="{EDD15CA2-E8AB-42BE-B671-2E0BF00438B0}" type="presParOf" srcId="{41FFE7AE-4101-4624-8882-9EF454900AC8}" destId="{AE828413-662A-4180-9CD8-6EBA175419B0}" srcOrd="14" destOrd="0" presId="urn:microsoft.com/office/officeart/2005/8/layout/cycle8"/>
    <dgm:cxn modelId="{C8CC9362-5416-4B5A-B4CA-45F7FF272B3A}" type="presParOf" srcId="{41FFE7AE-4101-4624-8882-9EF454900AC8}" destId="{473D1FE8-9986-463A-A5B2-884C558A495A}" srcOrd="15" destOrd="0" presId="urn:microsoft.com/office/officeart/2005/8/layout/cycle8"/>
    <dgm:cxn modelId="{C1D924F7-BDCF-44B7-A6E1-E2C2C7A019A1}" type="presParOf" srcId="{41FFE7AE-4101-4624-8882-9EF454900AC8}" destId="{81CAC1ED-0B6B-49F0-9112-E503075739FE}" srcOrd="16" destOrd="0" presId="urn:microsoft.com/office/officeart/2005/8/layout/cycle8"/>
    <dgm:cxn modelId="{0465BDC2-F23F-4616-B1E7-73D8594D0D52}" type="presParOf" srcId="{41FFE7AE-4101-4624-8882-9EF454900AC8}" destId="{2E3B8B0C-C7F9-4CBA-B00B-D91A21FCD574}" srcOrd="17" destOrd="0" presId="urn:microsoft.com/office/officeart/2005/8/layout/cycle8"/>
    <dgm:cxn modelId="{953A3A97-255B-431D-9BF0-64C22259B0B9}" type="presParOf" srcId="{41FFE7AE-4101-4624-8882-9EF454900AC8}" destId="{B4021AB6-BCF7-4566-B842-C9871486AC0B}" srcOrd="18" destOrd="0" presId="urn:microsoft.com/office/officeart/2005/8/layout/cycle8"/>
    <dgm:cxn modelId="{DBE87830-1D2B-4C04-8EB7-358A61F32460}" type="presParOf" srcId="{41FFE7AE-4101-4624-8882-9EF454900AC8}" destId="{881FA725-C51A-46DB-A161-A388B8C0792A}"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EEB7A-0117-46EE-884C-90BD7AF687DF}"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de-DE"/>
        </a:p>
      </dgm:t>
    </dgm:pt>
    <dgm:pt modelId="{29EDDC19-9FE4-4503-9139-2D1E0F52E5DD}">
      <dgm:prSet phldrT="[Text]" custT="1"/>
      <dgm:spPr/>
      <dgm:t>
        <a:bodyPr/>
        <a:lstStyle/>
        <a:p>
          <a:r>
            <a:rPr lang="de-DE" sz="2800"/>
            <a:t>Normativ</a:t>
          </a:r>
        </a:p>
      </dgm:t>
    </dgm:pt>
    <dgm:pt modelId="{0BA05182-09EC-46EE-AA62-4330B7598075}" type="parTrans" cxnId="{F25FCCA3-94F6-474E-AA88-85ADEF4734E7}">
      <dgm:prSet/>
      <dgm:spPr/>
      <dgm:t>
        <a:bodyPr/>
        <a:lstStyle/>
        <a:p>
          <a:endParaRPr lang="de-DE"/>
        </a:p>
      </dgm:t>
    </dgm:pt>
    <dgm:pt modelId="{5FD633F5-A07C-4138-A475-DDFE8C8177C3}" type="sibTrans" cxnId="{F25FCCA3-94F6-474E-AA88-85ADEF4734E7}">
      <dgm:prSet/>
      <dgm:spPr/>
      <dgm:t>
        <a:bodyPr/>
        <a:lstStyle/>
        <a:p>
          <a:endParaRPr lang="de-DE"/>
        </a:p>
      </dgm:t>
    </dgm:pt>
    <dgm:pt modelId="{22D81D32-E552-446F-80E7-C2EA178FAD69}">
      <dgm:prSet phldrT="[Text]"/>
      <dgm:spPr/>
      <dgm:t>
        <a:bodyPr/>
        <a:lstStyle/>
        <a:p>
          <a:pPr marL="179388" indent="0">
            <a:buFontTx/>
            <a:buNone/>
          </a:pPr>
          <a:r>
            <a:rPr lang="de-DE" b="1"/>
            <a:t>Unser Unternehmen reduziert Lebensmittelabfälle.</a:t>
          </a:r>
        </a:p>
      </dgm:t>
    </dgm:pt>
    <dgm:pt modelId="{35645D0D-5FF1-470A-83C6-B84CC03AF88B}" type="parTrans" cxnId="{F8750E67-A7AF-4429-BD11-6A37D1FBB791}">
      <dgm:prSet/>
      <dgm:spPr/>
      <dgm:t>
        <a:bodyPr/>
        <a:lstStyle/>
        <a:p>
          <a:endParaRPr lang="de-DE"/>
        </a:p>
      </dgm:t>
    </dgm:pt>
    <dgm:pt modelId="{6F9BCB31-E6E1-47B3-876D-D22D1DB9A875}" type="sibTrans" cxnId="{F8750E67-A7AF-4429-BD11-6A37D1FBB791}">
      <dgm:prSet/>
      <dgm:spPr/>
      <dgm:t>
        <a:bodyPr/>
        <a:lstStyle/>
        <a:p>
          <a:endParaRPr lang="de-DE"/>
        </a:p>
      </dgm:t>
    </dgm:pt>
    <dgm:pt modelId="{40E6E2E6-DFEC-48D4-935D-D320ED2A9588}">
      <dgm:prSet phldrT="[Text]" custT="1"/>
      <dgm:spPr/>
      <dgm:t>
        <a:bodyPr/>
        <a:lstStyle/>
        <a:p>
          <a:r>
            <a:rPr lang="de-DE" sz="2800"/>
            <a:t>Strategisch</a:t>
          </a:r>
        </a:p>
      </dgm:t>
    </dgm:pt>
    <dgm:pt modelId="{AD728FA8-C8A6-4CDE-987B-3963D384A5E5}" type="parTrans" cxnId="{1AEE828B-2ACC-470B-86AB-4B7F7781B92A}">
      <dgm:prSet/>
      <dgm:spPr/>
      <dgm:t>
        <a:bodyPr/>
        <a:lstStyle/>
        <a:p>
          <a:endParaRPr lang="de-DE"/>
        </a:p>
      </dgm:t>
    </dgm:pt>
    <dgm:pt modelId="{47FC9E19-5BF6-46ED-96E3-3228BFCCC000}" type="sibTrans" cxnId="{1AEE828B-2ACC-470B-86AB-4B7F7781B92A}">
      <dgm:prSet/>
      <dgm:spPr/>
      <dgm:t>
        <a:bodyPr/>
        <a:lstStyle/>
        <a:p>
          <a:endParaRPr lang="de-DE"/>
        </a:p>
      </dgm:t>
    </dgm:pt>
    <dgm:pt modelId="{6954D29D-97C2-493A-B6F0-59B063A10A24}">
      <dgm:prSet phldrT="[Text]" custT="1"/>
      <dgm:spPr/>
      <dgm:t>
        <a:bodyPr/>
        <a:lstStyle/>
        <a:p>
          <a:r>
            <a:rPr lang="de-DE" sz="1500"/>
            <a:t>Beteiligung an der nationalen Strategie gegen Lebensmittel-verschwendung: Reduktion der Lebensmittelabfälle um 50 % bis 2023</a:t>
          </a:r>
        </a:p>
      </dgm:t>
    </dgm:pt>
    <dgm:pt modelId="{DFAE812D-56BC-40E0-8960-5D2BF410C00E}" type="parTrans" cxnId="{397F7A6B-1F4C-4369-B8D3-65A7ACD864C1}">
      <dgm:prSet/>
      <dgm:spPr/>
      <dgm:t>
        <a:bodyPr/>
        <a:lstStyle/>
        <a:p>
          <a:endParaRPr lang="de-DE"/>
        </a:p>
      </dgm:t>
    </dgm:pt>
    <dgm:pt modelId="{378954E3-239B-4DFC-916E-DDCEF81CC3FE}" type="sibTrans" cxnId="{397F7A6B-1F4C-4369-B8D3-65A7ACD864C1}">
      <dgm:prSet/>
      <dgm:spPr/>
      <dgm:t>
        <a:bodyPr/>
        <a:lstStyle/>
        <a:p>
          <a:endParaRPr lang="de-DE"/>
        </a:p>
      </dgm:t>
    </dgm:pt>
    <dgm:pt modelId="{BACD7B04-377B-4B25-B174-081339CF1EB2}">
      <dgm:prSet phldrT="[Text]" custT="1"/>
      <dgm:spPr/>
      <dgm:t>
        <a:bodyPr/>
        <a:lstStyle/>
        <a:p>
          <a:r>
            <a:rPr lang="de-DE" sz="2800"/>
            <a:t>Operativ</a:t>
          </a:r>
          <a:endParaRPr lang="de-DE" sz="3500"/>
        </a:p>
      </dgm:t>
    </dgm:pt>
    <dgm:pt modelId="{31F218CE-53B4-41F9-8B1A-9E842A79E0B0}" type="parTrans" cxnId="{6F14959C-FA08-4D63-925F-145A42C6F84C}">
      <dgm:prSet/>
      <dgm:spPr/>
      <dgm:t>
        <a:bodyPr/>
        <a:lstStyle/>
        <a:p>
          <a:endParaRPr lang="de-DE"/>
        </a:p>
      </dgm:t>
    </dgm:pt>
    <dgm:pt modelId="{72956D5A-5F44-4DAE-AA19-2C555D744AD5}" type="sibTrans" cxnId="{6F14959C-FA08-4D63-925F-145A42C6F84C}">
      <dgm:prSet/>
      <dgm:spPr/>
      <dgm:t>
        <a:bodyPr/>
        <a:lstStyle/>
        <a:p>
          <a:endParaRPr lang="de-DE"/>
        </a:p>
      </dgm:t>
    </dgm:pt>
    <dgm:pt modelId="{CAC35C1A-D855-4D74-8255-55AA1D1EFFF8}">
      <dgm:prSet phldrT="[Text]"/>
      <dgm:spPr/>
      <dgm:t>
        <a:bodyPr/>
        <a:lstStyle/>
        <a:p>
          <a:pPr>
            <a:lnSpc>
              <a:spcPct val="100000"/>
            </a:lnSpc>
          </a:pPr>
          <a:r>
            <a:rPr lang="de-DE"/>
            <a:t>Projekt zur Lebensmittelabfallvermeidung durchführen</a:t>
          </a:r>
        </a:p>
      </dgm:t>
    </dgm:pt>
    <dgm:pt modelId="{7767A21E-2743-4F92-B0D8-46586EE2BCAC}" type="parTrans" cxnId="{8DBE3AF9-2931-4E37-84D3-F2AC5FD027CA}">
      <dgm:prSet/>
      <dgm:spPr/>
      <dgm:t>
        <a:bodyPr/>
        <a:lstStyle/>
        <a:p>
          <a:endParaRPr lang="de-DE"/>
        </a:p>
      </dgm:t>
    </dgm:pt>
    <dgm:pt modelId="{0FE30DFA-7BE6-454E-A6C5-B3FC5E205195}" type="sibTrans" cxnId="{8DBE3AF9-2931-4E37-84D3-F2AC5FD027CA}">
      <dgm:prSet/>
      <dgm:spPr/>
      <dgm:t>
        <a:bodyPr/>
        <a:lstStyle/>
        <a:p>
          <a:endParaRPr lang="de-DE"/>
        </a:p>
      </dgm:t>
    </dgm:pt>
    <dgm:pt modelId="{B6E01200-B755-49E2-8220-9C552F0189E0}">
      <dgm:prSet phldrT="[Text]" custT="1"/>
      <dgm:spPr/>
      <dgm:t>
        <a:bodyPr/>
        <a:lstStyle/>
        <a:p>
          <a:r>
            <a:rPr lang="de-DE" sz="2800"/>
            <a:t>Kennzahlen</a:t>
          </a:r>
        </a:p>
      </dgm:t>
    </dgm:pt>
    <dgm:pt modelId="{E14F5739-178E-4EE3-A150-01AEF6B0E779}" type="parTrans" cxnId="{8E0D3A9B-EC6D-4404-8764-681653AFAA2A}">
      <dgm:prSet/>
      <dgm:spPr/>
      <dgm:t>
        <a:bodyPr/>
        <a:lstStyle/>
        <a:p>
          <a:endParaRPr lang="de-DE"/>
        </a:p>
      </dgm:t>
    </dgm:pt>
    <dgm:pt modelId="{8B93BABF-FF63-4A7E-957E-DCEB5E9084E2}" type="sibTrans" cxnId="{8E0D3A9B-EC6D-4404-8764-681653AFAA2A}">
      <dgm:prSet/>
      <dgm:spPr/>
      <dgm:t>
        <a:bodyPr/>
        <a:lstStyle/>
        <a:p>
          <a:endParaRPr lang="de-DE"/>
        </a:p>
      </dgm:t>
    </dgm:pt>
    <dgm:pt modelId="{957F0FF7-C7A1-4EFD-BD28-C99D1E902A85}">
      <dgm:prSet/>
      <dgm:spPr/>
      <dgm:t>
        <a:bodyPr/>
        <a:lstStyle/>
        <a:p>
          <a:pPr>
            <a:lnSpc>
              <a:spcPct val="100000"/>
            </a:lnSpc>
          </a:pPr>
          <a:r>
            <a:rPr lang="de-DE"/>
            <a:t>Messung, Maßnahmenentwicklung und –Implementierung durchführen</a:t>
          </a:r>
        </a:p>
      </dgm:t>
    </dgm:pt>
    <dgm:pt modelId="{0412795B-8D7B-44CB-9A5D-E83A6456E1AB}" type="parTrans" cxnId="{F79D6E72-E812-4940-86FC-9283915F9D17}">
      <dgm:prSet/>
      <dgm:spPr/>
      <dgm:t>
        <a:bodyPr/>
        <a:lstStyle/>
        <a:p>
          <a:endParaRPr lang="de-DE"/>
        </a:p>
      </dgm:t>
    </dgm:pt>
    <dgm:pt modelId="{24D30C32-3EA6-454F-B91A-9436A6D04DB6}" type="sibTrans" cxnId="{F79D6E72-E812-4940-86FC-9283915F9D17}">
      <dgm:prSet/>
      <dgm:spPr/>
      <dgm:t>
        <a:bodyPr/>
        <a:lstStyle/>
        <a:p>
          <a:endParaRPr lang="de-DE"/>
        </a:p>
      </dgm:t>
    </dgm:pt>
    <dgm:pt modelId="{D7DBC036-D342-4F04-AF1B-57AFE7E87434}">
      <dgm:prSet/>
      <dgm:spPr/>
      <dgm:t>
        <a:bodyPr/>
        <a:lstStyle/>
        <a:p>
          <a:pPr>
            <a:lnSpc>
              <a:spcPct val="100000"/>
            </a:lnSpc>
          </a:pPr>
          <a:r>
            <a:rPr lang="de-DE"/>
            <a:t>Beteiligungsprozess durchführen</a:t>
          </a:r>
        </a:p>
      </dgm:t>
    </dgm:pt>
    <dgm:pt modelId="{957240FC-D48E-4906-A733-9341A24B6B87}" type="parTrans" cxnId="{820ACFD9-AAC5-4355-939C-1B7190B734CE}">
      <dgm:prSet/>
      <dgm:spPr/>
      <dgm:t>
        <a:bodyPr/>
        <a:lstStyle/>
        <a:p>
          <a:endParaRPr lang="de-DE"/>
        </a:p>
      </dgm:t>
    </dgm:pt>
    <dgm:pt modelId="{F6561683-099C-43D1-A7D7-6E816DB649FF}" type="sibTrans" cxnId="{820ACFD9-AAC5-4355-939C-1B7190B734CE}">
      <dgm:prSet/>
      <dgm:spPr/>
      <dgm:t>
        <a:bodyPr/>
        <a:lstStyle/>
        <a:p>
          <a:endParaRPr lang="de-DE"/>
        </a:p>
      </dgm:t>
    </dgm:pt>
    <dgm:pt modelId="{C00334B2-8820-4D64-9DE0-0AA88184C5D1}">
      <dgm:prSet/>
      <dgm:spPr/>
      <dgm:t>
        <a:bodyPr/>
        <a:lstStyle/>
        <a:p>
          <a:pPr>
            <a:lnSpc>
              <a:spcPct val="90000"/>
            </a:lnSpc>
          </a:pPr>
          <a:r>
            <a:rPr lang="de-DE"/>
            <a:t>Kommunikation mit Kunden durchführen</a:t>
          </a:r>
        </a:p>
      </dgm:t>
    </dgm:pt>
    <dgm:pt modelId="{B897EFB9-260C-4702-B068-768A95C4AE1D}" type="parTrans" cxnId="{C64B419F-98A4-4A11-BF18-10D2BDB45582}">
      <dgm:prSet/>
      <dgm:spPr/>
      <dgm:t>
        <a:bodyPr/>
        <a:lstStyle/>
        <a:p>
          <a:endParaRPr lang="de-DE"/>
        </a:p>
      </dgm:t>
    </dgm:pt>
    <dgm:pt modelId="{E40454B3-65CF-44CF-90C0-6B691F5E7E96}" type="sibTrans" cxnId="{C64B419F-98A4-4A11-BF18-10D2BDB45582}">
      <dgm:prSet/>
      <dgm:spPr/>
      <dgm:t>
        <a:bodyPr/>
        <a:lstStyle/>
        <a:p>
          <a:endParaRPr lang="de-DE"/>
        </a:p>
      </dgm:t>
    </dgm:pt>
    <dgm:pt modelId="{BF840970-C2A5-4702-BF6E-049EA16F15CA}">
      <dgm:prSet custT="1"/>
      <dgm:spPr/>
      <dgm:t>
        <a:bodyPr/>
        <a:lstStyle/>
        <a:p>
          <a:r>
            <a:rPr lang="de-DE" sz="1500"/>
            <a:t>Positionierung als Ressourcen sparendes und Lebensmittel wertschätzendes Unternehmen</a:t>
          </a:r>
        </a:p>
      </dgm:t>
    </dgm:pt>
    <dgm:pt modelId="{4987D098-DFD6-463C-ADD7-18F03037645F}" type="parTrans" cxnId="{518ED10B-5FA8-46EA-AF59-52E9C2612169}">
      <dgm:prSet/>
      <dgm:spPr/>
      <dgm:t>
        <a:bodyPr/>
        <a:lstStyle/>
        <a:p>
          <a:endParaRPr lang="de-DE"/>
        </a:p>
      </dgm:t>
    </dgm:pt>
    <dgm:pt modelId="{2868B3BD-F1BF-4ABD-970E-4DE98B36E82F}" type="sibTrans" cxnId="{518ED10B-5FA8-46EA-AF59-52E9C2612169}">
      <dgm:prSet/>
      <dgm:spPr/>
      <dgm:t>
        <a:bodyPr/>
        <a:lstStyle/>
        <a:p>
          <a:endParaRPr lang="de-DE"/>
        </a:p>
      </dgm:t>
    </dgm:pt>
    <dgm:pt modelId="{4EE53BDF-BB0F-4537-8CD6-159031F0835D}">
      <dgm:prSet phldrT="[Text]"/>
      <dgm:spPr/>
      <dgm:t>
        <a:bodyPr/>
        <a:lstStyle/>
        <a:p>
          <a:pPr>
            <a:buFont typeface="Arial" panose="020B0604020202020204" pitchFamily="34" charset="0"/>
            <a:buChar char="•"/>
          </a:pPr>
          <a:r>
            <a:rPr lang="de-DE"/>
            <a:t>Anteil der Lebensmittelabfälle an den Produktionsmengen</a:t>
          </a:r>
        </a:p>
      </dgm:t>
    </dgm:pt>
    <dgm:pt modelId="{FA27E1AC-2DE1-4F52-885E-531CA703D683}" type="parTrans" cxnId="{B84A78C6-2485-47B2-8C0B-CF2A18BC9611}">
      <dgm:prSet/>
      <dgm:spPr/>
      <dgm:t>
        <a:bodyPr/>
        <a:lstStyle/>
        <a:p>
          <a:endParaRPr lang="de-DE"/>
        </a:p>
      </dgm:t>
    </dgm:pt>
    <dgm:pt modelId="{7DFDE3BA-EFC3-48E2-9AD1-57CC2F85CB07}" type="sibTrans" cxnId="{B84A78C6-2485-47B2-8C0B-CF2A18BC9611}">
      <dgm:prSet/>
      <dgm:spPr/>
      <dgm:t>
        <a:bodyPr/>
        <a:lstStyle/>
        <a:p>
          <a:endParaRPr lang="de-DE"/>
        </a:p>
      </dgm:t>
    </dgm:pt>
    <dgm:pt modelId="{F5A57AF4-2BC1-4C69-B87E-4B1AB3D77D79}">
      <dgm:prSet phldrT="[Text]"/>
      <dgm:spPr/>
      <dgm:t>
        <a:bodyPr/>
        <a:lstStyle/>
        <a:p>
          <a:pPr>
            <a:buFont typeface="Arial" panose="020B0604020202020204" pitchFamily="34" charset="0"/>
            <a:buChar char="•"/>
          </a:pPr>
          <a:r>
            <a:rPr lang="de-DE"/>
            <a:t>Lebensmittelabfall pro Mahlzeit</a:t>
          </a:r>
        </a:p>
      </dgm:t>
    </dgm:pt>
    <dgm:pt modelId="{DDB7E031-863E-4DC6-9141-CA557892F6C4}" type="parTrans" cxnId="{566FEC3A-09E6-4878-A1B6-6516981FD434}">
      <dgm:prSet/>
      <dgm:spPr/>
      <dgm:t>
        <a:bodyPr/>
        <a:lstStyle/>
        <a:p>
          <a:endParaRPr lang="de-DE"/>
        </a:p>
      </dgm:t>
    </dgm:pt>
    <dgm:pt modelId="{34A62B89-10C0-496E-8D89-1467B934388C}" type="sibTrans" cxnId="{566FEC3A-09E6-4878-A1B6-6516981FD434}">
      <dgm:prSet/>
      <dgm:spPr/>
      <dgm:t>
        <a:bodyPr/>
        <a:lstStyle/>
        <a:p>
          <a:endParaRPr lang="de-DE"/>
        </a:p>
      </dgm:t>
    </dgm:pt>
    <dgm:pt modelId="{148D7A09-212F-4E96-A2BE-54D320371AE1}">
      <dgm:prSet phldrT="[Text]"/>
      <dgm:spPr/>
      <dgm:t>
        <a:bodyPr/>
        <a:lstStyle/>
        <a:p>
          <a:pPr>
            <a:buFont typeface="Arial" panose="020B0604020202020204" pitchFamily="34" charset="0"/>
            <a:buChar char="•"/>
          </a:pPr>
          <a:r>
            <a:rPr lang="de-DE"/>
            <a:t>Entsorgungskosten im Verhältnis zum Wareneinsatz</a:t>
          </a:r>
        </a:p>
      </dgm:t>
    </dgm:pt>
    <dgm:pt modelId="{F61815C6-7D7C-4E6B-B0AE-2DC01F2B5401}" type="parTrans" cxnId="{9E382DDA-26D8-4416-9352-69AF42B0155C}">
      <dgm:prSet/>
      <dgm:spPr/>
      <dgm:t>
        <a:bodyPr/>
        <a:lstStyle/>
        <a:p>
          <a:endParaRPr lang="de-DE"/>
        </a:p>
      </dgm:t>
    </dgm:pt>
    <dgm:pt modelId="{A90307E5-67D2-43AB-B0BB-48A6F7EB7CAB}" type="sibTrans" cxnId="{9E382DDA-26D8-4416-9352-69AF42B0155C}">
      <dgm:prSet/>
      <dgm:spPr/>
      <dgm:t>
        <a:bodyPr/>
        <a:lstStyle/>
        <a:p>
          <a:endParaRPr lang="de-DE"/>
        </a:p>
      </dgm:t>
    </dgm:pt>
    <dgm:pt modelId="{981795AA-4A22-4DEE-A014-2DA9C236DDC6}" type="pres">
      <dgm:prSet presAssocID="{E65EEB7A-0117-46EE-884C-90BD7AF687DF}" presName="Name0" presStyleCnt="0">
        <dgm:presLayoutVars>
          <dgm:dir/>
          <dgm:animLvl val="lvl"/>
          <dgm:resizeHandles val="exact"/>
        </dgm:presLayoutVars>
      </dgm:prSet>
      <dgm:spPr/>
    </dgm:pt>
    <dgm:pt modelId="{9F593FEC-EF42-426E-9D59-5BD826D7F90C}" type="pres">
      <dgm:prSet presAssocID="{29EDDC19-9FE4-4503-9139-2D1E0F52E5DD}" presName="linNode" presStyleCnt="0"/>
      <dgm:spPr/>
    </dgm:pt>
    <dgm:pt modelId="{A9B16203-D0D6-4D20-9A8B-F7E378759A5B}" type="pres">
      <dgm:prSet presAssocID="{29EDDC19-9FE4-4503-9139-2D1E0F52E5DD}" presName="parentText" presStyleLbl="node1" presStyleIdx="0" presStyleCnt="4" custScaleX="68108">
        <dgm:presLayoutVars>
          <dgm:chMax val="1"/>
          <dgm:bulletEnabled val="1"/>
        </dgm:presLayoutVars>
      </dgm:prSet>
      <dgm:spPr/>
    </dgm:pt>
    <dgm:pt modelId="{80FE0C52-4847-49F8-8CE0-EF2E93744660}" type="pres">
      <dgm:prSet presAssocID="{29EDDC19-9FE4-4503-9139-2D1E0F52E5DD}" presName="descendantText" presStyleLbl="alignAccFollowNode1" presStyleIdx="0" presStyleCnt="4" custScaleY="117920">
        <dgm:presLayoutVars>
          <dgm:bulletEnabled val="1"/>
        </dgm:presLayoutVars>
      </dgm:prSet>
      <dgm:spPr/>
    </dgm:pt>
    <dgm:pt modelId="{7131DA9F-2866-4F96-8799-6708E8222A22}" type="pres">
      <dgm:prSet presAssocID="{5FD633F5-A07C-4138-A475-DDFE8C8177C3}" presName="sp" presStyleCnt="0"/>
      <dgm:spPr/>
    </dgm:pt>
    <dgm:pt modelId="{088FD81F-482B-499A-8B41-4F05EF42C0CD}" type="pres">
      <dgm:prSet presAssocID="{40E6E2E6-DFEC-48D4-935D-D320ED2A9588}" presName="linNode" presStyleCnt="0"/>
      <dgm:spPr/>
    </dgm:pt>
    <dgm:pt modelId="{D2E70C26-D6BD-4A92-BC30-23E6686A31F4}" type="pres">
      <dgm:prSet presAssocID="{40E6E2E6-DFEC-48D4-935D-D320ED2A9588}" presName="parentText" presStyleLbl="node1" presStyleIdx="1" presStyleCnt="4" custScaleX="68108">
        <dgm:presLayoutVars>
          <dgm:chMax val="1"/>
          <dgm:bulletEnabled val="1"/>
        </dgm:presLayoutVars>
      </dgm:prSet>
      <dgm:spPr/>
    </dgm:pt>
    <dgm:pt modelId="{79B80563-1B53-4A60-BE8E-1445DDE13D2D}" type="pres">
      <dgm:prSet presAssocID="{40E6E2E6-DFEC-48D4-935D-D320ED2A9588}" presName="descendantText" presStyleLbl="alignAccFollowNode1" presStyleIdx="1" presStyleCnt="4" custScaleY="117920">
        <dgm:presLayoutVars>
          <dgm:bulletEnabled val="1"/>
        </dgm:presLayoutVars>
      </dgm:prSet>
      <dgm:spPr/>
    </dgm:pt>
    <dgm:pt modelId="{8AFBE27D-A8A0-4DCA-9653-BF33F47C42CD}" type="pres">
      <dgm:prSet presAssocID="{47FC9E19-5BF6-46ED-96E3-3228BFCCC000}" presName="sp" presStyleCnt="0"/>
      <dgm:spPr/>
    </dgm:pt>
    <dgm:pt modelId="{03B40CF6-EFF1-4FED-BB3C-235A12182AEC}" type="pres">
      <dgm:prSet presAssocID="{BACD7B04-377B-4B25-B174-081339CF1EB2}" presName="linNode" presStyleCnt="0"/>
      <dgm:spPr/>
    </dgm:pt>
    <dgm:pt modelId="{1C20A944-0AFF-4D66-B19D-5A14C1CD1EEB}" type="pres">
      <dgm:prSet presAssocID="{BACD7B04-377B-4B25-B174-081339CF1EB2}" presName="parentText" presStyleLbl="node1" presStyleIdx="2" presStyleCnt="4" custScaleX="68108">
        <dgm:presLayoutVars>
          <dgm:chMax val="1"/>
          <dgm:bulletEnabled val="1"/>
        </dgm:presLayoutVars>
      </dgm:prSet>
      <dgm:spPr/>
    </dgm:pt>
    <dgm:pt modelId="{9AAE4DE7-970D-47C0-9B33-12812C57596B}" type="pres">
      <dgm:prSet presAssocID="{BACD7B04-377B-4B25-B174-081339CF1EB2}" presName="descendantText" presStyleLbl="alignAccFollowNode1" presStyleIdx="2" presStyleCnt="4" custScaleY="117920">
        <dgm:presLayoutVars>
          <dgm:bulletEnabled val="1"/>
        </dgm:presLayoutVars>
      </dgm:prSet>
      <dgm:spPr/>
    </dgm:pt>
    <dgm:pt modelId="{F3F8186A-992C-428F-8542-C634469BCF1A}" type="pres">
      <dgm:prSet presAssocID="{72956D5A-5F44-4DAE-AA19-2C555D744AD5}" presName="sp" presStyleCnt="0"/>
      <dgm:spPr/>
    </dgm:pt>
    <dgm:pt modelId="{4F501443-34B2-4E9D-8A5B-22C9DFD9629A}" type="pres">
      <dgm:prSet presAssocID="{B6E01200-B755-49E2-8220-9C552F0189E0}" presName="linNode" presStyleCnt="0"/>
      <dgm:spPr/>
    </dgm:pt>
    <dgm:pt modelId="{E6423648-D3DE-4F94-92C5-CA01F05574AC}" type="pres">
      <dgm:prSet presAssocID="{B6E01200-B755-49E2-8220-9C552F0189E0}" presName="parentText" presStyleLbl="node1" presStyleIdx="3" presStyleCnt="4" custScaleX="68108">
        <dgm:presLayoutVars>
          <dgm:chMax val="1"/>
          <dgm:bulletEnabled val="1"/>
        </dgm:presLayoutVars>
      </dgm:prSet>
      <dgm:spPr/>
    </dgm:pt>
    <dgm:pt modelId="{5A1213E8-EC0E-447E-B570-0BBC3EC1EEC7}" type="pres">
      <dgm:prSet presAssocID="{B6E01200-B755-49E2-8220-9C552F0189E0}" presName="descendantText" presStyleLbl="alignAccFollowNode1" presStyleIdx="3" presStyleCnt="4" custScaleY="117920">
        <dgm:presLayoutVars>
          <dgm:bulletEnabled val="1"/>
        </dgm:presLayoutVars>
      </dgm:prSet>
      <dgm:spPr/>
    </dgm:pt>
  </dgm:ptLst>
  <dgm:cxnLst>
    <dgm:cxn modelId="{F4418609-B6C8-4FC2-9FB0-FF8914A1AA8E}" type="presOf" srcId="{148D7A09-212F-4E96-A2BE-54D320371AE1}" destId="{5A1213E8-EC0E-447E-B570-0BBC3EC1EEC7}" srcOrd="0" destOrd="2" presId="urn:microsoft.com/office/officeart/2005/8/layout/vList5"/>
    <dgm:cxn modelId="{518ED10B-5FA8-46EA-AF59-52E9C2612169}" srcId="{40E6E2E6-DFEC-48D4-935D-D320ED2A9588}" destId="{BF840970-C2A5-4702-BF6E-049EA16F15CA}" srcOrd="1" destOrd="0" parTransId="{4987D098-DFD6-463C-ADD7-18F03037645F}" sibTransId="{2868B3BD-F1BF-4ABD-970E-4DE98B36E82F}"/>
    <dgm:cxn modelId="{7DA31E20-7E56-4E9E-8AE0-A42F6F3BD58B}" type="presOf" srcId="{22D81D32-E552-446F-80E7-C2EA178FAD69}" destId="{80FE0C52-4847-49F8-8CE0-EF2E93744660}" srcOrd="0" destOrd="0" presId="urn:microsoft.com/office/officeart/2005/8/layout/vList5"/>
    <dgm:cxn modelId="{E911ED20-3351-4CD5-A8BB-26090663FFC8}" type="presOf" srcId="{F5A57AF4-2BC1-4C69-B87E-4B1AB3D77D79}" destId="{5A1213E8-EC0E-447E-B570-0BBC3EC1EEC7}" srcOrd="0" destOrd="1" presId="urn:microsoft.com/office/officeart/2005/8/layout/vList5"/>
    <dgm:cxn modelId="{8CCB9D2D-07BD-4107-8288-E86F4BD98CFA}" type="presOf" srcId="{6954D29D-97C2-493A-B6F0-59B063A10A24}" destId="{79B80563-1B53-4A60-BE8E-1445DDE13D2D}" srcOrd="0" destOrd="0" presId="urn:microsoft.com/office/officeart/2005/8/layout/vList5"/>
    <dgm:cxn modelId="{566FEC3A-09E6-4878-A1B6-6516981FD434}" srcId="{B6E01200-B755-49E2-8220-9C552F0189E0}" destId="{F5A57AF4-2BC1-4C69-B87E-4B1AB3D77D79}" srcOrd="1" destOrd="0" parTransId="{DDB7E031-863E-4DC6-9141-CA557892F6C4}" sibTransId="{34A62B89-10C0-496E-8D89-1467B934388C}"/>
    <dgm:cxn modelId="{B93E3F3D-4495-4CC1-B18F-1100BE2FB491}" type="presOf" srcId="{40E6E2E6-DFEC-48D4-935D-D320ED2A9588}" destId="{D2E70C26-D6BD-4A92-BC30-23E6686A31F4}" srcOrd="0" destOrd="0" presId="urn:microsoft.com/office/officeart/2005/8/layout/vList5"/>
    <dgm:cxn modelId="{6A6E705E-F36E-4CF0-99E6-884DC8A03C4E}" type="presOf" srcId="{4EE53BDF-BB0F-4537-8CD6-159031F0835D}" destId="{5A1213E8-EC0E-447E-B570-0BBC3EC1EEC7}" srcOrd="0" destOrd="0" presId="urn:microsoft.com/office/officeart/2005/8/layout/vList5"/>
    <dgm:cxn modelId="{DE5B5A41-6DEF-4C6A-9DD6-398D38DD9E0D}" type="presOf" srcId="{957F0FF7-C7A1-4EFD-BD28-C99D1E902A85}" destId="{9AAE4DE7-970D-47C0-9B33-12812C57596B}" srcOrd="0" destOrd="1" presId="urn:microsoft.com/office/officeart/2005/8/layout/vList5"/>
    <dgm:cxn modelId="{33A6B545-D11A-42E9-A701-0FC15CD6BE17}" type="presOf" srcId="{E65EEB7A-0117-46EE-884C-90BD7AF687DF}" destId="{981795AA-4A22-4DEE-A014-2DA9C236DDC6}" srcOrd="0" destOrd="0" presId="urn:microsoft.com/office/officeart/2005/8/layout/vList5"/>
    <dgm:cxn modelId="{F8750E67-A7AF-4429-BD11-6A37D1FBB791}" srcId="{29EDDC19-9FE4-4503-9139-2D1E0F52E5DD}" destId="{22D81D32-E552-446F-80E7-C2EA178FAD69}" srcOrd="0" destOrd="0" parTransId="{35645D0D-5FF1-470A-83C6-B84CC03AF88B}" sibTransId="{6F9BCB31-E6E1-47B3-876D-D22D1DB9A875}"/>
    <dgm:cxn modelId="{397F7A6B-1F4C-4369-B8D3-65A7ACD864C1}" srcId="{40E6E2E6-DFEC-48D4-935D-D320ED2A9588}" destId="{6954D29D-97C2-493A-B6F0-59B063A10A24}" srcOrd="0" destOrd="0" parTransId="{DFAE812D-56BC-40E0-8960-5D2BF410C00E}" sibTransId="{378954E3-239B-4DFC-916E-DDCEF81CC3FE}"/>
    <dgm:cxn modelId="{61E8A06B-354D-4075-9824-FA898DCAC532}" type="presOf" srcId="{C00334B2-8820-4D64-9DE0-0AA88184C5D1}" destId="{9AAE4DE7-970D-47C0-9B33-12812C57596B}" srcOrd="0" destOrd="3" presId="urn:microsoft.com/office/officeart/2005/8/layout/vList5"/>
    <dgm:cxn modelId="{9767B46C-8E07-44B8-96E5-A72AC7B24868}" type="presOf" srcId="{29EDDC19-9FE4-4503-9139-2D1E0F52E5DD}" destId="{A9B16203-D0D6-4D20-9A8B-F7E378759A5B}" srcOrd="0" destOrd="0" presId="urn:microsoft.com/office/officeart/2005/8/layout/vList5"/>
    <dgm:cxn modelId="{C308E34C-296E-4C26-B40F-FF01F2B13330}" type="presOf" srcId="{BACD7B04-377B-4B25-B174-081339CF1EB2}" destId="{1C20A944-0AFF-4D66-B19D-5A14C1CD1EEB}" srcOrd="0" destOrd="0" presId="urn:microsoft.com/office/officeart/2005/8/layout/vList5"/>
    <dgm:cxn modelId="{F79D6E72-E812-4940-86FC-9283915F9D17}" srcId="{BACD7B04-377B-4B25-B174-081339CF1EB2}" destId="{957F0FF7-C7A1-4EFD-BD28-C99D1E902A85}" srcOrd="1" destOrd="0" parTransId="{0412795B-8D7B-44CB-9A5D-E83A6456E1AB}" sibTransId="{24D30C32-3EA6-454F-B91A-9436A6D04DB6}"/>
    <dgm:cxn modelId="{BC20E677-A02D-4E22-9199-765646DB3C0D}" type="presOf" srcId="{D7DBC036-D342-4F04-AF1B-57AFE7E87434}" destId="{9AAE4DE7-970D-47C0-9B33-12812C57596B}" srcOrd="0" destOrd="2" presId="urn:microsoft.com/office/officeart/2005/8/layout/vList5"/>
    <dgm:cxn modelId="{D0524488-E86A-4400-BF69-29FC055C6980}" type="presOf" srcId="{BF840970-C2A5-4702-BF6E-049EA16F15CA}" destId="{79B80563-1B53-4A60-BE8E-1445DDE13D2D}" srcOrd="0" destOrd="1" presId="urn:microsoft.com/office/officeart/2005/8/layout/vList5"/>
    <dgm:cxn modelId="{1AEE828B-2ACC-470B-86AB-4B7F7781B92A}" srcId="{E65EEB7A-0117-46EE-884C-90BD7AF687DF}" destId="{40E6E2E6-DFEC-48D4-935D-D320ED2A9588}" srcOrd="1" destOrd="0" parTransId="{AD728FA8-C8A6-4CDE-987B-3963D384A5E5}" sibTransId="{47FC9E19-5BF6-46ED-96E3-3228BFCCC000}"/>
    <dgm:cxn modelId="{8E0D3A9B-EC6D-4404-8764-681653AFAA2A}" srcId="{E65EEB7A-0117-46EE-884C-90BD7AF687DF}" destId="{B6E01200-B755-49E2-8220-9C552F0189E0}" srcOrd="3" destOrd="0" parTransId="{E14F5739-178E-4EE3-A150-01AEF6B0E779}" sibTransId="{8B93BABF-FF63-4A7E-957E-DCEB5E9084E2}"/>
    <dgm:cxn modelId="{6F14959C-FA08-4D63-925F-145A42C6F84C}" srcId="{E65EEB7A-0117-46EE-884C-90BD7AF687DF}" destId="{BACD7B04-377B-4B25-B174-081339CF1EB2}" srcOrd="2" destOrd="0" parTransId="{31F218CE-53B4-41F9-8B1A-9E842A79E0B0}" sibTransId="{72956D5A-5F44-4DAE-AA19-2C555D744AD5}"/>
    <dgm:cxn modelId="{C64B419F-98A4-4A11-BF18-10D2BDB45582}" srcId="{BACD7B04-377B-4B25-B174-081339CF1EB2}" destId="{C00334B2-8820-4D64-9DE0-0AA88184C5D1}" srcOrd="3" destOrd="0" parTransId="{B897EFB9-260C-4702-B068-768A95C4AE1D}" sibTransId="{E40454B3-65CF-44CF-90C0-6B691F5E7E96}"/>
    <dgm:cxn modelId="{F25FCCA3-94F6-474E-AA88-85ADEF4734E7}" srcId="{E65EEB7A-0117-46EE-884C-90BD7AF687DF}" destId="{29EDDC19-9FE4-4503-9139-2D1E0F52E5DD}" srcOrd="0" destOrd="0" parTransId="{0BA05182-09EC-46EE-AA62-4330B7598075}" sibTransId="{5FD633F5-A07C-4138-A475-DDFE8C8177C3}"/>
    <dgm:cxn modelId="{667A24BA-5083-4D9B-B310-D4B3BB4E4A9E}" type="presOf" srcId="{B6E01200-B755-49E2-8220-9C552F0189E0}" destId="{E6423648-D3DE-4F94-92C5-CA01F05574AC}" srcOrd="0" destOrd="0" presId="urn:microsoft.com/office/officeart/2005/8/layout/vList5"/>
    <dgm:cxn modelId="{B84A78C6-2485-47B2-8C0B-CF2A18BC9611}" srcId="{B6E01200-B755-49E2-8220-9C552F0189E0}" destId="{4EE53BDF-BB0F-4537-8CD6-159031F0835D}" srcOrd="0" destOrd="0" parTransId="{FA27E1AC-2DE1-4F52-885E-531CA703D683}" sibTransId="{7DFDE3BA-EFC3-48E2-9AD1-57CC2F85CB07}"/>
    <dgm:cxn modelId="{820ACFD9-AAC5-4355-939C-1B7190B734CE}" srcId="{BACD7B04-377B-4B25-B174-081339CF1EB2}" destId="{D7DBC036-D342-4F04-AF1B-57AFE7E87434}" srcOrd="2" destOrd="0" parTransId="{957240FC-D48E-4906-A733-9341A24B6B87}" sibTransId="{F6561683-099C-43D1-A7D7-6E816DB649FF}"/>
    <dgm:cxn modelId="{9E382DDA-26D8-4416-9352-69AF42B0155C}" srcId="{B6E01200-B755-49E2-8220-9C552F0189E0}" destId="{148D7A09-212F-4E96-A2BE-54D320371AE1}" srcOrd="2" destOrd="0" parTransId="{F61815C6-7D7C-4E6B-B0AE-2DC01F2B5401}" sibTransId="{A90307E5-67D2-43AB-B0BB-48A6F7EB7CAB}"/>
    <dgm:cxn modelId="{F74409ED-2BCC-4AB0-AAAE-3FB048B50FF9}" type="presOf" srcId="{CAC35C1A-D855-4D74-8255-55AA1D1EFFF8}" destId="{9AAE4DE7-970D-47C0-9B33-12812C57596B}" srcOrd="0" destOrd="0" presId="urn:microsoft.com/office/officeart/2005/8/layout/vList5"/>
    <dgm:cxn modelId="{8DBE3AF9-2931-4E37-84D3-F2AC5FD027CA}" srcId="{BACD7B04-377B-4B25-B174-081339CF1EB2}" destId="{CAC35C1A-D855-4D74-8255-55AA1D1EFFF8}" srcOrd="0" destOrd="0" parTransId="{7767A21E-2743-4F92-B0D8-46586EE2BCAC}" sibTransId="{0FE30DFA-7BE6-454E-A6C5-B3FC5E205195}"/>
    <dgm:cxn modelId="{7AFD89DB-FADB-456B-8CF8-0E52E4D967BB}" type="presParOf" srcId="{981795AA-4A22-4DEE-A014-2DA9C236DDC6}" destId="{9F593FEC-EF42-426E-9D59-5BD826D7F90C}" srcOrd="0" destOrd="0" presId="urn:microsoft.com/office/officeart/2005/8/layout/vList5"/>
    <dgm:cxn modelId="{5661B07C-CC6F-4061-A253-1F99856DBC81}" type="presParOf" srcId="{9F593FEC-EF42-426E-9D59-5BD826D7F90C}" destId="{A9B16203-D0D6-4D20-9A8B-F7E378759A5B}" srcOrd="0" destOrd="0" presId="urn:microsoft.com/office/officeart/2005/8/layout/vList5"/>
    <dgm:cxn modelId="{EC6E5F30-AB5E-4EAE-AB29-42710BBC4BF8}" type="presParOf" srcId="{9F593FEC-EF42-426E-9D59-5BD826D7F90C}" destId="{80FE0C52-4847-49F8-8CE0-EF2E93744660}" srcOrd="1" destOrd="0" presId="urn:microsoft.com/office/officeart/2005/8/layout/vList5"/>
    <dgm:cxn modelId="{E68B7B12-9031-4073-A1AE-9C78082AB5B8}" type="presParOf" srcId="{981795AA-4A22-4DEE-A014-2DA9C236DDC6}" destId="{7131DA9F-2866-4F96-8799-6708E8222A22}" srcOrd="1" destOrd="0" presId="urn:microsoft.com/office/officeart/2005/8/layout/vList5"/>
    <dgm:cxn modelId="{B7E81D25-D072-49B9-9D5B-B776257D95F3}" type="presParOf" srcId="{981795AA-4A22-4DEE-A014-2DA9C236DDC6}" destId="{088FD81F-482B-499A-8B41-4F05EF42C0CD}" srcOrd="2" destOrd="0" presId="urn:microsoft.com/office/officeart/2005/8/layout/vList5"/>
    <dgm:cxn modelId="{62B64950-0AA5-4F2B-A05D-4F3AA5528A48}" type="presParOf" srcId="{088FD81F-482B-499A-8B41-4F05EF42C0CD}" destId="{D2E70C26-D6BD-4A92-BC30-23E6686A31F4}" srcOrd="0" destOrd="0" presId="urn:microsoft.com/office/officeart/2005/8/layout/vList5"/>
    <dgm:cxn modelId="{7365CA51-B944-44A3-A340-309C86DB2F70}" type="presParOf" srcId="{088FD81F-482B-499A-8B41-4F05EF42C0CD}" destId="{79B80563-1B53-4A60-BE8E-1445DDE13D2D}" srcOrd="1" destOrd="0" presId="urn:microsoft.com/office/officeart/2005/8/layout/vList5"/>
    <dgm:cxn modelId="{743F72AF-3DB4-4E8F-9520-2D5EACA236B4}" type="presParOf" srcId="{981795AA-4A22-4DEE-A014-2DA9C236DDC6}" destId="{8AFBE27D-A8A0-4DCA-9653-BF33F47C42CD}" srcOrd="3" destOrd="0" presId="urn:microsoft.com/office/officeart/2005/8/layout/vList5"/>
    <dgm:cxn modelId="{ADAE3F7F-E0E4-47C3-8619-A54FE74A9D6A}" type="presParOf" srcId="{981795AA-4A22-4DEE-A014-2DA9C236DDC6}" destId="{03B40CF6-EFF1-4FED-BB3C-235A12182AEC}" srcOrd="4" destOrd="0" presId="urn:microsoft.com/office/officeart/2005/8/layout/vList5"/>
    <dgm:cxn modelId="{D235B876-0D1E-436F-B6CC-A5DB94F36C91}" type="presParOf" srcId="{03B40CF6-EFF1-4FED-BB3C-235A12182AEC}" destId="{1C20A944-0AFF-4D66-B19D-5A14C1CD1EEB}" srcOrd="0" destOrd="0" presId="urn:microsoft.com/office/officeart/2005/8/layout/vList5"/>
    <dgm:cxn modelId="{2D723511-5B1C-4730-BBA5-773B61D59FAB}" type="presParOf" srcId="{03B40CF6-EFF1-4FED-BB3C-235A12182AEC}" destId="{9AAE4DE7-970D-47C0-9B33-12812C57596B}" srcOrd="1" destOrd="0" presId="urn:microsoft.com/office/officeart/2005/8/layout/vList5"/>
    <dgm:cxn modelId="{E6A345DE-4945-481B-B547-1890A2095576}" type="presParOf" srcId="{981795AA-4A22-4DEE-A014-2DA9C236DDC6}" destId="{F3F8186A-992C-428F-8542-C634469BCF1A}" srcOrd="5" destOrd="0" presId="urn:microsoft.com/office/officeart/2005/8/layout/vList5"/>
    <dgm:cxn modelId="{FCDF6BDE-177A-42E7-AD01-1C2BE55AC1F6}" type="presParOf" srcId="{981795AA-4A22-4DEE-A014-2DA9C236DDC6}" destId="{4F501443-34B2-4E9D-8A5B-22C9DFD9629A}" srcOrd="6" destOrd="0" presId="urn:microsoft.com/office/officeart/2005/8/layout/vList5"/>
    <dgm:cxn modelId="{31C095CB-D9EF-47B7-9512-4256E54A8D6E}" type="presParOf" srcId="{4F501443-34B2-4E9D-8A5B-22C9DFD9629A}" destId="{E6423648-D3DE-4F94-92C5-CA01F05574AC}" srcOrd="0" destOrd="0" presId="urn:microsoft.com/office/officeart/2005/8/layout/vList5"/>
    <dgm:cxn modelId="{43BC62D4-E992-4850-B067-97E97CF86886}" type="presParOf" srcId="{4F501443-34B2-4E9D-8A5B-22C9DFD9629A}" destId="{5A1213E8-EC0E-447E-B570-0BBC3EC1EEC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8E0D86-B1B3-4436-9EC1-7F32548F7DE4}" type="doc">
      <dgm:prSet loTypeId="urn:microsoft.com/office/officeart/2005/8/layout/chevron1" loCatId="process" qsTypeId="urn:microsoft.com/office/officeart/2005/8/quickstyle/simple1" qsCatId="simple" csTypeId="urn:microsoft.com/office/officeart/2005/8/colors/accent4_1" csCatId="accent4" phldr="1"/>
      <dgm:spPr/>
    </dgm:pt>
    <dgm:pt modelId="{E3BA1B8C-5EC6-46BF-800E-44B9D96A88A1}">
      <dgm:prSet phldrT="[Text]"/>
      <dgm:spPr/>
      <dgm:t>
        <a:bodyPr/>
        <a:lstStyle/>
        <a:p>
          <a:r>
            <a:rPr lang="de-DE"/>
            <a:t>Produktion</a:t>
          </a:r>
        </a:p>
      </dgm:t>
    </dgm:pt>
    <dgm:pt modelId="{FB66FE4D-CA44-4F43-8A36-E860F32A2C6F}" type="parTrans" cxnId="{9A0B983B-FA3A-4AD9-9287-198BC573A59E}">
      <dgm:prSet/>
      <dgm:spPr/>
      <dgm:t>
        <a:bodyPr/>
        <a:lstStyle/>
        <a:p>
          <a:endParaRPr lang="de-DE"/>
        </a:p>
      </dgm:t>
    </dgm:pt>
    <dgm:pt modelId="{119AEE42-EDBB-4E2F-BFB0-81B0EB3ADF60}" type="sibTrans" cxnId="{9A0B983B-FA3A-4AD9-9287-198BC573A59E}">
      <dgm:prSet/>
      <dgm:spPr/>
      <dgm:t>
        <a:bodyPr/>
        <a:lstStyle/>
        <a:p>
          <a:endParaRPr lang="de-DE"/>
        </a:p>
      </dgm:t>
    </dgm:pt>
    <dgm:pt modelId="{F849E26C-937A-48CD-B0A9-9374D0581682}">
      <dgm:prSet phldrT="[Text]"/>
      <dgm:spPr/>
      <dgm:t>
        <a:bodyPr/>
        <a:lstStyle/>
        <a:p>
          <a:r>
            <a:rPr lang="de-DE"/>
            <a:t>Verarbeitung</a:t>
          </a:r>
        </a:p>
      </dgm:t>
    </dgm:pt>
    <dgm:pt modelId="{6B70E3DC-0384-4E83-A1DF-CD8672BFE10D}" type="parTrans" cxnId="{5199DA56-9580-416F-BE5D-5FD7995421D9}">
      <dgm:prSet/>
      <dgm:spPr/>
      <dgm:t>
        <a:bodyPr/>
        <a:lstStyle/>
        <a:p>
          <a:endParaRPr lang="de-DE"/>
        </a:p>
      </dgm:t>
    </dgm:pt>
    <dgm:pt modelId="{488E1E12-195C-4637-A7C2-96544B0E3B74}" type="sibTrans" cxnId="{5199DA56-9580-416F-BE5D-5FD7995421D9}">
      <dgm:prSet/>
      <dgm:spPr/>
      <dgm:t>
        <a:bodyPr/>
        <a:lstStyle/>
        <a:p>
          <a:endParaRPr lang="de-DE"/>
        </a:p>
      </dgm:t>
    </dgm:pt>
    <dgm:pt modelId="{B7112D3D-683A-41EE-A885-53C74F183EFD}">
      <dgm:prSet phldrT="[Text]"/>
      <dgm:spPr/>
      <dgm:t>
        <a:bodyPr/>
        <a:lstStyle/>
        <a:p>
          <a:r>
            <a:rPr lang="de-DE"/>
            <a:t>Handel</a:t>
          </a:r>
        </a:p>
      </dgm:t>
    </dgm:pt>
    <dgm:pt modelId="{F2AF1EB6-4D41-45D3-9DC2-A60675C429AD}" type="parTrans" cxnId="{B8467E70-CDA1-47C4-B822-3EE2F631B1A4}">
      <dgm:prSet/>
      <dgm:spPr/>
      <dgm:t>
        <a:bodyPr/>
        <a:lstStyle/>
        <a:p>
          <a:endParaRPr lang="de-DE"/>
        </a:p>
      </dgm:t>
    </dgm:pt>
    <dgm:pt modelId="{0B67470B-3E81-496C-BA31-66C30D0F5556}" type="sibTrans" cxnId="{B8467E70-CDA1-47C4-B822-3EE2F631B1A4}">
      <dgm:prSet/>
      <dgm:spPr/>
      <dgm:t>
        <a:bodyPr/>
        <a:lstStyle/>
        <a:p>
          <a:endParaRPr lang="de-DE"/>
        </a:p>
      </dgm:t>
    </dgm:pt>
    <dgm:pt modelId="{10E2458E-6DD4-4DDD-AAF0-EBA3B19B5F4F}">
      <dgm:prSet phldrT="[Text]"/>
      <dgm:spPr/>
      <dgm:t>
        <a:bodyPr/>
        <a:lstStyle/>
        <a:p>
          <a:r>
            <a:rPr lang="de-DE"/>
            <a:t>Außer-Haus-Verpflegung</a:t>
          </a:r>
        </a:p>
      </dgm:t>
    </dgm:pt>
    <dgm:pt modelId="{CA081795-0651-4C74-9A86-51B6C1D96782}" type="parTrans" cxnId="{32A79938-FABB-4576-A72C-569C955D245F}">
      <dgm:prSet/>
      <dgm:spPr/>
      <dgm:t>
        <a:bodyPr/>
        <a:lstStyle/>
        <a:p>
          <a:endParaRPr lang="de-DE"/>
        </a:p>
      </dgm:t>
    </dgm:pt>
    <dgm:pt modelId="{6045D405-3F77-483A-8D04-68483F00A713}" type="sibTrans" cxnId="{32A79938-FABB-4576-A72C-569C955D245F}">
      <dgm:prSet/>
      <dgm:spPr/>
      <dgm:t>
        <a:bodyPr/>
        <a:lstStyle/>
        <a:p>
          <a:endParaRPr lang="de-DE"/>
        </a:p>
      </dgm:t>
    </dgm:pt>
    <dgm:pt modelId="{5F9F2862-BE08-4333-9225-E4E9FB26E706}" type="pres">
      <dgm:prSet presAssocID="{C18E0D86-B1B3-4436-9EC1-7F32548F7DE4}" presName="Name0" presStyleCnt="0">
        <dgm:presLayoutVars>
          <dgm:dir/>
          <dgm:animLvl val="lvl"/>
          <dgm:resizeHandles val="exact"/>
        </dgm:presLayoutVars>
      </dgm:prSet>
      <dgm:spPr/>
    </dgm:pt>
    <dgm:pt modelId="{A4EC3C81-93D9-4682-9AE8-61A6849CF696}" type="pres">
      <dgm:prSet presAssocID="{E3BA1B8C-5EC6-46BF-800E-44B9D96A88A1}" presName="parTxOnly" presStyleLbl="node1" presStyleIdx="0" presStyleCnt="4">
        <dgm:presLayoutVars>
          <dgm:chMax val="0"/>
          <dgm:chPref val="0"/>
          <dgm:bulletEnabled val="1"/>
        </dgm:presLayoutVars>
      </dgm:prSet>
      <dgm:spPr/>
    </dgm:pt>
    <dgm:pt modelId="{067BAEEA-C948-42E5-938C-A0DED277656F}" type="pres">
      <dgm:prSet presAssocID="{119AEE42-EDBB-4E2F-BFB0-81B0EB3ADF60}" presName="parTxOnlySpace" presStyleCnt="0"/>
      <dgm:spPr/>
    </dgm:pt>
    <dgm:pt modelId="{9969A2FC-E802-47BF-A02A-8BFDC6667E59}" type="pres">
      <dgm:prSet presAssocID="{F849E26C-937A-48CD-B0A9-9374D0581682}" presName="parTxOnly" presStyleLbl="node1" presStyleIdx="1" presStyleCnt="4">
        <dgm:presLayoutVars>
          <dgm:chMax val="0"/>
          <dgm:chPref val="0"/>
          <dgm:bulletEnabled val="1"/>
        </dgm:presLayoutVars>
      </dgm:prSet>
      <dgm:spPr/>
    </dgm:pt>
    <dgm:pt modelId="{27CDEFE6-2BBE-460F-B64B-F2F7D82049AE}" type="pres">
      <dgm:prSet presAssocID="{488E1E12-195C-4637-A7C2-96544B0E3B74}" presName="parTxOnlySpace" presStyleCnt="0"/>
      <dgm:spPr/>
    </dgm:pt>
    <dgm:pt modelId="{00B17ECE-BA47-4C40-BBE9-7102B976C549}" type="pres">
      <dgm:prSet presAssocID="{B7112D3D-683A-41EE-A885-53C74F183EFD}" presName="parTxOnly" presStyleLbl="node1" presStyleIdx="2" presStyleCnt="4">
        <dgm:presLayoutVars>
          <dgm:chMax val="0"/>
          <dgm:chPref val="0"/>
          <dgm:bulletEnabled val="1"/>
        </dgm:presLayoutVars>
      </dgm:prSet>
      <dgm:spPr/>
    </dgm:pt>
    <dgm:pt modelId="{5E8DE5FB-E96F-44BE-B73D-0A6D9C50B0B9}" type="pres">
      <dgm:prSet presAssocID="{0B67470B-3E81-496C-BA31-66C30D0F5556}" presName="parTxOnlySpace" presStyleCnt="0"/>
      <dgm:spPr/>
    </dgm:pt>
    <dgm:pt modelId="{F0B6F05D-24CE-4DAB-B6FA-5EBEFF5932C7}" type="pres">
      <dgm:prSet presAssocID="{10E2458E-6DD4-4DDD-AAF0-EBA3B19B5F4F}" presName="parTxOnly" presStyleLbl="node1" presStyleIdx="3" presStyleCnt="4">
        <dgm:presLayoutVars>
          <dgm:chMax val="0"/>
          <dgm:chPref val="0"/>
          <dgm:bulletEnabled val="1"/>
        </dgm:presLayoutVars>
      </dgm:prSet>
      <dgm:spPr/>
    </dgm:pt>
  </dgm:ptLst>
  <dgm:cxnLst>
    <dgm:cxn modelId="{64B4A60B-4260-4E59-A5C8-6AF75C778D21}" type="presOf" srcId="{B7112D3D-683A-41EE-A885-53C74F183EFD}" destId="{00B17ECE-BA47-4C40-BBE9-7102B976C549}" srcOrd="0" destOrd="0" presId="urn:microsoft.com/office/officeart/2005/8/layout/chevron1"/>
    <dgm:cxn modelId="{32A79938-FABB-4576-A72C-569C955D245F}" srcId="{C18E0D86-B1B3-4436-9EC1-7F32548F7DE4}" destId="{10E2458E-6DD4-4DDD-AAF0-EBA3B19B5F4F}" srcOrd="3" destOrd="0" parTransId="{CA081795-0651-4C74-9A86-51B6C1D96782}" sibTransId="{6045D405-3F77-483A-8D04-68483F00A713}"/>
    <dgm:cxn modelId="{9A0B983B-FA3A-4AD9-9287-198BC573A59E}" srcId="{C18E0D86-B1B3-4436-9EC1-7F32548F7DE4}" destId="{E3BA1B8C-5EC6-46BF-800E-44B9D96A88A1}" srcOrd="0" destOrd="0" parTransId="{FB66FE4D-CA44-4F43-8A36-E860F32A2C6F}" sibTransId="{119AEE42-EDBB-4E2F-BFB0-81B0EB3ADF60}"/>
    <dgm:cxn modelId="{BCD89746-AF8B-487F-AE36-93F9AF8118A6}" type="presOf" srcId="{F849E26C-937A-48CD-B0A9-9374D0581682}" destId="{9969A2FC-E802-47BF-A02A-8BFDC6667E59}" srcOrd="0" destOrd="0" presId="urn:microsoft.com/office/officeart/2005/8/layout/chevron1"/>
    <dgm:cxn modelId="{B8467E70-CDA1-47C4-B822-3EE2F631B1A4}" srcId="{C18E0D86-B1B3-4436-9EC1-7F32548F7DE4}" destId="{B7112D3D-683A-41EE-A885-53C74F183EFD}" srcOrd="2" destOrd="0" parTransId="{F2AF1EB6-4D41-45D3-9DC2-A60675C429AD}" sibTransId="{0B67470B-3E81-496C-BA31-66C30D0F5556}"/>
    <dgm:cxn modelId="{5199DA56-9580-416F-BE5D-5FD7995421D9}" srcId="{C18E0D86-B1B3-4436-9EC1-7F32548F7DE4}" destId="{F849E26C-937A-48CD-B0A9-9374D0581682}" srcOrd="1" destOrd="0" parTransId="{6B70E3DC-0384-4E83-A1DF-CD8672BFE10D}" sibTransId="{488E1E12-195C-4637-A7C2-96544B0E3B74}"/>
    <dgm:cxn modelId="{1531BD98-179A-4435-A05D-092B2AAD3B25}" type="presOf" srcId="{C18E0D86-B1B3-4436-9EC1-7F32548F7DE4}" destId="{5F9F2862-BE08-4333-9225-E4E9FB26E706}" srcOrd="0" destOrd="0" presId="urn:microsoft.com/office/officeart/2005/8/layout/chevron1"/>
    <dgm:cxn modelId="{7D6526F7-6B3C-492D-8664-E357DBF2C68A}" type="presOf" srcId="{E3BA1B8C-5EC6-46BF-800E-44B9D96A88A1}" destId="{A4EC3C81-93D9-4682-9AE8-61A6849CF696}" srcOrd="0" destOrd="0" presId="urn:microsoft.com/office/officeart/2005/8/layout/chevron1"/>
    <dgm:cxn modelId="{0C4EFBFC-D1CD-4148-8BE2-03E2E66B8087}" type="presOf" srcId="{10E2458E-6DD4-4DDD-AAF0-EBA3B19B5F4F}" destId="{F0B6F05D-24CE-4DAB-B6FA-5EBEFF5932C7}" srcOrd="0" destOrd="0" presId="urn:microsoft.com/office/officeart/2005/8/layout/chevron1"/>
    <dgm:cxn modelId="{1976F17D-9A2E-4C38-B4AA-5231C046A4B3}" type="presParOf" srcId="{5F9F2862-BE08-4333-9225-E4E9FB26E706}" destId="{A4EC3C81-93D9-4682-9AE8-61A6849CF696}" srcOrd="0" destOrd="0" presId="urn:microsoft.com/office/officeart/2005/8/layout/chevron1"/>
    <dgm:cxn modelId="{9EBBD6FA-34D9-4BEC-AC3E-B2016F7D692B}" type="presParOf" srcId="{5F9F2862-BE08-4333-9225-E4E9FB26E706}" destId="{067BAEEA-C948-42E5-938C-A0DED277656F}" srcOrd="1" destOrd="0" presId="urn:microsoft.com/office/officeart/2005/8/layout/chevron1"/>
    <dgm:cxn modelId="{2EB653A2-12A1-43FB-BCE0-4C7A74D6F142}" type="presParOf" srcId="{5F9F2862-BE08-4333-9225-E4E9FB26E706}" destId="{9969A2FC-E802-47BF-A02A-8BFDC6667E59}" srcOrd="2" destOrd="0" presId="urn:microsoft.com/office/officeart/2005/8/layout/chevron1"/>
    <dgm:cxn modelId="{01A0EAC9-872C-4D17-BD32-51202D97FB45}" type="presParOf" srcId="{5F9F2862-BE08-4333-9225-E4E9FB26E706}" destId="{27CDEFE6-2BBE-460F-B64B-F2F7D82049AE}" srcOrd="3" destOrd="0" presId="urn:microsoft.com/office/officeart/2005/8/layout/chevron1"/>
    <dgm:cxn modelId="{46EF52FD-5140-41AB-AB3F-86DD35EA434B}" type="presParOf" srcId="{5F9F2862-BE08-4333-9225-E4E9FB26E706}" destId="{00B17ECE-BA47-4C40-BBE9-7102B976C549}" srcOrd="4" destOrd="0" presId="urn:microsoft.com/office/officeart/2005/8/layout/chevron1"/>
    <dgm:cxn modelId="{20CDE48C-821D-4B93-9961-CD1ED2B5012C}" type="presParOf" srcId="{5F9F2862-BE08-4333-9225-E4E9FB26E706}" destId="{5E8DE5FB-E96F-44BE-B73D-0A6D9C50B0B9}" srcOrd="5" destOrd="0" presId="urn:microsoft.com/office/officeart/2005/8/layout/chevron1"/>
    <dgm:cxn modelId="{66D24CD0-1D2B-4748-B2BF-F0B7D7ED1F12}" type="presParOf" srcId="{5F9F2862-BE08-4333-9225-E4E9FB26E706}" destId="{F0B6F05D-24CE-4DAB-B6FA-5EBEFF5932C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A4DC-A4BF-42FE-96D5-F707FDE2C092}">
      <dsp:nvSpPr>
        <dsp:cNvPr id="0" name=""/>
        <dsp:cNvSpPr/>
      </dsp:nvSpPr>
      <dsp:spPr>
        <a:xfrm>
          <a:off x="1362219" y="282779"/>
          <a:ext cx="3833906" cy="3833906"/>
        </a:xfrm>
        <a:prstGeom prst="pie">
          <a:avLst>
            <a:gd name="adj1" fmla="val 16200000"/>
            <a:gd name="adj2" fmla="val 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de-DE" sz="3600" kern="1200">
              <a:solidFill>
                <a:schemeClr val="bg1"/>
              </a:solidFill>
            </a:rPr>
            <a:t>Plan</a:t>
          </a:r>
        </a:p>
      </dsp:txBody>
      <dsp:txXfrm>
        <a:off x="3397384" y="1077401"/>
        <a:ext cx="1414893" cy="1049760"/>
      </dsp:txXfrm>
    </dsp:sp>
    <dsp:sp modelId="{23D8B0CE-81BE-4015-AA9B-789148F0D3D8}">
      <dsp:nvSpPr>
        <dsp:cNvPr id="0" name=""/>
        <dsp:cNvSpPr/>
      </dsp:nvSpPr>
      <dsp:spPr>
        <a:xfrm>
          <a:off x="1362219" y="411488"/>
          <a:ext cx="3833906" cy="3833906"/>
        </a:xfrm>
        <a:prstGeom prst="pie">
          <a:avLst>
            <a:gd name="adj1" fmla="val 0"/>
            <a:gd name="adj2" fmla="val 54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de-DE" sz="3600" kern="1200">
              <a:solidFill>
                <a:schemeClr val="bg1"/>
              </a:solidFill>
            </a:rPr>
            <a:t>Do</a:t>
          </a:r>
        </a:p>
      </dsp:txBody>
      <dsp:txXfrm>
        <a:off x="3397384" y="2401012"/>
        <a:ext cx="1414893" cy="1049760"/>
      </dsp:txXfrm>
    </dsp:sp>
    <dsp:sp modelId="{E9BFA66A-2711-4FE6-9ED1-9AB417A783E5}">
      <dsp:nvSpPr>
        <dsp:cNvPr id="0" name=""/>
        <dsp:cNvSpPr/>
      </dsp:nvSpPr>
      <dsp:spPr>
        <a:xfrm>
          <a:off x="1233510" y="411488"/>
          <a:ext cx="3833906" cy="3833906"/>
        </a:xfrm>
        <a:prstGeom prst="pie">
          <a:avLst>
            <a:gd name="adj1" fmla="val 5400000"/>
            <a:gd name="adj2" fmla="val 108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de-DE" sz="3600" kern="1200">
              <a:solidFill>
                <a:schemeClr val="bg1"/>
              </a:solidFill>
            </a:rPr>
            <a:t>Check</a:t>
          </a:r>
        </a:p>
      </dsp:txBody>
      <dsp:txXfrm>
        <a:off x="1617357" y="2401012"/>
        <a:ext cx="1414893" cy="1049760"/>
      </dsp:txXfrm>
    </dsp:sp>
    <dsp:sp modelId="{D7102FE9-9429-44DC-A142-DAE130A8BC47}">
      <dsp:nvSpPr>
        <dsp:cNvPr id="0" name=""/>
        <dsp:cNvSpPr/>
      </dsp:nvSpPr>
      <dsp:spPr>
        <a:xfrm>
          <a:off x="1233510" y="282779"/>
          <a:ext cx="3833906" cy="3833906"/>
        </a:xfrm>
        <a:prstGeom prst="pie">
          <a:avLst>
            <a:gd name="adj1" fmla="val 108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de-DE" sz="3600" kern="1200">
              <a:solidFill>
                <a:schemeClr val="bg1"/>
              </a:solidFill>
            </a:rPr>
            <a:t>Act</a:t>
          </a:r>
        </a:p>
      </dsp:txBody>
      <dsp:txXfrm>
        <a:off x="1617357" y="1077401"/>
        <a:ext cx="1414893" cy="1049760"/>
      </dsp:txXfrm>
    </dsp:sp>
    <dsp:sp modelId="{81CAC1ED-0B6B-49F0-9112-E503075739FE}">
      <dsp:nvSpPr>
        <dsp:cNvPr id="0" name=""/>
        <dsp:cNvSpPr/>
      </dsp:nvSpPr>
      <dsp:spPr>
        <a:xfrm>
          <a:off x="1124882" y="45442"/>
          <a:ext cx="4308580" cy="4308580"/>
        </a:xfrm>
        <a:prstGeom prst="circularArrow">
          <a:avLst>
            <a:gd name="adj1" fmla="val 5085"/>
            <a:gd name="adj2" fmla="val 327528"/>
            <a:gd name="adj3" fmla="val 21272472"/>
            <a:gd name="adj4" fmla="val 162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3B8B0C-C7F9-4CBA-B00B-D91A21FCD574}">
      <dsp:nvSpPr>
        <dsp:cNvPr id="0" name=""/>
        <dsp:cNvSpPr/>
      </dsp:nvSpPr>
      <dsp:spPr>
        <a:xfrm>
          <a:off x="1124882" y="174151"/>
          <a:ext cx="4308580" cy="4308580"/>
        </a:xfrm>
        <a:prstGeom prst="circularArrow">
          <a:avLst>
            <a:gd name="adj1" fmla="val 5085"/>
            <a:gd name="adj2" fmla="val 327528"/>
            <a:gd name="adj3" fmla="val 5072472"/>
            <a:gd name="adj4" fmla="val 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021AB6-BCF7-4566-B842-C9871486AC0B}">
      <dsp:nvSpPr>
        <dsp:cNvPr id="0" name=""/>
        <dsp:cNvSpPr/>
      </dsp:nvSpPr>
      <dsp:spPr>
        <a:xfrm>
          <a:off x="996173" y="174151"/>
          <a:ext cx="4308580" cy="4308580"/>
        </a:xfrm>
        <a:prstGeom prst="circularArrow">
          <a:avLst>
            <a:gd name="adj1" fmla="val 5085"/>
            <a:gd name="adj2" fmla="val 327528"/>
            <a:gd name="adj3" fmla="val 10472472"/>
            <a:gd name="adj4" fmla="val 54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1FA725-C51A-46DB-A161-A388B8C0792A}">
      <dsp:nvSpPr>
        <dsp:cNvPr id="0" name=""/>
        <dsp:cNvSpPr/>
      </dsp:nvSpPr>
      <dsp:spPr>
        <a:xfrm>
          <a:off x="996173" y="45442"/>
          <a:ext cx="4308580" cy="4308580"/>
        </a:xfrm>
        <a:prstGeom prst="circularArrow">
          <a:avLst>
            <a:gd name="adj1" fmla="val 5085"/>
            <a:gd name="adj2" fmla="val 327528"/>
            <a:gd name="adj3" fmla="val 15872472"/>
            <a:gd name="adj4" fmla="val 108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E0C52-4847-49F8-8CE0-EF2E93744660}">
      <dsp:nvSpPr>
        <dsp:cNvPr id="0" name=""/>
        <dsp:cNvSpPr/>
      </dsp:nvSpPr>
      <dsp:spPr>
        <a:xfrm rot="5400000">
          <a:off x="5949810" y="-2777004"/>
          <a:ext cx="1021194" cy="6641018"/>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79388" lvl="1" indent="0" algn="l" defTabSz="577850">
            <a:lnSpc>
              <a:spcPct val="90000"/>
            </a:lnSpc>
            <a:spcBef>
              <a:spcPct val="0"/>
            </a:spcBef>
            <a:spcAft>
              <a:spcPct val="15000"/>
            </a:spcAft>
            <a:buFontTx/>
            <a:buNone/>
          </a:pPr>
          <a:r>
            <a:rPr lang="de-DE" sz="1300" b="1" kern="1200"/>
            <a:t>Unser Unternehmen reduziert Lebensmittelabfälle.</a:t>
          </a:r>
        </a:p>
      </dsp:txBody>
      <dsp:txXfrm rot="-5400000">
        <a:off x="3139899" y="82758"/>
        <a:ext cx="6591167" cy="921492"/>
      </dsp:txXfrm>
    </dsp:sp>
    <dsp:sp modelId="{A9B16203-D0D6-4D20-9A8B-F7E378759A5B}">
      <dsp:nvSpPr>
        <dsp:cNvPr id="0" name=""/>
        <dsp:cNvSpPr/>
      </dsp:nvSpPr>
      <dsp:spPr>
        <a:xfrm>
          <a:off x="595674" y="2250"/>
          <a:ext cx="2544223" cy="10825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a:t>Normativ</a:t>
          </a:r>
        </a:p>
      </dsp:txBody>
      <dsp:txXfrm>
        <a:off x="648518" y="55094"/>
        <a:ext cx="2438535" cy="976820"/>
      </dsp:txXfrm>
    </dsp:sp>
    <dsp:sp modelId="{79B80563-1B53-4A60-BE8E-1445DDE13D2D}">
      <dsp:nvSpPr>
        <dsp:cNvPr id="0" name=""/>
        <dsp:cNvSpPr/>
      </dsp:nvSpPr>
      <dsp:spPr>
        <a:xfrm rot="5400000">
          <a:off x="5949810" y="-1640370"/>
          <a:ext cx="1021194" cy="6641018"/>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14300" lvl="1" indent="-114300" algn="l" defTabSz="666750">
            <a:lnSpc>
              <a:spcPct val="90000"/>
            </a:lnSpc>
            <a:spcBef>
              <a:spcPct val="0"/>
            </a:spcBef>
            <a:spcAft>
              <a:spcPct val="15000"/>
            </a:spcAft>
            <a:buChar char="•"/>
          </a:pPr>
          <a:r>
            <a:rPr lang="de-DE" sz="1500" kern="1200"/>
            <a:t>Beteiligung an der nationalen Strategie gegen Lebensmittel-verschwendung: Reduktion der Lebensmittelabfälle um 50 % bis 2023</a:t>
          </a:r>
        </a:p>
        <a:p>
          <a:pPr marL="114300" lvl="1" indent="-114300" algn="l" defTabSz="666750">
            <a:lnSpc>
              <a:spcPct val="90000"/>
            </a:lnSpc>
            <a:spcBef>
              <a:spcPct val="0"/>
            </a:spcBef>
            <a:spcAft>
              <a:spcPct val="15000"/>
            </a:spcAft>
            <a:buChar char="•"/>
          </a:pPr>
          <a:r>
            <a:rPr lang="de-DE" sz="1500" kern="1200"/>
            <a:t>Positionierung als Ressourcen sparendes und Lebensmittel wertschätzendes Unternehmen</a:t>
          </a:r>
        </a:p>
      </dsp:txBody>
      <dsp:txXfrm rot="-5400000">
        <a:off x="3139899" y="1219392"/>
        <a:ext cx="6591167" cy="921492"/>
      </dsp:txXfrm>
    </dsp:sp>
    <dsp:sp modelId="{D2E70C26-D6BD-4A92-BC30-23E6686A31F4}">
      <dsp:nvSpPr>
        <dsp:cNvPr id="0" name=""/>
        <dsp:cNvSpPr/>
      </dsp:nvSpPr>
      <dsp:spPr>
        <a:xfrm>
          <a:off x="595674" y="1138884"/>
          <a:ext cx="2544223" cy="10825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a:t>Strategisch</a:t>
          </a:r>
        </a:p>
      </dsp:txBody>
      <dsp:txXfrm>
        <a:off x="648518" y="1191728"/>
        <a:ext cx="2438535" cy="976820"/>
      </dsp:txXfrm>
    </dsp:sp>
    <dsp:sp modelId="{9AAE4DE7-970D-47C0-9B33-12812C57596B}">
      <dsp:nvSpPr>
        <dsp:cNvPr id="0" name=""/>
        <dsp:cNvSpPr/>
      </dsp:nvSpPr>
      <dsp:spPr>
        <a:xfrm rot="5400000">
          <a:off x="5949810" y="-503737"/>
          <a:ext cx="1021194" cy="6641018"/>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15000"/>
            </a:spcAft>
            <a:buChar char="•"/>
          </a:pPr>
          <a:r>
            <a:rPr lang="de-DE" sz="1300" kern="1200"/>
            <a:t>Projekt zur Lebensmittelabfallvermeidung durchführen</a:t>
          </a:r>
        </a:p>
        <a:p>
          <a:pPr marL="114300" lvl="1" indent="-114300" algn="l" defTabSz="577850">
            <a:lnSpc>
              <a:spcPct val="100000"/>
            </a:lnSpc>
            <a:spcBef>
              <a:spcPct val="0"/>
            </a:spcBef>
            <a:spcAft>
              <a:spcPct val="15000"/>
            </a:spcAft>
            <a:buChar char="•"/>
          </a:pPr>
          <a:r>
            <a:rPr lang="de-DE" sz="1300" kern="1200"/>
            <a:t>Messung, Maßnahmenentwicklung und –Implementierung durchführen</a:t>
          </a:r>
        </a:p>
        <a:p>
          <a:pPr marL="114300" lvl="1" indent="-114300" algn="l" defTabSz="577850">
            <a:lnSpc>
              <a:spcPct val="100000"/>
            </a:lnSpc>
            <a:spcBef>
              <a:spcPct val="0"/>
            </a:spcBef>
            <a:spcAft>
              <a:spcPct val="15000"/>
            </a:spcAft>
            <a:buChar char="•"/>
          </a:pPr>
          <a:r>
            <a:rPr lang="de-DE" sz="1300" kern="1200"/>
            <a:t>Beteiligungsprozess durchführen</a:t>
          </a:r>
        </a:p>
        <a:p>
          <a:pPr marL="114300" lvl="1" indent="-114300" algn="l" defTabSz="577850">
            <a:lnSpc>
              <a:spcPct val="90000"/>
            </a:lnSpc>
            <a:spcBef>
              <a:spcPct val="0"/>
            </a:spcBef>
            <a:spcAft>
              <a:spcPct val="15000"/>
            </a:spcAft>
            <a:buChar char="•"/>
          </a:pPr>
          <a:r>
            <a:rPr lang="de-DE" sz="1300" kern="1200"/>
            <a:t>Kommunikation mit Kunden durchführen</a:t>
          </a:r>
        </a:p>
      </dsp:txBody>
      <dsp:txXfrm rot="-5400000">
        <a:off x="3139899" y="2356025"/>
        <a:ext cx="6591167" cy="921492"/>
      </dsp:txXfrm>
    </dsp:sp>
    <dsp:sp modelId="{1C20A944-0AFF-4D66-B19D-5A14C1CD1EEB}">
      <dsp:nvSpPr>
        <dsp:cNvPr id="0" name=""/>
        <dsp:cNvSpPr/>
      </dsp:nvSpPr>
      <dsp:spPr>
        <a:xfrm>
          <a:off x="595674" y="2275517"/>
          <a:ext cx="2544223" cy="10825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a:t>Operativ</a:t>
          </a:r>
          <a:endParaRPr lang="de-DE" sz="3500" kern="1200"/>
        </a:p>
      </dsp:txBody>
      <dsp:txXfrm>
        <a:off x="648518" y="2328361"/>
        <a:ext cx="2438535" cy="976820"/>
      </dsp:txXfrm>
    </dsp:sp>
    <dsp:sp modelId="{5A1213E8-EC0E-447E-B570-0BBC3EC1EEC7}">
      <dsp:nvSpPr>
        <dsp:cNvPr id="0" name=""/>
        <dsp:cNvSpPr/>
      </dsp:nvSpPr>
      <dsp:spPr>
        <a:xfrm rot="5400000">
          <a:off x="5949810" y="632896"/>
          <a:ext cx="1021194" cy="6641018"/>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de-DE" sz="1300" kern="1200"/>
            <a:t>Anteil der Lebensmittelabfälle an den Produktionsmengen</a:t>
          </a:r>
        </a:p>
        <a:p>
          <a:pPr marL="114300" lvl="1" indent="-114300" algn="l" defTabSz="577850">
            <a:lnSpc>
              <a:spcPct val="90000"/>
            </a:lnSpc>
            <a:spcBef>
              <a:spcPct val="0"/>
            </a:spcBef>
            <a:spcAft>
              <a:spcPct val="15000"/>
            </a:spcAft>
            <a:buFont typeface="Arial" panose="020B0604020202020204" pitchFamily="34" charset="0"/>
            <a:buChar char="•"/>
          </a:pPr>
          <a:r>
            <a:rPr lang="de-DE" sz="1300" kern="1200"/>
            <a:t>Lebensmittelabfall pro Mahlzeit</a:t>
          </a:r>
        </a:p>
        <a:p>
          <a:pPr marL="114300" lvl="1" indent="-114300" algn="l" defTabSz="577850">
            <a:lnSpc>
              <a:spcPct val="90000"/>
            </a:lnSpc>
            <a:spcBef>
              <a:spcPct val="0"/>
            </a:spcBef>
            <a:spcAft>
              <a:spcPct val="15000"/>
            </a:spcAft>
            <a:buFont typeface="Arial" panose="020B0604020202020204" pitchFamily="34" charset="0"/>
            <a:buChar char="•"/>
          </a:pPr>
          <a:r>
            <a:rPr lang="de-DE" sz="1300" kern="1200"/>
            <a:t>Entsorgungskosten im Verhältnis zum Wareneinsatz</a:t>
          </a:r>
        </a:p>
      </dsp:txBody>
      <dsp:txXfrm rot="-5400000">
        <a:off x="3139899" y="3492659"/>
        <a:ext cx="6591167" cy="921492"/>
      </dsp:txXfrm>
    </dsp:sp>
    <dsp:sp modelId="{E6423648-D3DE-4F94-92C5-CA01F05574AC}">
      <dsp:nvSpPr>
        <dsp:cNvPr id="0" name=""/>
        <dsp:cNvSpPr/>
      </dsp:nvSpPr>
      <dsp:spPr>
        <a:xfrm>
          <a:off x="595674" y="3412151"/>
          <a:ext cx="2544223" cy="10825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a:t>Kennzahlen</a:t>
          </a:r>
        </a:p>
      </dsp:txBody>
      <dsp:txXfrm>
        <a:off x="648518" y="3464995"/>
        <a:ext cx="2438535" cy="976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3C81-93D9-4682-9AE8-61A6849CF696}">
      <dsp:nvSpPr>
        <dsp:cNvPr id="0" name=""/>
        <dsp:cNvSpPr/>
      </dsp:nvSpPr>
      <dsp:spPr>
        <a:xfrm>
          <a:off x="4987" y="1638920"/>
          <a:ext cx="2903272" cy="116130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de-DE" sz="2200" kern="1200"/>
            <a:t>Produktion</a:t>
          </a:r>
        </a:p>
      </dsp:txBody>
      <dsp:txXfrm>
        <a:off x="585641" y="1638920"/>
        <a:ext cx="1741964" cy="1161308"/>
      </dsp:txXfrm>
    </dsp:sp>
    <dsp:sp modelId="{9969A2FC-E802-47BF-A02A-8BFDC6667E59}">
      <dsp:nvSpPr>
        <dsp:cNvPr id="0" name=""/>
        <dsp:cNvSpPr/>
      </dsp:nvSpPr>
      <dsp:spPr>
        <a:xfrm>
          <a:off x="2617932" y="1638920"/>
          <a:ext cx="2903272" cy="116130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de-DE" sz="2200" kern="1200"/>
            <a:t>Verarbeitung</a:t>
          </a:r>
        </a:p>
      </dsp:txBody>
      <dsp:txXfrm>
        <a:off x="3198586" y="1638920"/>
        <a:ext cx="1741964" cy="1161308"/>
      </dsp:txXfrm>
    </dsp:sp>
    <dsp:sp modelId="{00B17ECE-BA47-4C40-BBE9-7102B976C549}">
      <dsp:nvSpPr>
        <dsp:cNvPr id="0" name=""/>
        <dsp:cNvSpPr/>
      </dsp:nvSpPr>
      <dsp:spPr>
        <a:xfrm>
          <a:off x="5230877" y="1638920"/>
          <a:ext cx="2903272" cy="116130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de-DE" sz="2200" kern="1200"/>
            <a:t>Handel</a:t>
          </a:r>
        </a:p>
      </dsp:txBody>
      <dsp:txXfrm>
        <a:off x="5811531" y="1638920"/>
        <a:ext cx="1741964" cy="1161308"/>
      </dsp:txXfrm>
    </dsp:sp>
    <dsp:sp modelId="{F0B6F05D-24CE-4DAB-B6FA-5EBEFF5932C7}">
      <dsp:nvSpPr>
        <dsp:cNvPr id="0" name=""/>
        <dsp:cNvSpPr/>
      </dsp:nvSpPr>
      <dsp:spPr>
        <a:xfrm>
          <a:off x="7843823" y="1638920"/>
          <a:ext cx="2903272" cy="116130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de-DE" sz="2200" kern="1200"/>
            <a:t>Außer-Haus-Verpflegung</a:t>
          </a:r>
        </a:p>
      </dsp:txBody>
      <dsp:txXfrm>
        <a:off x="8424477" y="1638920"/>
        <a:ext cx="1741964" cy="116130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04.09.2024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a:t>
            </a:fld>
            <a:endParaRPr lang="de-DE"/>
          </a:p>
        </p:txBody>
      </p:sp>
    </p:spTree>
    <p:extLst>
      <p:ext uri="{BB962C8B-B14F-4D97-AF65-F5344CB8AC3E}">
        <p14:creationId xmlns:p14="http://schemas.microsoft.com/office/powerpoint/2010/main" val="199197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18</a:t>
            </a:fld>
            <a:endParaRPr lang="de-DE"/>
          </a:p>
        </p:txBody>
      </p:sp>
    </p:spTree>
    <p:extLst>
      <p:ext uri="{BB962C8B-B14F-4D97-AF65-F5344CB8AC3E}">
        <p14:creationId xmlns:p14="http://schemas.microsoft.com/office/powerpoint/2010/main" val="198218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19</a:t>
            </a:fld>
            <a:endParaRPr lang="de-DE"/>
          </a:p>
        </p:txBody>
      </p:sp>
    </p:spTree>
    <p:extLst>
      <p:ext uri="{BB962C8B-B14F-4D97-AF65-F5344CB8AC3E}">
        <p14:creationId xmlns:p14="http://schemas.microsoft.com/office/powerpoint/2010/main" val="4628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20</a:t>
            </a:fld>
            <a:endParaRPr lang="de-DE"/>
          </a:p>
        </p:txBody>
      </p:sp>
    </p:spTree>
    <p:extLst>
      <p:ext uri="{BB962C8B-B14F-4D97-AF65-F5344CB8AC3E}">
        <p14:creationId xmlns:p14="http://schemas.microsoft.com/office/powerpoint/2010/main" val="406495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21</a:t>
            </a:fld>
            <a:endParaRPr lang="de-DE"/>
          </a:p>
        </p:txBody>
      </p:sp>
    </p:spTree>
    <p:extLst>
      <p:ext uri="{BB962C8B-B14F-4D97-AF65-F5344CB8AC3E}">
        <p14:creationId xmlns:p14="http://schemas.microsoft.com/office/powerpoint/2010/main" val="358848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Wählen Sie die Folien je nach Setting aus.</a:t>
            </a:r>
          </a:p>
        </p:txBody>
      </p:sp>
      <p:sp>
        <p:nvSpPr>
          <p:cNvPr id="4" name="Foliennummernplatzhalter 3"/>
          <p:cNvSpPr>
            <a:spLocks noGrp="1"/>
          </p:cNvSpPr>
          <p:nvPr>
            <p:ph type="sldNum" sz="quarter" idx="5"/>
          </p:nvPr>
        </p:nvSpPr>
        <p:spPr/>
        <p:txBody>
          <a:bodyPr/>
          <a:lstStyle/>
          <a:p>
            <a:fld id="{7F5BED8C-25A0-454E-9F9C-04F65E5AD4F7}" type="slidenum">
              <a:rPr lang="de-DE" smtClean="0"/>
              <a:t>22</a:t>
            </a:fld>
            <a:endParaRPr lang="de-DE"/>
          </a:p>
        </p:txBody>
      </p:sp>
    </p:spTree>
    <p:extLst>
      <p:ext uri="{BB962C8B-B14F-4D97-AF65-F5344CB8AC3E}">
        <p14:creationId xmlns:p14="http://schemas.microsoft.com/office/powerpoint/2010/main" val="324574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23</a:t>
            </a:fld>
            <a:endParaRPr lang="de-DE"/>
          </a:p>
        </p:txBody>
      </p:sp>
    </p:spTree>
    <p:extLst>
      <p:ext uri="{BB962C8B-B14F-4D97-AF65-F5344CB8AC3E}">
        <p14:creationId xmlns:p14="http://schemas.microsoft.com/office/powerpoint/2010/main" val="275229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Wählen Sie die Folien je nach Setting aus.</a:t>
            </a:r>
          </a:p>
          <a:p>
            <a:endParaRPr lang="de-DE" dirty="0"/>
          </a:p>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24</a:t>
            </a:fld>
            <a:endParaRPr lang="de-DE"/>
          </a:p>
        </p:txBody>
      </p:sp>
    </p:spTree>
    <p:extLst>
      <p:ext uri="{BB962C8B-B14F-4D97-AF65-F5344CB8AC3E}">
        <p14:creationId xmlns:p14="http://schemas.microsoft.com/office/powerpoint/2010/main" val="2998495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25</a:t>
            </a:fld>
            <a:endParaRPr lang="de-DE"/>
          </a:p>
        </p:txBody>
      </p:sp>
    </p:spTree>
    <p:extLst>
      <p:ext uri="{BB962C8B-B14F-4D97-AF65-F5344CB8AC3E}">
        <p14:creationId xmlns:p14="http://schemas.microsoft.com/office/powerpoint/2010/main" val="4201760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26</a:t>
            </a:fld>
            <a:endParaRPr lang="de-DE"/>
          </a:p>
        </p:txBody>
      </p:sp>
    </p:spTree>
    <p:extLst>
      <p:ext uri="{BB962C8B-B14F-4D97-AF65-F5344CB8AC3E}">
        <p14:creationId xmlns:p14="http://schemas.microsoft.com/office/powerpoint/2010/main" val="418245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27</a:t>
            </a:fld>
            <a:endParaRPr lang="de-DE"/>
          </a:p>
        </p:txBody>
      </p:sp>
    </p:spTree>
    <p:extLst>
      <p:ext uri="{BB962C8B-B14F-4D97-AF65-F5344CB8AC3E}">
        <p14:creationId xmlns:p14="http://schemas.microsoft.com/office/powerpoint/2010/main" val="352290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1236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28</a:t>
            </a:fld>
            <a:endParaRPr lang="de-DE"/>
          </a:p>
        </p:txBody>
      </p:sp>
    </p:spTree>
    <p:extLst>
      <p:ext uri="{BB962C8B-B14F-4D97-AF65-F5344CB8AC3E}">
        <p14:creationId xmlns:p14="http://schemas.microsoft.com/office/powerpoint/2010/main" val="288531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29</a:t>
            </a:fld>
            <a:endParaRPr lang="de-DE"/>
          </a:p>
        </p:txBody>
      </p:sp>
    </p:spTree>
    <p:extLst>
      <p:ext uri="{BB962C8B-B14F-4D97-AF65-F5344CB8AC3E}">
        <p14:creationId xmlns:p14="http://schemas.microsoft.com/office/powerpoint/2010/main" val="304001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30</a:t>
            </a:fld>
            <a:endParaRPr lang="de-DE"/>
          </a:p>
        </p:txBody>
      </p:sp>
    </p:spTree>
    <p:extLst>
      <p:ext uri="{BB962C8B-B14F-4D97-AF65-F5344CB8AC3E}">
        <p14:creationId xmlns:p14="http://schemas.microsoft.com/office/powerpoint/2010/main" val="102526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31</a:t>
            </a:fld>
            <a:endParaRPr lang="de-DE"/>
          </a:p>
        </p:txBody>
      </p:sp>
    </p:spTree>
    <p:extLst>
      <p:ext uri="{BB962C8B-B14F-4D97-AF65-F5344CB8AC3E}">
        <p14:creationId xmlns:p14="http://schemas.microsoft.com/office/powerpoint/2010/main" val="1856094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32</a:t>
            </a:fld>
            <a:endParaRPr lang="de-DE"/>
          </a:p>
        </p:txBody>
      </p:sp>
    </p:spTree>
    <p:extLst>
      <p:ext uri="{BB962C8B-B14F-4D97-AF65-F5344CB8AC3E}">
        <p14:creationId xmlns:p14="http://schemas.microsoft.com/office/powerpoint/2010/main" val="367036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Wählen Sie die Folien je nach Setting aus.</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33</a:t>
            </a:fld>
            <a:endParaRPr lang="de-DE"/>
          </a:p>
        </p:txBody>
      </p:sp>
    </p:spTree>
    <p:extLst>
      <p:ext uri="{BB962C8B-B14F-4D97-AF65-F5344CB8AC3E}">
        <p14:creationId xmlns:p14="http://schemas.microsoft.com/office/powerpoint/2010/main" val="333151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35</a:t>
            </a:fld>
            <a:endParaRPr lang="de-DE"/>
          </a:p>
        </p:txBody>
      </p:sp>
    </p:spTree>
    <p:extLst>
      <p:ext uri="{BB962C8B-B14F-4D97-AF65-F5344CB8AC3E}">
        <p14:creationId xmlns:p14="http://schemas.microsoft.com/office/powerpoint/2010/main" val="2009577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36</a:t>
            </a:fld>
            <a:endParaRPr lang="de-DE"/>
          </a:p>
        </p:txBody>
      </p:sp>
    </p:spTree>
    <p:extLst>
      <p:ext uri="{BB962C8B-B14F-4D97-AF65-F5344CB8AC3E}">
        <p14:creationId xmlns:p14="http://schemas.microsoft.com/office/powerpoint/2010/main" val="598515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p:txBody>
      </p:sp>
      <p:sp>
        <p:nvSpPr>
          <p:cNvPr id="4" name="Foliennummernplatzhalter 3"/>
          <p:cNvSpPr>
            <a:spLocks noGrp="1"/>
          </p:cNvSpPr>
          <p:nvPr>
            <p:ph type="sldNum" sz="quarter" idx="5"/>
          </p:nvPr>
        </p:nvSpPr>
        <p:spPr/>
        <p:txBody>
          <a:bodyPr/>
          <a:lstStyle/>
          <a:p>
            <a:fld id="{7F5BED8C-25A0-454E-9F9C-04F65E5AD4F7}" type="slidenum">
              <a:rPr lang="de-DE" smtClean="0"/>
              <a:t>37</a:t>
            </a:fld>
            <a:endParaRPr lang="de-DE"/>
          </a:p>
        </p:txBody>
      </p:sp>
    </p:spTree>
    <p:extLst>
      <p:ext uri="{BB962C8B-B14F-4D97-AF65-F5344CB8AC3E}">
        <p14:creationId xmlns:p14="http://schemas.microsoft.com/office/powerpoint/2010/main" val="2968827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38</a:t>
            </a:fld>
            <a:endParaRPr lang="de-DE"/>
          </a:p>
        </p:txBody>
      </p:sp>
    </p:spTree>
    <p:extLst>
      <p:ext uri="{BB962C8B-B14F-4D97-AF65-F5344CB8AC3E}">
        <p14:creationId xmlns:p14="http://schemas.microsoft.com/office/powerpoint/2010/main" val="383773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39</a:t>
            </a:fld>
            <a:endParaRPr lang="de-DE"/>
          </a:p>
        </p:txBody>
      </p:sp>
    </p:spTree>
    <p:extLst>
      <p:ext uri="{BB962C8B-B14F-4D97-AF65-F5344CB8AC3E}">
        <p14:creationId xmlns:p14="http://schemas.microsoft.com/office/powerpoint/2010/main" val="2590808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F5BED8C-25A0-454E-9F9C-04F65E5AD4F7}" type="slidenum">
              <a:rPr lang="de-DE" smtClean="0"/>
              <a:t>40</a:t>
            </a:fld>
            <a:endParaRPr lang="de-DE"/>
          </a:p>
        </p:txBody>
      </p:sp>
    </p:spTree>
    <p:extLst>
      <p:ext uri="{BB962C8B-B14F-4D97-AF65-F5344CB8AC3E}">
        <p14:creationId xmlns:p14="http://schemas.microsoft.com/office/powerpoint/2010/main" val="141933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41</a:t>
            </a:fld>
            <a:endParaRPr lang="de-DE"/>
          </a:p>
        </p:txBody>
      </p:sp>
    </p:spTree>
    <p:extLst>
      <p:ext uri="{BB962C8B-B14F-4D97-AF65-F5344CB8AC3E}">
        <p14:creationId xmlns:p14="http://schemas.microsoft.com/office/powerpoint/2010/main" val="4083063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42</a:t>
            </a:fld>
            <a:endParaRPr lang="de-DE"/>
          </a:p>
        </p:txBody>
      </p:sp>
    </p:spTree>
    <p:extLst>
      <p:ext uri="{BB962C8B-B14F-4D97-AF65-F5344CB8AC3E}">
        <p14:creationId xmlns:p14="http://schemas.microsoft.com/office/powerpoint/2010/main" val="1331548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43</a:t>
            </a:fld>
            <a:endParaRPr lang="de-DE"/>
          </a:p>
        </p:txBody>
      </p:sp>
    </p:spTree>
    <p:extLst>
      <p:ext uri="{BB962C8B-B14F-4D97-AF65-F5344CB8AC3E}">
        <p14:creationId xmlns:p14="http://schemas.microsoft.com/office/powerpoint/2010/main" val="2590222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44</a:t>
            </a:fld>
            <a:endParaRPr lang="de-DE"/>
          </a:p>
        </p:txBody>
      </p:sp>
    </p:spTree>
    <p:extLst>
      <p:ext uri="{BB962C8B-B14F-4D97-AF65-F5344CB8AC3E}">
        <p14:creationId xmlns:p14="http://schemas.microsoft.com/office/powerpoint/2010/main" val="3491626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46</a:t>
            </a:fld>
            <a:endParaRPr lang="de-DE"/>
          </a:p>
        </p:txBody>
      </p:sp>
    </p:spTree>
    <p:extLst>
      <p:ext uri="{BB962C8B-B14F-4D97-AF65-F5344CB8AC3E}">
        <p14:creationId xmlns:p14="http://schemas.microsoft.com/office/powerpoint/2010/main" val="2730756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47</a:t>
            </a:fld>
            <a:endParaRPr lang="de-DE"/>
          </a:p>
        </p:txBody>
      </p:sp>
    </p:spTree>
    <p:extLst>
      <p:ext uri="{BB962C8B-B14F-4D97-AF65-F5344CB8AC3E}">
        <p14:creationId xmlns:p14="http://schemas.microsoft.com/office/powerpoint/2010/main" val="1483572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48</a:t>
            </a:fld>
            <a:endParaRPr lang="de-DE"/>
          </a:p>
        </p:txBody>
      </p:sp>
    </p:spTree>
    <p:extLst>
      <p:ext uri="{BB962C8B-B14F-4D97-AF65-F5344CB8AC3E}">
        <p14:creationId xmlns:p14="http://schemas.microsoft.com/office/powerpoint/2010/main" val="495574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Quiz – erstellen mit </a:t>
            </a:r>
            <a:r>
              <a:rPr lang="de-DE" b="1" err="1"/>
              <a:t>MentiMeter</a:t>
            </a:r>
            <a:r>
              <a:rPr lang="de-DE" b="1"/>
              <a:t> o.ä. – QR-CODE &amp; LINK ANPASSEN</a:t>
            </a:r>
          </a:p>
          <a:p>
            <a:r>
              <a:rPr lang="de-DE" b="1"/>
              <a:t>im Folgenden wird die Erstellung mit </a:t>
            </a:r>
            <a:r>
              <a:rPr lang="de-DE" b="1" err="1"/>
              <a:t>Mentimeter</a:t>
            </a:r>
            <a:r>
              <a:rPr lang="de-DE" b="1"/>
              <a:t> gezeigt:</a:t>
            </a:r>
          </a:p>
          <a:p>
            <a:endParaRPr lang="de-DE"/>
          </a:p>
          <a:p>
            <a:r>
              <a:rPr lang="de-DE"/>
              <a:t>Frage 1: 	Wie viele Millionen Tonnen Lebensmittelabfälle entstehen in Deutschland pro Jahr?</a:t>
            </a:r>
          </a:p>
          <a:p>
            <a:r>
              <a:rPr lang="de-DE"/>
              <a:t>Slide type: 	Select </a:t>
            </a:r>
            <a:r>
              <a:rPr lang="de-DE" err="1"/>
              <a:t>Answer</a:t>
            </a:r>
            <a:endParaRPr lang="de-DE"/>
          </a:p>
          <a:p>
            <a:r>
              <a:rPr lang="de-DE"/>
              <a:t>Options:	31 Millionen Tonnen </a:t>
            </a:r>
          </a:p>
          <a:p>
            <a:r>
              <a:rPr lang="de-DE"/>
              <a:t>	23 Millionen Tonnen</a:t>
            </a:r>
          </a:p>
          <a:p>
            <a:r>
              <a:rPr lang="de-DE"/>
              <a:t>	11 Millionen Tonnen</a:t>
            </a:r>
          </a:p>
          <a:p>
            <a:r>
              <a:rPr lang="de-DE"/>
              <a:t>	07 Millionen Tonnen</a:t>
            </a:r>
          </a:p>
          <a:p>
            <a:r>
              <a:rPr lang="de-DE"/>
              <a:t>richtige Antwort: In Deutschland fallen pro Jahr ca. 11 Millionen Tonnen Lebensmittelabfälle an.</a:t>
            </a:r>
          </a:p>
          <a:p>
            <a:endParaRPr lang="de-DE"/>
          </a:p>
          <a:p>
            <a:r>
              <a:rPr lang="de-DE"/>
              <a:t>Frage 2:	In welchem Bereich fallen die meisten Lebensmittelabfälle an?</a:t>
            </a:r>
          </a:p>
          <a:p>
            <a:r>
              <a:rPr lang="de-DE"/>
              <a:t>Slide type:	Select </a:t>
            </a:r>
            <a:r>
              <a:rPr lang="de-DE" err="1"/>
              <a:t>Answer</a:t>
            </a:r>
            <a:endParaRPr lang="de-DE"/>
          </a:p>
          <a:p>
            <a:r>
              <a:rPr lang="de-DE"/>
              <a:t>Options:	Primärproduktion</a:t>
            </a:r>
          </a:p>
          <a:p>
            <a:r>
              <a:rPr lang="de-DE"/>
              <a:t>	Verarbeitung (Lebensmittelwirtschaft)</a:t>
            </a:r>
          </a:p>
          <a:p>
            <a:r>
              <a:rPr lang="de-DE"/>
              <a:t>	(Lebensmittel-)Handel</a:t>
            </a:r>
          </a:p>
          <a:p>
            <a:r>
              <a:rPr lang="de-DE"/>
              <a:t>	Außer-Haus-Verpflegung</a:t>
            </a:r>
          </a:p>
          <a:p>
            <a:r>
              <a:rPr lang="de-DE"/>
              <a:t>	Private Haushalte</a:t>
            </a:r>
          </a:p>
          <a:p>
            <a:r>
              <a:rPr lang="de-DE"/>
              <a:t>richtige Antwort: Mit 59 % fallen in privaten Haushalten mit 6,5 Mio. Tonnen am meisten Abfälle an, gefolgt von der AHV mit 17 %. Die komplette Auflösung nach dem Quiz.</a:t>
            </a:r>
          </a:p>
          <a:p>
            <a:endParaRPr lang="de-DE"/>
          </a:p>
          <a:p>
            <a:r>
              <a:rPr lang="de-DE"/>
              <a:t>Frage 3: 	Wie viele Millionen Tonnen Lebensmittelabfälle entstehen jährlich in der Außer-Haus-Verpflegung?</a:t>
            </a:r>
          </a:p>
          <a:p>
            <a:r>
              <a:rPr lang="de-DE"/>
              <a:t>Slide type:	Select </a:t>
            </a:r>
            <a:r>
              <a:rPr lang="de-DE" err="1"/>
              <a:t>Answer</a:t>
            </a:r>
            <a:endParaRPr lang="de-DE"/>
          </a:p>
          <a:p>
            <a:r>
              <a:rPr lang="de-DE"/>
              <a:t>Options:	0,9 Millionen Tonnen</a:t>
            </a:r>
          </a:p>
          <a:p>
            <a:r>
              <a:rPr lang="de-DE"/>
              <a:t>	1,9 Millionen Tonnen</a:t>
            </a:r>
          </a:p>
          <a:p>
            <a:r>
              <a:rPr lang="de-DE"/>
              <a:t>	2,9 Millionen Tonnen</a:t>
            </a:r>
          </a:p>
          <a:p>
            <a:r>
              <a:rPr lang="de-DE"/>
              <a:t>	3,9 Millionen Tonnen</a:t>
            </a:r>
          </a:p>
          <a:p>
            <a:r>
              <a:rPr lang="de-DE"/>
              <a:t>richtige Antwort: 17 % der jährlichen Lebensmittelabfälle entstehen in der Außer-Haus-Verpflegung. Das sind rund 1,9 Millionen Tonnen pro Jahr.</a:t>
            </a:r>
          </a:p>
          <a:p>
            <a:endParaRPr lang="de-DE"/>
          </a:p>
          <a:p>
            <a:r>
              <a:rPr lang="de-DE"/>
              <a:t>Frage 4:	Wie viele vermeidbare Tellerreste fallen durchschnittlich pro Portion in SETTING EINTRAGEN an?</a:t>
            </a:r>
          </a:p>
          <a:p>
            <a:r>
              <a:rPr lang="de-DE"/>
              <a:t>richtige Antwort (Baseline 2015 S. 42):</a:t>
            </a:r>
          </a:p>
          <a:p>
            <a:pPr marL="171450" indent="-171450">
              <a:buFont typeface="Arial" panose="020B0604020202020204" pitchFamily="34" charset="0"/>
              <a:buChar char="•"/>
            </a:pPr>
            <a:r>
              <a:rPr lang="de-DE"/>
              <a:t>Beherbergungsgewerbe	109 g/Portion</a:t>
            </a:r>
            <a:br>
              <a:rPr lang="de-DE"/>
            </a:br>
            <a:r>
              <a:rPr lang="de-DE"/>
              <a:t>		158 g/Portion</a:t>
            </a:r>
          </a:p>
          <a:p>
            <a:pPr marL="171450" indent="-171450">
              <a:buFont typeface="Arial" panose="020B0604020202020204" pitchFamily="34" charset="0"/>
              <a:buChar char="•"/>
            </a:pPr>
            <a:r>
              <a:rPr lang="de-DE"/>
              <a:t>Krankenhäuser	122 g/Portion</a:t>
            </a:r>
          </a:p>
          <a:p>
            <a:pPr marL="171450" indent="-171450">
              <a:buFont typeface="Arial" panose="020B0604020202020204" pitchFamily="34" charset="0"/>
              <a:buChar char="•"/>
            </a:pPr>
            <a:r>
              <a:rPr lang="de-DE"/>
              <a:t>Kitas		107 g/Portion	</a:t>
            </a:r>
          </a:p>
          <a:p>
            <a:pPr marL="171450" indent="-171450">
              <a:buFont typeface="Arial" panose="020B0604020202020204" pitchFamily="34" charset="0"/>
              <a:buChar char="•"/>
            </a:pPr>
            <a:r>
              <a:rPr lang="de-DE"/>
              <a:t>Schulen		107 g/Portion</a:t>
            </a:r>
          </a:p>
          <a:p>
            <a:pPr marL="171450" indent="-171450">
              <a:buFont typeface="Arial" panose="020B0604020202020204" pitchFamily="34" charset="0"/>
              <a:buChar char="•"/>
            </a:pPr>
            <a:r>
              <a:rPr lang="de-DE"/>
              <a:t>Hochschulen	280 g/Portion</a:t>
            </a:r>
          </a:p>
          <a:p>
            <a:pPr marL="171450" indent="-171450">
              <a:buFont typeface="Arial" panose="020B0604020202020204" pitchFamily="34" charset="0"/>
              <a:buChar char="•"/>
            </a:pPr>
            <a:r>
              <a:rPr lang="de-DE"/>
              <a:t>Alten- und Pflegeheime	117 g/Portion</a:t>
            </a:r>
          </a:p>
          <a:p>
            <a:pPr marL="171450" indent="-171450">
              <a:buFont typeface="Arial" panose="020B0604020202020204" pitchFamily="34" charset="0"/>
              <a:buChar char="•"/>
            </a:pPr>
            <a:r>
              <a:rPr lang="de-DE"/>
              <a:t>Betriebsverpflegung	108 g/Portion</a:t>
            </a:r>
            <a:br>
              <a:rPr lang="de-DE"/>
            </a:br>
            <a:r>
              <a:rPr lang="de-DE"/>
              <a:t>		  82 g/Portion</a:t>
            </a:r>
          </a:p>
          <a:p>
            <a:endParaRPr lang="de-DE"/>
          </a:p>
          <a:p>
            <a:r>
              <a:rPr lang="de-DE"/>
              <a:t>Frage 4:	Welche Arten von Lebensmittelabfällen gibt es?</a:t>
            </a:r>
          </a:p>
          <a:p>
            <a:r>
              <a:rPr lang="de-DE"/>
              <a:t>Slide type:	Word Cloud</a:t>
            </a:r>
          </a:p>
          <a:p>
            <a:r>
              <a:rPr lang="de-DE" err="1"/>
              <a:t>Entries</a:t>
            </a:r>
            <a:r>
              <a:rPr lang="de-DE"/>
              <a:t> per </a:t>
            </a:r>
            <a:r>
              <a:rPr lang="de-DE" err="1"/>
              <a:t>participant</a:t>
            </a:r>
            <a:r>
              <a:rPr lang="de-DE"/>
              <a:t>: 5</a:t>
            </a:r>
          </a:p>
          <a:p>
            <a:endParaRPr lang="de-DE"/>
          </a:p>
          <a:p>
            <a:r>
              <a:rPr lang="de-DE" b="1"/>
              <a:t>Das Quiz dient als Einstieg, die genaue Auflösung erfolgt durch die folgenden Folien.</a:t>
            </a:r>
          </a:p>
          <a:p>
            <a:endParaRPr lang="de-DE"/>
          </a:p>
          <a:p>
            <a:r>
              <a:rPr lang="de-DE"/>
              <a:t>	</a:t>
            </a:r>
          </a:p>
        </p:txBody>
      </p:sp>
      <p:sp>
        <p:nvSpPr>
          <p:cNvPr id="4" name="Foliennummernplatzhalter 3"/>
          <p:cNvSpPr>
            <a:spLocks noGrp="1"/>
          </p:cNvSpPr>
          <p:nvPr>
            <p:ph type="sldNum" sz="quarter" idx="5"/>
          </p:nvPr>
        </p:nvSpPr>
        <p:spPr/>
        <p:txBody>
          <a:bodyPr/>
          <a:lstStyle/>
          <a:p>
            <a:fld id="{7F5BED8C-25A0-454E-9F9C-04F65E5AD4F7}" type="slidenum">
              <a:rPr lang="de-DE" smtClean="0"/>
              <a:t>49</a:t>
            </a:fld>
            <a:endParaRPr lang="de-DE"/>
          </a:p>
        </p:txBody>
      </p:sp>
    </p:spTree>
    <p:extLst>
      <p:ext uri="{BB962C8B-B14F-4D97-AF65-F5344CB8AC3E}">
        <p14:creationId xmlns:p14="http://schemas.microsoft.com/office/powerpoint/2010/main" val="341422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D215C53-1FA3-4765-8570-BE15BA179994}" type="slidenum">
              <a:rPr lang="de-DE" smtClean="0"/>
              <a:t>8</a:t>
            </a:fld>
            <a:endParaRPr lang="de-DE"/>
          </a:p>
        </p:txBody>
      </p:sp>
    </p:spTree>
    <p:extLst>
      <p:ext uri="{BB962C8B-B14F-4D97-AF65-F5344CB8AC3E}">
        <p14:creationId xmlns:p14="http://schemas.microsoft.com/office/powerpoint/2010/main" val="1826760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50</a:t>
            </a:fld>
            <a:endParaRPr lang="de-DE"/>
          </a:p>
        </p:txBody>
      </p:sp>
    </p:spTree>
    <p:extLst>
      <p:ext uri="{BB962C8B-B14F-4D97-AF65-F5344CB8AC3E}">
        <p14:creationId xmlns:p14="http://schemas.microsoft.com/office/powerpoint/2010/main" val="1063665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51</a:t>
            </a:fld>
            <a:endParaRPr lang="de-DE"/>
          </a:p>
        </p:txBody>
      </p:sp>
    </p:spTree>
    <p:extLst>
      <p:ext uri="{BB962C8B-B14F-4D97-AF65-F5344CB8AC3E}">
        <p14:creationId xmlns:p14="http://schemas.microsoft.com/office/powerpoint/2010/main" val="4170541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52</a:t>
            </a:fld>
            <a:endParaRPr lang="de-DE"/>
          </a:p>
        </p:txBody>
      </p:sp>
    </p:spTree>
    <p:extLst>
      <p:ext uri="{BB962C8B-B14F-4D97-AF65-F5344CB8AC3E}">
        <p14:creationId xmlns:p14="http://schemas.microsoft.com/office/powerpoint/2010/main" val="1870452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53</a:t>
            </a:fld>
            <a:endParaRPr lang="de-DE"/>
          </a:p>
        </p:txBody>
      </p:sp>
    </p:spTree>
    <p:extLst>
      <p:ext uri="{BB962C8B-B14F-4D97-AF65-F5344CB8AC3E}">
        <p14:creationId xmlns:p14="http://schemas.microsoft.com/office/powerpoint/2010/main" val="4005676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54</a:t>
            </a:fld>
            <a:endParaRPr lang="de-DE"/>
          </a:p>
        </p:txBody>
      </p:sp>
    </p:spTree>
    <p:extLst>
      <p:ext uri="{BB962C8B-B14F-4D97-AF65-F5344CB8AC3E}">
        <p14:creationId xmlns:p14="http://schemas.microsoft.com/office/powerpoint/2010/main" val="2540385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56</a:t>
            </a:fld>
            <a:endParaRPr lang="de-DE"/>
          </a:p>
        </p:txBody>
      </p:sp>
    </p:spTree>
    <p:extLst>
      <p:ext uri="{BB962C8B-B14F-4D97-AF65-F5344CB8AC3E}">
        <p14:creationId xmlns:p14="http://schemas.microsoft.com/office/powerpoint/2010/main" val="2885501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57</a:t>
            </a:fld>
            <a:endParaRPr lang="de-DE"/>
          </a:p>
        </p:txBody>
      </p:sp>
    </p:spTree>
    <p:extLst>
      <p:ext uri="{BB962C8B-B14F-4D97-AF65-F5344CB8AC3E}">
        <p14:creationId xmlns:p14="http://schemas.microsoft.com/office/powerpoint/2010/main" val="3279047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58</a:t>
            </a:fld>
            <a:endParaRPr lang="de-DE"/>
          </a:p>
        </p:txBody>
      </p:sp>
    </p:spTree>
    <p:extLst>
      <p:ext uri="{BB962C8B-B14F-4D97-AF65-F5344CB8AC3E}">
        <p14:creationId xmlns:p14="http://schemas.microsoft.com/office/powerpoint/2010/main" val="1501018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59</a:t>
            </a:fld>
            <a:endParaRPr lang="de-DE"/>
          </a:p>
        </p:txBody>
      </p:sp>
    </p:spTree>
    <p:extLst>
      <p:ext uri="{BB962C8B-B14F-4D97-AF65-F5344CB8AC3E}">
        <p14:creationId xmlns:p14="http://schemas.microsoft.com/office/powerpoint/2010/main" val="1441336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60</a:t>
            </a:fld>
            <a:endParaRPr lang="de-DE"/>
          </a:p>
        </p:txBody>
      </p:sp>
    </p:spTree>
    <p:extLst>
      <p:ext uri="{BB962C8B-B14F-4D97-AF65-F5344CB8AC3E}">
        <p14:creationId xmlns:p14="http://schemas.microsoft.com/office/powerpoint/2010/main" val="138257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9</a:t>
            </a:fld>
            <a:endParaRPr lang="de-DE" altLang="de-DE"/>
          </a:p>
        </p:txBody>
      </p:sp>
    </p:spTree>
    <p:extLst>
      <p:ext uri="{BB962C8B-B14F-4D97-AF65-F5344CB8AC3E}">
        <p14:creationId xmlns:p14="http://schemas.microsoft.com/office/powerpoint/2010/main" val="2194675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61</a:t>
            </a:fld>
            <a:endParaRPr lang="de-DE"/>
          </a:p>
        </p:txBody>
      </p:sp>
    </p:spTree>
    <p:extLst>
      <p:ext uri="{BB962C8B-B14F-4D97-AF65-F5344CB8AC3E}">
        <p14:creationId xmlns:p14="http://schemas.microsoft.com/office/powerpoint/2010/main" val="1414519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62</a:t>
            </a:fld>
            <a:endParaRPr lang="de-DE"/>
          </a:p>
        </p:txBody>
      </p:sp>
    </p:spTree>
    <p:extLst>
      <p:ext uri="{BB962C8B-B14F-4D97-AF65-F5344CB8AC3E}">
        <p14:creationId xmlns:p14="http://schemas.microsoft.com/office/powerpoint/2010/main" val="8433963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65</a:t>
            </a:fld>
            <a:endParaRPr lang="de-DE"/>
          </a:p>
        </p:txBody>
      </p:sp>
    </p:spTree>
    <p:extLst>
      <p:ext uri="{BB962C8B-B14F-4D97-AF65-F5344CB8AC3E}">
        <p14:creationId xmlns:p14="http://schemas.microsoft.com/office/powerpoint/2010/main" val="2934176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66</a:t>
            </a:fld>
            <a:endParaRPr lang="de-DE"/>
          </a:p>
        </p:txBody>
      </p:sp>
    </p:spTree>
    <p:extLst>
      <p:ext uri="{BB962C8B-B14F-4D97-AF65-F5344CB8AC3E}">
        <p14:creationId xmlns:p14="http://schemas.microsoft.com/office/powerpoint/2010/main" val="277043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67</a:t>
            </a:fld>
            <a:endParaRPr lang="de-DE"/>
          </a:p>
        </p:txBody>
      </p:sp>
    </p:spTree>
    <p:extLst>
      <p:ext uri="{BB962C8B-B14F-4D97-AF65-F5344CB8AC3E}">
        <p14:creationId xmlns:p14="http://schemas.microsoft.com/office/powerpoint/2010/main" val="4043864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68</a:t>
            </a:fld>
            <a:endParaRPr lang="de-DE"/>
          </a:p>
        </p:txBody>
      </p:sp>
    </p:spTree>
    <p:extLst>
      <p:ext uri="{BB962C8B-B14F-4D97-AF65-F5344CB8AC3E}">
        <p14:creationId xmlns:p14="http://schemas.microsoft.com/office/powerpoint/2010/main" val="34793780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69</a:t>
            </a:fld>
            <a:endParaRPr lang="de-DE"/>
          </a:p>
        </p:txBody>
      </p:sp>
    </p:spTree>
    <p:extLst>
      <p:ext uri="{BB962C8B-B14F-4D97-AF65-F5344CB8AC3E}">
        <p14:creationId xmlns:p14="http://schemas.microsoft.com/office/powerpoint/2010/main" val="3831208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71</a:t>
            </a:fld>
            <a:endParaRPr lang="de-DE"/>
          </a:p>
        </p:txBody>
      </p:sp>
    </p:spTree>
    <p:extLst>
      <p:ext uri="{BB962C8B-B14F-4D97-AF65-F5344CB8AC3E}">
        <p14:creationId xmlns:p14="http://schemas.microsoft.com/office/powerpoint/2010/main" val="2405258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Alternativ kann hier das Ergebnis der Gruppenarbeit aus Workshop 1 eingefügt werden oder das Ergebnis auf einer Stellwand gezeigt werden</a:t>
            </a:r>
            <a:endParaRPr lang="de-DE" b="0" dirty="0"/>
          </a:p>
          <a:p>
            <a:endParaRPr lang="de-DE" b="0" dirty="0"/>
          </a:p>
          <a:p>
            <a:endParaRPr lang="de-DE" b="0" dirty="0"/>
          </a:p>
        </p:txBody>
      </p:sp>
      <p:sp>
        <p:nvSpPr>
          <p:cNvPr id="4" name="Foliennummernplatzhalter 3"/>
          <p:cNvSpPr>
            <a:spLocks noGrp="1"/>
          </p:cNvSpPr>
          <p:nvPr>
            <p:ph type="sldNum" sz="quarter" idx="5"/>
          </p:nvPr>
        </p:nvSpPr>
        <p:spPr/>
        <p:txBody>
          <a:bodyPr/>
          <a:lstStyle/>
          <a:p>
            <a:fld id="{7F5BED8C-25A0-454E-9F9C-04F65E5AD4F7}" type="slidenum">
              <a:rPr lang="de-DE" smtClean="0"/>
              <a:t>72</a:t>
            </a:fld>
            <a:endParaRPr lang="de-DE"/>
          </a:p>
        </p:txBody>
      </p:sp>
    </p:spTree>
    <p:extLst>
      <p:ext uri="{BB962C8B-B14F-4D97-AF65-F5344CB8AC3E}">
        <p14:creationId xmlns:p14="http://schemas.microsoft.com/office/powerpoint/2010/main" val="126419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73</a:t>
            </a:fld>
            <a:endParaRPr lang="de-DE"/>
          </a:p>
        </p:txBody>
      </p:sp>
    </p:spTree>
    <p:extLst>
      <p:ext uri="{BB962C8B-B14F-4D97-AF65-F5344CB8AC3E}">
        <p14:creationId xmlns:p14="http://schemas.microsoft.com/office/powerpoint/2010/main" val="378526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Es handelt sich hier um Beispiele. Die Auswahl und Anpassung erfolgt bezüglich der Zielgruppe und der Zusammensetzung der Gruppe.</a:t>
            </a:r>
          </a:p>
          <a:p>
            <a:endParaRPr lang="de-DE" dirty="0"/>
          </a:p>
          <a:p>
            <a:r>
              <a:rPr lang="de-DE" dirty="0"/>
              <a:t>Aufstellung 1: </a:t>
            </a:r>
          </a:p>
          <a:p>
            <a:r>
              <a:rPr lang="de-DE" dirty="0"/>
              <a:t>Bundesland oder Deutschlandweit</a:t>
            </a:r>
          </a:p>
          <a:p>
            <a:r>
              <a:rPr lang="de-DE" dirty="0"/>
              <a:t>Norden, Süden, Westen, Osten im Raum definieren</a:t>
            </a:r>
          </a:p>
          <a:p>
            <a:endParaRPr lang="de-DE" dirty="0"/>
          </a:p>
          <a:p>
            <a:r>
              <a:rPr lang="de-DE" dirty="0"/>
              <a:t>Aufstellung 2:</a:t>
            </a:r>
          </a:p>
          <a:p>
            <a:r>
              <a:rPr lang="de-DE" dirty="0"/>
              <a:t>Linie von keine Erfahrung – 1. Messung – mehrere Messungen – regelmäßige Messungen </a:t>
            </a:r>
          </a:p>
          <a:p>
            <a:endParaRPr lang="de-DE" dirty="0"/>
          </a:p>
          <a:p>
            <a:r>
              <a:rPr lang="de-DE" dirty="0"/>
              <a:t>Aufstellung 3:</a:t>
            </a:r>
          </a:p>
          <a:p>
            <a:r>
              <a:rPr lang="de-DE" dirty="0"/>
              <a:t>Linie von wenig bis viel</a:t>
            </a:r>
          </a:p>
          <a:p>
            <a:endParaRPr lang="de-DE" dirty="0"/>
          </a:p>
          <a:p>
            <a:r>
              <a:rPr lang="de-DE" dirty="0"/>
              <a:t>Aufstellung 4: </a:t>
            </a:r>
          </a:p>
          <a:p>
            <a:r>
              <a:rPr lang="de-DE" dirty="0"/>
              <a:t>Linie von Kleinkind bis Senioren</a:t>
            </a:r>
          </a:p>
          <a:p>
            <a:endParaRPr lang="de-DE" dirty="0"/>
          </a:p>
          <a:p>
            <a:r>
              <a:rPr lang="de-DE" dirty="0"/>
              <a:t>Aufstellung 5:</a:t>
            </a:r>
          </a:p>
          <a:p>
            <a:r>
              <a:rPr lang="de-DE" dirty="0"/>
              <a:t>Linie von gar nicht bis stark</a:t>
            </a:r>
          </a:p>
          <a:p>
            <a:endParaRPr lang="de-DE" dirty="0"/>
          </a:p>
          <a:p>
            <a:r>
              <a:rPr lang="de-DE" dirty="0"/>
              <a:t>Aufstellung 6:</a:t>
            </a:r>
          </a:p>
          <a:p>
            <a:r>
              <a:rPr lang="de-DE" dirty="0"/>
              <a:t>1 Jahr – 3 Jahre – 5 Jahre – 10 Jahre – mehr als 10 Jahre</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10</a:t>
            </a:fld>
            <a:endParaRPr lang="de-DE"/>
          </a:p>
        </p:txBody>
      </p:sp>
    </p:spTree>
    <p:extLst>
      <p:ext uri="{BB962C8B-B14F-4D97-AF65-F5344CB8AC3E}">
        <p14:creationId xmlns:p14="http://schemas.microsoft.com/office/powerpoint/2010/main" val="4110359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74</a:t>
            </a:fld>
            <a:endParaRPr lang="de-DE"/>
          </a:p>
        </p:txBody>
      </p:sp>
    </p:spTree>
    <p:extLst>
      <p:ext uri="{BB962C8B-B14F-4D97-AF65-F5344CB8AC3E}">
        <p14:creationId xmlns:p14="http://schemas.microsoft.com/office/powerpoint/2010/main" val="355901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75</a:t>
            </a:fld>
            <a:endParaRPr lang="de-DE"/>
          </a:p>
        </p:txBody>
      </p:sp>
    </p:spTree>
    <p:extLst>
      <p:ext uri="{BB962C8B-B14F-4D97-AF65-F5344CB8AC3E}">
        <p14:creationId xmlns:p14="http://schemas.microsoft.com/office/powerpoint/2010/main" val="17077118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77</a:t>
            </a:fld>
            <a:endParaRPr lang="de-DE" altLang="de-DE"/>
          </a:p>
        </p:txBody>
      </p:sp>
    </p:spTree>
    <p:extLst>
      <p:ext uri="{BB962C8B-B14F-4D97-AF65-F5344CB8AC3E}">
        <p14:creationId xmlns:p14="http://schemas.microsoft.com/office/powerpoint/2010/main" val="909753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78</a:t>
            </a:fld>
            <a:endParaRPr lang="de-DE"/>
          </a:p>
        </p:txBody>
      </p:sp>
    </p:spTree>
    <p:extLst>
      <p:ext uri="{BB962C8B-B14F-4D97-AF65-F5344CB8AC3E}">
        <p14:creationId xmlns:p14="http://schemas.microsoft.com/office/powerpoint/2010/main" val="419725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 Einordnen, was wichtig/ relevant ist und was nicht; In eine systematische und dauerhafte Planung und Umsetzung einsteigen </a:t>
            </a:r>
          </a:p>
          <a:p>
            <a:r>
              <a:rPr lang="de-DE" dirty="0"/>
              <a:t>D: Mitarbeiter*innen einbinden; Nachhaltigkeitsthemen im Alltagshandeln der Organisation verankern</a:t>
            </a:r>
          </a:p>
          <a:p>
            <a:r>
              <a:rPr lang="de-DE" dirty="0"/>
              <a:t>C: Daten erfassen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 </a:t>
            </a:r>
            <a:r>
              <a:rPr lang="de-DE" sz="1200" dirty="0"/>
              <a:t>Einen kontinuierlichen Verbesserungsprozess in Gang setzen</a:t>
            </a:r>
            <a:endParaRPr lang="de-DE" dirty="0"/>
          </a:p>
          <a:p>
            <a:pPr marL="0" indent="0">
              <a:lnSpc>
                <a:spcPct val="110000"/>
              </a:lnSpc>
              <a:buFont typeface="Arial" panose="020B0604020202020204" pitchFamily="34" charset="0"/>
              <a:buNone/>
              <a:defRPr/>
            </a:pPr>
            <a:r>
              <a:rPr lang="de-DE" dirty="0"/>
              <a:t>Mitte: </a:t>
            </a:r>
            <a:r>
              <a:rPr lang="de-DE" sz="1200" dirty="0">
                <a:solidFill>
                  <a:schemeClr val="tx1"/>
                </a:solidFill>
              </a:rPr>
              <a:t>Verstehen worum es beim Thema Nachhaltigkeit geht; </a:t>
            </a:r>
            <a:r>
              <a:rPr lang="de-DE" sz="1200" dirty="0"/>
              <a:t>Die Interessen der Anspruchs-gruppen verstehen; </a:t>
            </a:r>
            <a:r>
              <a:rPr lang="de-DE" sz="1200" dirty="0">
                <a:solidFill>
                  <a:schemeClr val="tx1"/>
                </a:solidFill>
              </a:rPr>
              <a:t>Eine Haltung zum Thema entwickeln</a:t>
            </a:r>
            <a:endParaRPr lang="de-DE" dirty="0"/>
          </a:p>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13</a:t>
            </a:fld>
            <a:endParaRPr lang="de-DE"/>
          </a:p>
        </p:txBody>
      </p:sp>
    </p:spTree>
    <p:extLst>
      <p:ext uri="{BB962C8B-B14F-4D97-AF65-F5344CB8AC3E}">
        <p14:creationId xmlns:p14="http://schemas.microsoft.com/office/powerpoint/2010/main" val="344983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16</a:t>
            </a:fld>
            <a:endParaRPr lang="de-DE"/>
          </a:p>
        </p:txBody>
      </p:sp>
    </p:spTree>
    <p:extLst>
      <p:ext uri="{BB962C8B-B14F-4D97-AF65-F5344CB8AC3E}">
        <p14:creationId xmlns:p14="http://schemas.microsoft.com/office/powerpoint/2010/main" val="238471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17</a:t>
            </a:fld>
            <a:endParaRPr lang="de-DE"/>
          </a:p>
        </p:txBody>
      </p:sp>
    </p:spTree>
    <p:extLst>
      <p:ext uri="{BB962C8B-B14F-4D97-AF65-F5344CB8AC3E}">
        <p14:creationId xmlns:p14="http://schemas.microsoft.com/office/powerpoint/2010/main" val="128857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1062293"/>
            <a:ext cx="6707509" cy="2027560"/>
          </a:xfrm>
        </p:spPr>
        <p:txBody>
          <a:bodyPr/>
          <a:lstStyle>
            <a:lvl1pPr algn="ctr">
              <a:lnSpc>
                <a:spcPct val="85000"/>
              </a:lnSpc>
              <a:defRPr sz="8000" b="0"/>
            </a:lvl1pPr>
          </a:lstStyle>
          <a:p>
            <a:r>
              <a:rPr lang="de-DE" dirty="0"/>
              <a:t>Titelmasterformat durch Klicken bearbeiten</a:t>
            </a:r>
          </a:p>
        </p:txBody>
      </p:sp>
      <p:sp>
        <p:nvSpPr>
          <p:cNvPr id="3" name="Untertitel 2"/>
          <p:cNvSpPr>
            <a:spLocks noGrp="1"/>
          </p:cNvSpPr>
          <p:nvPr>
            <p:ph type="subTitle" idx="1"/>
          </p:nvPr>
        </p:nvSpPr>
        <p:spPr>
          <a:xfrm>
            <a:off x="2753121" y="4566117"/>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42244" y="5990049"/>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
        <p:nvSpPr>
          <p:cNvPr id="12" name="Textplatzhalter 5"/>
          <p:cNvSpPr>
            <a:spLocks noGrp="1"/>
          </p:cNvSpPr>
          <p:nvPr>
            <p:ph type="body" sz="quarter" idx="12"/>
          </p:nvPr>
        </p:nvSpPr>
        <p:spPr>
          <a:xfrm>
            <a:off x="2742245" y="3178189"/>
            <a:ext cx="6696633" cy="1296144"/>
          </a:xfrm>
        </p:spPr>
        <p:txBody>
          <a:bodyPr/>
          <a:lstStyle>
            <a:lvl1pPr marL="0" indent="0" algn="ctr">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840790"/>
            <a:ext cx="6707509" cy="3395712"/>
          </a:xfrm>
        </p:spPr>
        <p:txBody>
          <a:bodyPr/>
          <a:lstStyle>
            <a:lvl1pPr algn="ctr">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2742245" y="4280113"/>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53121" y="5655872"/>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Obj"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Tree>
    <p:extLst>
      <p:ext uri="{BB962C8B-B14F-4D97-AF65-F5344CB8AC3E}">
        <p14:creationId xmlns:p14="http://schemas.microsoft.com/office/powerpoint/2010/main" val="306781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2742245" y="1283692"/>
            <a:ext cx="6707509" cy="659408"/>
          </a:xfrm>
        </p:spPr>
        <p:txBody>
          <a:bodyPr/>
          <a:lstStyle>
            <a:lvl1pPr algn="ctr">
              <a:lnSpc>
                <a:spcPct val="85000"/>
              </a:lnSpc>
              <a:defRPr sz="5400" b="0"/>
            </a:lvl1pPr>
          </a:lstStyle>
          <a:p>
            <a:r>
              <a:rPr lang="de-DE" dirty="0"/>
              <a:t>Titelmasterformat durch Klicken bearbeiten</a:t>
            </a:r>
          </a:p>
        </p:txBody>
      </p:sp>
      <p:sp>
        <p:nvSpPr>
          <p:cNvPr id="3" name="Untertitel 2"/>
          <p:cNvSpPr>
            <a:spLocks noGrp="1"/>
          </p:cNvSpPr>
          <p:nvPr>
            <p:ph type="subTitle" idx="1"/>
          </p:nvPr>
        </p:nvSpPr>
        <p:spPr>
          <a:xfrm>
            <a:off x="2742245" y="3351892"/>
            <a:ext cx="6696633" cy="1332148"/>
          </a:xfrm>
        </p:spPr>
        <p:txBody>
          <a:bodyPr/>
          <a:lstStyle>
            <a:lvl1pPr marL="0" indent="0" algn="ctr">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1692492"/>
            <a:ext cx="5591943" cy="238458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8"/>
          <p:cNvSpPr>
            <a:spLocks noGrp="1"/>
          </p:cNvSpPr>
          <p:nvPr>
            <p:ph type="body" sz="quarter" idx="15"/>
          </p:nvPr>
        </p:nvSpPr>
        <p:spPr>
          <a:xfrm>
            <a:off x="263528" y="1520827"/>
            <a:ext cx="5724525" cy="4716463"/>
          </a:xfrm>
          <a:solidFill>
            <a:schemeClr val="accent4"/>
          </a:solidFill>
        </p:spPr>
        <p:txBody>
          <a:bodyPr lIns="360000" tIns="720000" rIns="360000" bIns="360000"/>
          <a:lstStyle>
            <a:lvl1pPr marL="0" indent="0" algn="l">
              <a:lnSpc>
                <a:spcPct val="90000"/>
              </a:lnSpc>
              <a:buNone/>
              <a:defRPr sz="3300" b="1">
                <a:solidFill>
                  <a:schemeClr val="bg1"/>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4" r:id="rId5"/>
    <p:sldLayoutId id="2147483685" r:id="rId6"/>
    <p:sldLayoutId id="2147483686" r:id="rId7"/>
    <p:sldLayoutId id="2147483687" r:id="rId8"/>
    <p:sldLayoutId id="2147483689" r:id="rId9"/>
    <p:sldLayoutId id="2147483690" r:id="rId10"/>
    <p:sldLayoutId id="2147483692" r:id="rId11"/>
    <p:sldLayoutId id="2147483696" r:id="rId12"/>
    <p:sldLayoutId id="2147483699" r:id="rId13"/>
    <p:sldLayoutId id="2147483702" r:id="rId14"/>
  </p:sldLayoutIdLst>
  <p:hf sldNum="0" hd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18/10/relationships/comments" Target="../comments/modernComment_48D_1043125C.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127_9A5F63B9.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menti.com/alsz1oxre7xs"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hyperlink" Target="http://www.quiz/"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6.xml.rels><?xml version="1.0" encoding="UTF-8" standalone="yes"?>
<Relationships xmlns="http://schemas.openxmlformats.org/package/2006/relationships"><Relationship Id="rId3" Type="http://schemas.openxmlformats.org/officeDocument/2006/relationships/hyperlink" Target="https://www.fh-muenster.de/isun/genah.ph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6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sv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58.svg"/></Relationships>
</file>

<file path=ppt/slides/_rels/slide7.xml.rels><?xml version="1.0" encoding="UTF-8" standalone="yes"?>
<Relationships xmlns="http://schemas.openxmlformats.org/package/2006/relationships"><Relationship Id="rId2" Type="http://schemas.openxmlformats.org/officeDocument/2006/relationships/hyperlink" Target="http://www.ernaehrung-nachhaltig.de"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63.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65.svg"/></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8.svg"/></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58.sv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microsoft.com/office/2018/10/relationships/comments" Target="../comments/modernComment_503_4E90C82F.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www.thuenen.de/media/publikationen/thuenen-report/Thuenen_Report_10.pdf" TargetMode="External"/><Relationship Id="rId2" Type="http://schemas.openxmlformats.org/officeDocument/2006/relationships/hyperlink" Target="https://www.zugutfuerdietonne.de/fileadmin/zgfdt/inhalt/daten/werkzeuge/handlungsleitfaden_schulverpflegung_final.pdf" TargetMode="External"/><Relationship Id="rId1" Type="http://schemas.openxmlformats.org/officeDocument/2006/relationships/slideLayout" Target="../slideLayouts/slideLayout4.xml"/><Relationship Id="rId4" Type="http://schemas.openxmlformats.org/officeDocument/2006/relationships/hyperlink" Target="https://www.wwf.de/fileadmin/fm-wwf/Publikationen-PDF/Landwirtschaft/WWF-Weniger-ist-meh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619727"/>
            <a:ext cx="1083711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14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Workshops 1: </a:t>
            </a:r>
            <a:r>
              <a:rPr lang="de-DE" altLang="de-DE" sz="1400" i="1" dirty="0">
                <a:latin typeface="Arial" panose="020B0604020202020204" pitchFamily="34" charset="0"/>
                <a:ea typeface="Times New Roman" panose="02020603050405020304" pitchFamily="18" charset="0"/>
                <a:cs typeface="Arial" panose="020B0604020202020204" pitchFamily="34" charset="0"/>
              </a:rPr>
              <a:t>Verringerung von Lebensmittelabfällen &amp; Partizipation der Mitarbeitenden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0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title"/>
          </p:nvPr>
        </p:nvSpPr>
        <p:spPr/>
        <p:txBody>
          <a:bodyPr/>
          <a:lstStyle/>
          <a:p>
            <a:r>
              <a:rPr lang="de-DE" dirty="0">
                <a:solidFill>
                  <a:schemeClr val="accent4">
                    <a:lumMod val="50000"/>
                  </a:schemeClr>
                </a:solidFill>
              </a:rPr>
              <a:t>Erklärung:</a:t>
            </a:r>
            <a:r>
              <a:rPr lang="de-DE" dirty="0"/>
              <a:t> Kennenlernen</a:t>
            </a:r>
          </a:p>
        </p:txBody>
      </p:sp>
      <p:sp>
        <p:nvSpPr>
          <p:cNvPr id="3" name="Inhaltsplatzhalter 2">
            <a:extLst>
              <a:ext uri="{FF2B5EF4-FFF2-40B4-BE49-F238E27FC236}">
                <a16:creationId xmlns:a16="http://schemas.microsoft.com/office/drawing/2014/main" id="{3897925A-1D36-150B-4C18-E341A84A33CE}"/>
              </a:ext>
            </a:extLst>
          </p:cNvPr>
          <p:cNvSpPr>
            <a:spLocks noGrp="1"/>
          </p:cNvSpPr>
          <p:nvPr>
            <p:ph idx="1"/>
          </p:nvPr>
        </p:nvSpPr>
        <p:spPr>
          <a:xfrm>
            <a:off x="371481" y="1425141"/>
            <a:ext cx="11238133" cy="4019550"/>
          </a:xfrm>
        </p:spPr>
        <p:txBody>
          <a:bodyPr/>
          <a:lstStyle/>
          <a:p>
            <a:pPr marL="0" indent="0">
              <a:lnSpc>
                <a:spcPct val="150000"/>
              </a:lnSpc>
              <a:buClr>
                <a:schemeClr val="accent4"/>
              </a:buClr>
              <a:buNone/>
            </a:pPr>
            <a:r>
              <a:rPr lang="de-DE" sz="1400" dirty="0"/>
              <a:t>Mit Hilfe der soziodemografischen Aufstellung können Sie das Kennenlernen gestalten. </a:t>
            </a:r>
          </a:p>
          <a:p>
            <a:pPr marL="0" indent="0">
              <a:lnSpc>
                <a:spcPct val="150000"/>
              </a:lnSpc>
              <a:buClr>
                <a:schemeClr val="accent4"/>
              </a:buClr>
              <a:buNone/>
            </a:pPr>
            <a:r>
              <a:rPr lang="de-DE" sz="1400" dirty="0"/>
              <a:t>Dafür benötigen Sie ein wenig Platz im Raum – alle Teilnehmenden dürfen sich hinstellen. Dann werden Fragen gestellt und je nach Antwort sollen sich die Teilnehmenden im Raum aufstellen.</a:t>
            </a:r>
          </a:p>
          <a:p>
            <a:pPr marL="0" indent="0">
              <a:lnSpc>
                <a:spcPct val="150000"/>
              </a:lnSpc>
              <a:buClr>
                <a:schemeClr val="accent4"/>
              </a:buClr>
              <a:buNone/>
            </a:pPr>
            <a:r>
              <a:rPr lang="de-DE" sz="1400" dirty="0"/>
              <a:t>Hier ein paar Beispiele:</a:t>
            </a:r>
          </a:p>
          <a:p>
            <a:pPr>
              <a:lnSpc>
                <a:spcPct val="150000"/>
              </a:lnSpc>
              <a:buClr>
                <a:schemeClr val="accent4"/>
              </a:buClr>
            </a:pPr>
            <a:r>
              <a:rPr lang="de-DE" sz="1400" dirty="0"/>
              <a:t>Verteilen Sie sich im Raum entsprechend Ihres </a:t>
            </a:r>
            <a:r>
              <a:rPr lang="de-DE" sz="1400" b="1" dirty="0"/>
              <a:t>Wohnorts / Stadtviertels</a:t>
            </a:r>
            <a:r>
              <a:rPr lang="de-DE" sz="1400" dirty="0"/>
              <a:t> nach den vier </a:t>
            </a:r>
            <a:r>
              <a:rPr lang="de-DE" sz="1400" b="1" dirty="0"/>
              <a:t>Himmelsrichtungen</a:t>
            </a:r>
            <a:r>
              <a:rPr lang="de-DE" sz="1400" dirty="0"/>
              <a:t>.</a:t>
            </a:r>
          </a:p>
          <a:p>
            <a:pPr lvl="1">
              <a:lnSpc>
                <a:spcPct val="150000"/>
              </a:lnSpc>
              <a:buClr>
                <a:schemeClr val="accent4"/>
              </a:buClr>
            </a:pPr>
            <a:r>
              <a:rPr lang="de-DE" sz="1400" dirty="0"/>
              <a:t>An den Fenster ist Norden – An der Tür Süden</a:t>
            </a:r>
          </a:p>
          <a:p>
            <a:pPr>
              <a:lnSpc>
                <a:spcPct val="150000"/>
              </a:lnSpc>
              <a:buClr>
                <a:schemeClr val="accent4"/>
              </a:buClr>
            </a:pPr>
            <a:r>
              <a:rPr lang="de-DE" sz="1400" dirty="0"/>
              <a:t>Haben Sie bereits </a:t>
            </a:r>
            <a:r>
              <a:rPr lang="de-DE" sz="1400" b="1" dirty="0"/>
              <a:t>Erfahrungen</a:t>
            </a:r>
            <a:r>
              <a:rPr lang="de-DE" sz="1400" dirty="0"/>
              <a:t> gemacht mit der </a:t>
            </a:r>
            <a:r>
              <a:rPr lang="de-DE" sz="1400" b="1" dirty="0"/>
              <a:t>Messung von Lebensmittelabfällen</a:t>
            </a:r>
            <a:r>
              <a:rPr lang="de-DE" sz="1400" dirty="0"/>
              <a:t>? </a:t>
            </a:r>
          </a:p>
          <a:p>
            <a:pPr lvl="1">
              <a:lnSpc>
                <a:spcPct val="150000"/>
              </a:lnSpc>
              <a:buClr>
                <a:schemeClr val="accent4"/>
              </a:buClr>
            </a:pPr>
            <a:r>
              <a:rPr lang="de-DE" sz="1400" dirty="0"/>
              <a:t>Links im Raum: Ja – Rechts im Raum: Nein</a:t>
            </a:r>
          </a:p>
          <a:p>
            <a:pPr>
              <a:lnSpc>
                <a:spcPct val="150000"/>
              </a:lnSpc>
              <a:buClr>
                <a:schemeClr val="accent4"/>
              </a:buClr>
            </a:pPr>
            <a:r>
              <a:rPr lang="de-DE" sz="1400" dirty="0"/>
              <a:t>Können Sie </a:t>
            </a:r>
            <a:r>
              <a:rPr lang="de-DE" sz="1400" b="1" dirty="0"/>
              <a:t>einschätzen wie viele Lebensmittelabfälle </a:t>
            </a:r>
            <a:r>
              <a:rPr lang="de-DE" sz="1400" dirty="0"/>
              <a:t>in Ihrer Einrichtung anfallen?</a:t>
            </a:r>
          </a:p>
          <a:p>
            <a:pPr lvl="1">
              <a:lnSpc>
                <a:spcPct val="150000"/>
              </a:lnSpc>
              <a:buClr>
                <a:schemeClr val="accent4"/>
              </a:buClr>
            </a:pPr>
            <a:r>
              <a:rPr lang="de-DE" sz="1400" dirty="0"/>
              <a:t>Links: Viel – Rechts: Gering</a:t>
            </a:r>
          </a:p>
          <a:p>
            <a:pPr>
              <a:lnSpc>
                <a:spcPct val="150000"/>
              </a:lnSpc>
              <a:buClr>
                <a:schemeClr val="accent4"/>
              </a:buClr>
            </a:pPr>
            <a:r>
              <a:rPr lang="de-DE" sz="1400" dirty="0"/>
              <a:t>Welche </a:t>
            </a:r>
            <a:r>
              <a:rPr lang="de-DE" sz="1400" b="1" dirty="0"/>
              <a:t>Zielgruppe</a:t>
            </a:r>
            <a:r>
              <a:rPr lang="de-DE" sz="1400" dirty="0"/>
              <a:t> wird in Ihrem Unternehmen vorwiegend versorgt?</a:t>
            </a:r>
          </a:p>
          <a:p>
            <a:pPr>
              <a:lnSpc>
                <a:spcPct val="150000"/>
              </a:lnSpc>
              <a:buClr>
                <a:schemeClr val="accent4"/>
              </a:buClr>
            </a:pPr>
            <a:r>
              <a:rPr lang="de-DE" sz="1400" dirty="0"/>
              <a:t>Wie sehr sind Ihre </a:t>
            </a:r>
            <a:r>
              <a:rPr lang="de-DE" sz="1400" b="1" dirty="0"/>
              <a:t>Mitarbeitenden</a:t>
            </a:r>
            <a:r>
              <a:rPr lang="de-DE" sz="1400" dirty="0"/>
              <a:t> (Küche) in </a:t>
            </a:r>
            <a:r>
              <a:rPr lang="de-DE" sz="1400" b="1" dirty="0"/>
              <a:t>Entscheidungs- und Veränderungsprozesse eingebunden</a:t>
            </a:r>
            <a:r>
              <a:rPr lang="de-DE" sz="1400" dirty="0"/>
              <a:t>?</a:t>
            </a:r>
          </a:p>
          <a:p>
            <a:pPr>
              <a:lnSpc>
                <a:spcPct val="150000"/>
              </a:lnSpc>
              <a:buClr>
                <a:schemeClr val="accent4"/>
              </a:buClr>
            </a:pPr>
            <a:r>
              <a:rPr lang="de-DE" sz="1400" dirty="0"/>
              <a:t>Wie lange </a:t>
            </a:r>
            <a:r>
              <a:rPr lang="de-DE" sz="1400" b="1" dirty="0"/>
              <a:t>arbeiten</a:t>
            </a:r>
            <a:r>
              <a:rPr lang="de-DE" sz="1400" dirty="0"/>
              <a:t> Sie schon im </a:t>
            </a:r>
            <a:r>
              <a:rPr lang="de-DE" sz="1400" b="1" dirty="0"/>
              <a:t>Verpflegungsbereich</a:t>
            </a:r>
            <a:r>
              <a:rPr lang="de-DE" sz="1400" dirty="0"/>
              <a:t>?</a:t>
            </a:r>
          </a:p>
          <a:p>
            <a:pPr marL="0" indent="0">
              <a:lnSpc>
                <a:spcPct val="150000"/>
              </a:lnSpc>
              <a:buClr>
                <a:schemeClr val="accent4"/>
              </a:buClr>
              <a:buNone/>
            </a:pPr>
            <a:endParaRPr lang="de-DE" sz="1400" b="1" dirty="0"/>
          </a:p>
          <a:p>
            <a:pPr marL="0" indent="0">
              <a:lnSpc>
                <a:spcPct val="150000"/>
              </a:lnSpc>
              <a:buClr>
                <a:schemeClr val="accent4"/>
              </a:buClr>
              <a:buNone/>
            </a:pPr>
            <a:r>
              <a:rPr lang="de-DE" sz="1400" b="1" dirty="0"/>
              <a:t>Material:</a:t>
            </a:r>
            <a:r>
              <a:rPr lang="de-DE" sz="1400" dirty="0"/>
              <a:t> /</a:t>
            </a:r>
          </a:p>
          <a:p>
            <a:pPr marL="0" indent="0">
              <a:lnSpc>
                <a:spcPct val="150000"/>
              </a:lnSpc>
              <a:buClr>
                <a:schemeClr val="accent4"/>
              </a:buClr>
              <a:buNone/>
            </a:pPr>
            <a:endParaRPr lang="de-DE" sz="1400" dirty="0"/>
          </a:p>
          <a:p>
            <a:pPr marL="0" indent="0">
              <a:lnSpc>
                <a:spcPct val="150000"/>
              </a:lnSpc>
              <a:buClr>
                <a:schemeClr val="accent4"/>
              </a:buClr>
              <a:buNone/>
            </a:pPr>
            <a:endParaRPr lang="de-DE" sz="1400" dirty="0"/>
          </a:p>
          <a:p>
            <a:pPr marL="0" indent="0">
              <a:lnSpc>
                <a:spcPct val="150000"/>
              </a:lnSpc>
              <a:buClr>
                <a:schemeClr val="accent4"/>
              </a:buClr>
              <a:buNone/>
            </a:pPr>
            <a:endParaRPr lang="de-DE" sz="1400" dirty="0"/>
          </a:p>
          <a:p>
            <a:pPr marL="0" indent="0">
              <a:lnSpc>
                <a:spcPct val="150000"/>
              </a:lnSpc>
              <a:buClr>
                <a:schemeClr val="accent4"/>
              </a:buClr>
              <a:buNone/>
            </a:pPr>
            <a:endParaRPr lang="de-DE" sz="1400" dirty="0"/>
          </a:p>
        </p:txBody>
      </p:sp>
      <p:sp>
        <p:nvSpPr>
          <p:cNvPr id="4" name="Textplatzhalter 3">
            <a:extLst>
              <a:ext uri="{FF2B5EF4-FFF2-40B4-BE49-F238E27FC236}">
                <a16:creationId xmlns:a16="http://schemas.microsoft.com/office/drawing/2014/main" id="{0330CEFE-FF72-F3B7-D38A-3AABC5C78A5F}"/>
              </a:ext>
            </a:extLst>
          </p:cNvPr>
          <p:cNvSpPr>
            <a:spLocks noGrp="1"/>
          </p:cNvSpPr>
          <p:nvPr>
            <p:ph type="body" sz="quarter" idx="13"/>
          </p:nvPr>
        </p:nvSpPr>
        <p:spPr/>
        <p:txBody>
          <a:bodyPr/>
          <a:lstStyle/>
          <a:p>
            <a:r>
              <a:rPr lang="de-DE"/>
              <a:t>Soziodemografische Aufstellung</a:t>
            </a:r>
          </a:p>
        </p:txBody>
      </p:sp>
    </p:spTree>
    <p:extLst>
      <p:ext uri="{BB962C8B-B14F-4D97-AF65-F5344CB8AC3E}">
        <p14:creationId xmlns:p14="http://schemas.microsoft.com/office/powerpoint/2010/main" val="332917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92245-8724-1E63-32CC-911813801FAC}"/>
              </a:ext>
            </a:extLst>
          </p:cNvPr>
          <p:cNvSpPr>
            <a:spLocks noGrp="1"/>
          </p:cNvSpPr>
          <p:nvPr>
            <p:ph type="ctrTitle"/>
          </p:nvPr>
        </p:nvSpPr>
        <p:spPr>
          <a:xfrm>
            <a:off x="2742245" y="2769592"/>
            <a:ext cx="6707509" cy="659408"/>
          </a:xfrm>
        </p:spPr>
        <p:txBody>
          <a:bodyPr/>
          <a:lstStyle/>
          <a:p>
            <a:r>
              <a:rPr lang="de-DE" b="1" dirty="0"/>
              <a:t>Kennenlernen</a:t>
            </a:r>
          </a:p>
        </p:txBody>
      </p:sp>
    </p:spTree>
    <p:extLst>
      <p:ext uri="{BB962C8B-B14F-4D97-AF65-F5344CB8AC3E}">
        <p14:creationId xmlns:p14="http://schemas.microsoft.com/office/powerpoint/2010/main" val="276214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title"/>
          </p:nvPr>
        </p:nvSpPr>
        <p:spPr/>
        <p:txBody>
          <a:bodyPr/>
          <a:lstStyle/>
          <a:p>
            <a:r>
              <a:rPr lang="de-DE"/>
              <a:t>Modul-Ziele</a:t>
            </a:r>
          </a:p>
        </p:txBody>
      </p:sp>
      <p:sp>
        <p:nvSpPr>
          <p:cNvPr id="3" name="Inhaltsplatzhalter 2">
            <a:extLst>
              <a:ext uri="{FF2B5EF4-FFF2-40B4-BE49-F238E27FC236}">
                <a16:creationId xmlns:a16="http://schemas.microsoft.com/office/drawing/2014/main" id="{3897925A-1D36-150B-4C18-E341A84A33CE}"/>
              </a:ext>
            </a:extLst>
          </p:cNvPr>
          <p:cNvSpPr>
            <a:spLocks noGrp="1"/>
          </p:cNvSpPr>
          <p:nvPr>
            <p:ph idx="1"/>
          </p:nvPr>
        </p:nvSpPr>
        <p:spPr/>
        <p:txBody>
          <a:bodyPr/>
          <a:lstStyle/>
          <a:p>
            <a:pPr marL="0" indent="0">
              <a:lnSpc>
                <a:spcPct val="150000"/>
              </a:lnSpc>
              <a:buNone/>
            </a:pPr>
            <a:r>
              <a:rPr lang="de-DE" sz="1500"/>
              <a:t>Sie können ...</a:t>
            </a:r>
          </a:p>
          <a:p>
            <a:pPr marL="354965" indent="-354965">
              <a:lnSpc>
                <a:spcPct val="150000"/>
              </a:lnSpc>
              <a:buClr>
                <a:schemeClr val="accent4"/>
              </a:buClr>
            </a:pPr>
            <a:r>
              <a:rPr lang="de-DE" sz="1500"/>
              <a:t>erklären wo Lebensmittelabfälle in der Wertschöpfungskette entstehen</a:t>
            </a:r>
            <a:endParaRPr lang="de-DE" sz="1500">
              <a:cs typeface="Arial"/>
            </a:endParaRPr>
          </a:p>
          <a:p>
            <a:pPr marL="354965" indent="-354965">
              <a:lnSpc>
                <a:spcPct val="150000"/>
              </a:lnSpc>
              <a:buClr>
                <a:schemeClr val="accent4"/>
              </a:buClr>
            </a:pPr>
            <a:r>
              <a:rPr lang="de-DE" sz="1500"/>
              <a:t>die Methode zum Messen von Lebensmittelabfallvermeidung eigenständig in den Einrichtungen anwenden und identifizieren, an welchen Prozessschritten vermeidbare Lebensmittelabfälle anfallen</a:t>
            </a:r>
            <a:endParaRPr lang="de-DE" sz="1500">
              <a:cs typeface="Arial"/>
            </a:endParaRPr>
          </a:p>
          <a:p>
            <a:pPr marL="354965" indent="-354965">
              <a:lnSpc>
                <a:spcPct val="150000"/>
              </a:lnSpc>
              <a:buClr>
                <a:schemeClr val="accent4"/>
              </a:buClr>
            </a:pPr>
            <a:r>
              <a:rPr lang="de-DE" sz="1500"/>
              <a:t>den wirtschaftlichen Nutzen erkennen</a:t>
            </a:r>
            <a:endParaRPr lang="de-DE" sz="1500">
              <a:cs typeface="Arial"/>
            </a:endParaRPr>
          </a:p>
          <a:p>
            <a:pPr marL="354965" indent="-354965">
              <a:lnSpc>
                <a:spcPct val="150000"/>
              </a:lnSpc>
              <a:buClr>
                <a:schemeClr val="accent4"/>
              </a:buClr>
            </a:pPr>
            <a:r>
              <a:rPr lang="de-DE" sz="1500"/>
              <a:t>Maßnahmen zur Lebensmittelabfallvermeidung nennen und wissen, wie diese umgesetzt werden</a:t>
            </a:r>
            <a:endParaRPr lang="de-DE" sz="1500">
              <a:cs typeface="Arial"/>
            </a:endParaRPr>
          </a:p>
          <a:p>
            <a:pPr marL="354965" indent="-354965">
              <a:lnSpc>
                <a:spcPct val="150000"/>
              </a:lnSpc>
              <a:buClr>
                <a:schemeClr val="accent4"/>
              </a:buClr>
            </a:pPr>
            <a:endParaRPr lang="de-DE" sz="1500">
              <a:cs typeface="Arial"/>
            </a:endParaRPr>
          </a:p>
          <a:p>
            <a:pPr marL="354965" indent="-354965">
              <a:lnSpc>
                <a:spcPct val="150000"/>
              </a:lnSpc>
              <a:buClr>
                <a:schemeClr val="accent4"/>
              </a:buClr>
            </a:pPr>
            <a:r>
              <a:rPr lang="de-DE" sz="1500"/>
              <a:t>die Bedeutung der Einbindung von Mitarbeitenden für erfolgreiche Veränderungsprozesse nachvollziehen</a:t>
            </a:r>
            <a:endParaRPr lang="de-DE" sz="1500">
              <a:cs typeface="Arial"/>
            </a:endParaRPr>
          </a:p>
          <a:p>
            <a:pPr marL="354965" indent="-354965">
              <a:lnSpc>
                <a:spcPct val="150000"/>
              </a:lnSpc>
              <a:buClr>
                <a:schemeClr val="accent4"/>
              </a:buClr>
            </a:pPr>
            <a:r>
              <a:rPr lang="de-DE" sz="1500"/>
              <a:t>eine Strategie zur Einbindung der Mitarbeitenden entwickeln</a:t>
            </a:r>
            <a:endParaRPr lang="de-DE" sz="1500">
              <a:cs typeface="Arial"/>
            </a:endParaRPr>
          </a:p>
          <a:p>
            <a:pPr marL="354965" indent="-354965">
              <a:lnSpc>
                <a:spcPct val="150000"/>
              </a:lnSpc>
              <a:buClr>
                <a:schemeClr val="accent4"/>
              </a:buClr>
            </a:pPr>
            <a:r>
              <a:rPr lang="de-DE" sz="1500"/>
              <a:t>unterschiedliche Reaktionen der Mitarbeitenden nachvollziehen und darauf reagieren</a:t>
            </a:r>
            <a:endParaRPr lang="de-DE" sz="1500">
              <a:cs typeface="Arial"/>
            </a:endParaRPr>
          </a:p>
        </p:txBody>
      </p:sp>
      <p:sp>
        <p:nvSpPr>
          <p:cNvPr id="4" name="Textplatzhalter 3">
            <a:extLst>
              <a:ext uri="{FF2B5EF4-FFF2-40B4-BE49-F238E27FC236}">
                <a16:creationId xmlns:a16="http://schemas.microsoft.com/office/drawing/2014/main" id="{0330CEFE-FF72-F3B7-D38A-3AABC5C78A5F}"/>
              </a:ext>
            </a:extLst>
          </p:cNvPr>
          <p:cNvSpPr>
            <a:spLocks noGrp="1"/>
          </p:cNvSpPr>
          <p:nvPr>
            <p:ph type="body" sz="quarter" idx="13"/>
          </p:nvPr>
        </p:nvSpPr>
        <p:spPr/>
        <p:txBody>
          <a:bodyPr/>
          <a:lstStyle/>
          <a:p>
            <a:r>
              <a:rPr lang="de-DE"/>
              <a:t>LMAV &amp; Partizipation der Mitarbeitenden</a:t>
            </a:r>
          </a:p>
        </p:txBody>
      </p:sp>
    </p:spTree>
    <p:extLst>
      <p:ext uri="{BB962C8B-B14F-4D97-AF65-F5344CB8AC3E}">
        <p14:creationId xmlns:p14="http://schemas.microsoft.com/office/powerpoint/2010/main" val="23680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Diagramm 4">
            <a:extLst>
              <a:ext uri="{FF2B5EF4-FFF2-40B4-BE49-F238E27FC236}">
                <a16:creationId xmlns:a16="http://schemas.microsoft.com/office/drawing/2014/main" id="{9D051EC3-1057-0364-5968-7DEBCBA3E946}"/>
              </a:ext>
            </a:extLst>
          </p:cNvPr>
          <p:cNvGraphicFramePr/>
          <p:nvPr/>
        </p:nvGraphicFramePr>
        <p:xfrm>
          <a:off x="2137516" y="1692827"/>
          <a:ext cx="6465636" cy="456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22E47D12-1CB8-4B43-887D-3D6350A704BC}"/>
              </a:ext>
            </a:extLst>
          </p:cNvPr>
          <p:cNvSpPr>
            <a:spLocks noGrp="1"/>
          </p:cNvSpPr>
          <p:nvPr>
            <p:ph type="title"/>
          </p:nvPr>
        </p:nvSpPr>
        <p:spPr/>
        <p:txBody>
          <a:bodyPr/>
          <a:lstStyle/>
          <a:p>
            <a:r>
              <a:rPr lang="de-DE" sz="3200"/>
              <a:t>Nachhaltigkeit integrieren</a:t>
            </a:r>
          </a:p>
        </p:txBody>
      </p:sp>
      <p:sp>
        <p:nvSpPr>
          <p:cNvPr id="3" name="Textplatzhalter 2">
            <a:extLst>
              <a:ext uri="{FF2B5EF4-FFF2-40B4-BE49-F238E27FC236}">
                <a16:creationId xmlns:a16="http://schemas.microsoft.com/office/drawing/2014/main" id="{9276765D-8B65-4210-8A44-8AF01E0FC76F}"/>
              </a:ext>
            </a:extLst>
          </p:cNvPr>
          <p:cNvSpPr>
            <a:spLocks noGrp="1"/>
          </p:cNvSpPr>
          <p:nvPr>
            <p:ph type="body" sz="quarter" idx="13"/>
          </p:nvPr>
        </p:nvSpPr>
        <p:spPr/>
        <p:txBody>
          <a:bodyPr/>
          <a:lstStyle/>
          <a:p>
            <a:r>
              <a:rPr lang="de-DE"/>
              <a:t>Wie?</a:t>
            </a:r>
          </a:p>
        </p:txBody>
      </p:sp>
      <p:sp>
        <p:nvSpPr>
          <p:cNvPr id="4" name="Rechteck: abgerundete Ecken 3"/>
          <p:cNvSpPr/>
          <p:nvPr/>
        </p:nvSpPr>
        <p:spPr bwMode="auto">
          <a:xfrm>
            <a:off x="8653100" y="2479966"/>
            <a:ext cx="3254694" cy="102514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171450" indent="-171450">
              <a:buFont typeface="Arial" panose="020B0604020202020204" pitchFamily="34" charset="0"/>
              <a:buChar char="•"/>
              <a:defRPr/>
            </a:pPr>
            <a:r>
              <a:rPr lang="de-DE" sz="1200">
                <a:solidFill>
                  <a:schemeClr val="tx1"/>
                </a:solidFill>
              </a:rPr>
              <a:t>einordnen, was wichtig/ relevant ist und was nicht</a:t>
            </a:r>
          </a:p>
          <a:p>
            <a:pPr marL="171450" indent="-171450">
              <a:buFont typeface="Arial" panose="020B0604020202020204" pitchFamily="34" charset="0"/>
              <a:buChar char="•"/>
              <a:defRPr/>
            </a:pPr>
            <a:r>
              <a:rPr lang="de-DE" sz="1200">
                <a:solidFill>
                  <a:schemeClr val="tx1"/>
                </a:solidFill>
              </a:rPr>
              <a:t>in eine systematische und dauerhafte Planung und Umsetzung einsteigen </a:t>
            </a:r>
            <a:endParaRPr lang="de-DE" sz="1200">
              <a:solidFill>
                <a:schemeClr val="tx1"/>
              </a:solidFill>
              <a:cs typeface="Arial"/>
            </a:endParaRPr>
          </a:p>
        </p:txBody>
      </p:sp>
      <p:cxnSp>
        <p:nvCxnSpPr>
          <p:cNvPr id="11" name="Gerade Verbindung mit Pfeil 10"/>
          <p:cNvCxnSpPr>
            <a:cxnSpLocks/>
            <a:stCxn id="4" idx="1"/>
          </p:cNvCxnSpPr>
          <p:nvPr/>
        </p:nvCxnSpPr>
        <p:spPr bwMode="auto">
          <a:xfrm flipH="1">
            <a:off x="7470843" y="2992540"/>
            <a:ext cx="1182257" cy="0"/>
          </a:xfrm>
          <a:prstGeom prst="straightConnector1">
            <a:avLst/>
          </a:prstGeom>
          <a:ln w="38100">
            <a:solidFill>
              <a:schemeClr val="accent3">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1" name="Gerade Verbindung mit Pfeil 20"/>
          <p:cNvCxnSpPr>
            <a:cxnSpLocks/>
            <a:stCxn id="30" idx="1"/>
          </p:cNvCxnSpPr>
          <p:nvPr/>
        </p:nvCxnSpPr>
        <p:spPr bwMode="auto">
          <a:xfrm flipH="1" flipV="1">
            <a:off x="7188740" y="5372505"/>
            <a:ext cx="1716084" cy="70404"/>
          </a:xfrm>
          <a:prstGeom prst="straightConnector1">
            <a:avLst/>
          </a:prstGeom>
          <a:ln w="38100">
            <a:solidFill>
              <a:schemeClr val="accent3">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22" name="Gerade Verbindung mit Pfeil 21"/>
          <p:cNvCxnSpPr>
            <a:cxnSpLocks/>
            <a:stCxn id="35" idx="3"/>
          </p:cNvCxnSpPr>
          <p:nvPr/>
        </p:nvCxnSpPr>
        <p:spPr bwMode="auto">
          <a:xfrm flipV="1">
            <a:off x="2863182" y="5324763"/>
            <a:ext cx="693215" cy="72345"/>
          </a:xfrm>
          <a:prstGeom prst="straightConnector1">
            <a:avLst/>
          </a:prstGeom>
          <a:ln w="38100">
            <a:solidFill>
              <a:schemeClr val="accent3">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30" name="Rechteck: abgerundete Ecken 29">
            <a:extLst>
              <a:ext uri="{FF2B5EF4-FFF2-40B4-BE49-F238E27FC236}">
                <a16:creationId xmlns:a16="http://schemas.microsoft.com/office/drawing/2014/main" id="{9E335555-C577-40F8-82E6-FF858C9814B4}"/>
              </a:ext>
            </a:extLst>
          </p:cNvPr>
          <p:cNvSpPr/>
          <p:nvPr/>
        </p:nvSpPr>
        <p:spPr bwMode="auto">
          <a:xfrm>
            <a:off x="8904824" y="4900050"/>
            <a:ext cx="2949773" cy="108571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 typeface="Arial" panose="020B0604020202020204" pitchFamily="34" charset="0"/>
              <a:buChar char="•"/>
              <a:defRPr/>
            </a:pPr>
            <a:r>
              <a:rPr lang="de-DE" sz="1200">
                <a:solidFill>
                  <a:schemeClr val="tx1"/>
                </a:solidFill>
              </a:rPr>
              <a:t>Mitarbeiter*innen einbinden</a:t>
            </a:r>
          </a:p>
          <a:p>
            <a:pPr marL="171450" indent="-171450">
              <a:buFont typeface="Arial" panose="020B0604020202020204" pitchFamily="34" charset="0"/>
              <a:buChar char="•"/>
              <a:defRPr/>
            </a:pPr>
            <a:r>
              <a:rPr lang="de-DE" sz="1200">
                <a:solidFill>
                  <a:schemeClr val="tx1"/>
                </a:solidFill>
              </a:rPr>
              <a:t>Nachhaltigkeitsthemen im Alltagshandeln der Organisation verankern</a:t>
            </a:r>
          </a:p>
        </p:txBody>
      </p:sp>
      <p:sp>
        <p:nvSpPr>
          <p:cNvPr id="35" name="Rechteck: abgerundete Ecken 34">
            <a:extLst>
              <a:ext uri="{FF2B5EF4-FFF2-40B4-BE49-F238E27FC236}">
                <a16:creationId xmlns:a16="http://schemas.microsoft.com/office/drawing/2014/main" id="{3ED20C79-9C46-434C-BB3B-F94170541C64}"/>
              </a:ext>
            </a:extLst>
          </p:cNvPr>
          <p:cNvSpPr/>
          <p:nvPr/>
        </p:nvSpPr>
        <p:spPr bwMode="auto">
          <a:xfrm>
            <a:off x="612695" y="5084317"/>
            <a:ext cx="2250487" cy="6255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 typeface="Arial" panose="020B0604020202020204" pitchFamily="34" charset="0"/>
              <a:buChar char="•"/>
              <a:defRPr/>
            </a:pPr>
            <a:r>
              <a:rPr lang="de-DE" sz="1200">
                <a:solidFill>
                  <a:schemeClr val="tx1"/>
                </a:solidFill>
              </a:rPr>
              <a:t>Daten erfassen</a:t>
            </a:r>
          </a:p>
        </p:txBody>
      </p:sp>
      <p:sp>
        <p:nvSpPr>
          <p:cNvPr id="44" name="Rechteck: abgerundete Ecken 43">
            <a:extLst>
              <a:ext uri="{FF2B5EF4-FFF2-40B4-BE49-F238E27FC236}">
                <a16:creationId xmlns:a16="http://schemas.microsoft.com/office/drawing/2014/main" id="{CE90CD31-8368-4899-8714-67903E9266CE}"/>
              </a:ext>
            </a:extLst>
          </p:cNvPr>
          <p:cNvSpPr/>
          <p:nvPr/>
        </p:nvSpPr>
        <p:spPr bwMode="auto">
          <a:xfrm>
            <a:off x="341278" y="2078749"/>
            <a:ext cx="2266187" cy="82529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171450" indent="-171450">
              <a:buFont typeface="Arial" panose="020B0604020202020204" pitchFamily="34" charset="0"/>
              <a:buChar char="•"/>
              <a:defRPr/>
            </a:pPr>
            <a:r>
              <a:rPr lang="de-DE" sz="1200">
                <a:solidFill>
                  <a:schemeClr val="tx1"/>
                </a:solidFill>
              </a:rPr>
              <a:t>einen kontinuierlichen Verbesserungsprozess in Gang setzen</a:t>
            </a:r>
          </a:p>
        </p:txBody>
      </p:sp>
      <p:cxnSp>
        <p:nvCxnSpPr>
          <p:cNvPr id="45" name="Gerade Verbindung mit Pfeil 44">
            <a:extLst>
              <a:ext uri="{FF2B5EF4-FFF2-40B4-BE49-F238E27FC236}">
                <a16:creationId xmlns:a16="http://schemas.microsoft.com/office/drawing/2014/main" id="{E07E4B80-6B45-4C36-BD03-E05CA1B1356C}"/>
              </a:ext>
            </a:extLst>
          </p:cNvPr>
          <p:cNvCxnSpPr>
            <a:cxnSpLocks/>
            <a:stCxn id="44" idx="3"/>
          </p:cNvCxnSpPr>
          <p:nvPr/>
        </p:nvCxnSpPr>
        <p:spPr bwMode="auto">
          <a:xfrm>
            <a:off x="2607465" y="2491395"/>
            <a:ext cx="794789" cy="273611"/>
          </a:xfrm>
          <a:prstGeom prst="straightConnector1">
            <a:avLst/>
          </a:prstGeom>
          <a:ln w="38100">
            <a:solidFill>
              <a:schemeClr val="accent3">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 name="Ellipse 5">
            <a:extLst>
              <a:ext uri="{FF2B5EF4-FFF2-40B4-BE49-F238E27FC236}">
                <a16:creationId xmlns:a16="http://schemas.microsoft.com/office/drawing/2014/main" id="{37A176BC-21D8-B510-C5D4-FF1F7CE6A551}"/>
              </a:ext>
            </a:extLst>
          </p:cNvPr>
          <p:cNvSpPr/>
          <p:nvPr/>
        </p:nvSpPr>
        <p:spPr>
          <a:xfrm>
            <a:off x="4470334" y="3022875"/>
            <a:ext cx="1800000" cy="1800000"/>
          </a:xfrm>
          <a:prstGeom prst="ellipse">
            <a:avLst/>
          </a:prstGeom>
          <a:solidFill>
            <a:schemeClr val="bg1"/>
          </a:solidFill>
          <a:ln w="76200">
            <a:solidFill>
              <a:srgbClr val="7FCAA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0000"/>
              </a:lnSpc>
            </a:pPr>
            <a:r>
              <a:rPr lang="de-DE" sz="1900">
                <a:solidFill>
                  <a:schemeClr val="tx1"/>
                </a:solidFill>
              </a:rPr>
              <a:t>erfasse die Situation</a:t>
            </a:r>
          </a:p>
        </p:txBody>
      </p:sp>
      <p:sp>
        <p:nvSpPr>
          <p:cNvPr id="8" name="Textfeld 7">
            <a:extLst>
              <a:ext uri="{FF2B5EF4-FFF2-40B4-BE49-F238E27FC236}">
                <a16:creationId xmlns:a16="http://schemas.microsoft.com/office/drawing/2014/main" id="{A6AA70A0-77F6-C057-F92B-F7CB37143554}"/>
              </a:ext>
            </a:extLst>
          </p:cNvPr>
          <p:cNvSpPr txBox="1"/>
          <p:nvPr/>
        </p:nvSpPr>
        <p:spPr>
          <a:xfrm>
            <a:off x="3937516" y="2766509"/>
            <a:ext cx="535724" cy="389017"/>
          </a:xfrm>
          <a:prstGeom prst="rect">
            <a:avLst/>
          </a:prstGeom>
          <a:noFill/>
        </p:spPr>
        <p:txBody>
          <a:bodyPr wrap="none" rtlCol="0">
            <a:spAutoFit/>
          </a:bodyPr>
          <a:lstStyle/>
          <a:p>
            <a:pPr>
              <a:lnSpc>
                <a:spcPct val="110000"/>
              </a:lnSpc>
            </a:pPr>
            <a:r>
              <a:rPr lang="de-DE" sz="1900"/>
              <a:t>Act</a:t>
            </a:r>
          </a:p>
        </p:txBody>
      </p:sp>
      <p:sp>
        <p:nvSpPr>
          <p:cNvPr id="10" name="Textfeld 9">
            <a:extLst>
              <a:ext uri="{FF2B5EF4-FFF2-40B4-BE49-F238E27FC236}">
                <a16:creationId xmlns:a16="http://schemas.microsoft.com/office/drawing/2014/main" id="{320D0E99-C436-7CF6-0D4F-16067E5DE213}"/>
              </a:ext>
            </a:extLst>
          </p:cNvPr>
          <p:cNvSpPr txBox="1"/>
          <p:nvPr/>
        </p:nvSpPr>
        <p:spPr bwMode="auto">
          <a:xfrm>
            <a:off x="6002472" y="2765006"/>
            <a:ext cx="673582" cy="389017"/>
          </a:xfrm>
          <a:prstGeom prst="rect">
            <a:avLst/>
          </a:prstGeom>
          <a:noFill/>
        </p:spPr>
        <p:txBody>
          <a:bodyPr wrap="none" rtlCol="0">
            <a:spAutoFit/>
          </a:bodyPr>
          <a:lstStyle/>
          <a:p>
            <a:pPr>
              <a:lnSpc>
                <a:spcPct val="110000"/>
              </a:lnSpc>
            </a:pPr>
            <a:r>
              <a:rPr lang="de-DE" sz="1900"/>
              <a:t>Plan</a:t>
            </a:r>
          </a:p>
        </p:txBody>
      </p:sp>
      <p:sp>
        <p:nvSpPr>
          <p:cNvPr id="12" name="Textfeld 11">
            <a:extLst>
              <a:ext uri="{FF2B5EF4-FFF2-40B4-BE49-F238E27FC236}">
                <a16:creationId xmlns:a16="http://schemas.microsoft.com/office/drawing/2014/main" id="{5A3F4DA8-8426-DC99-C8F2-C234A3657425}"/>
              </a:ext>
            </a:extLst>
          </p:cNvPr>
          <p:cNvSpPr txBox="1"/>
          <p:nvPr/>
        </p:nvSpPr>
        <p:spPr bwMode="auto">
          <a:xfrm>
            <a:off x="6016867" y="4674496"/>
            <a:ext cx="497252" cy="389017"/>
          </a:xfrm>
          <a:prstGeom prst="rect">
            <a:avLst/>
          </a:prstGeom>
          <a:noFill/>
        </p:spPr>
        <p:txBody>
          <a:bodyPr wrap="none" rtlCol="0">
            <a:spAutoFit/>
          </a:bodyPr>
          <a:lstStyle/>
          <a:p>
            <a:pPr>
              <a:lnSpc>
                <a:spcPct val="110000"/>
              </a:lnSpc>
            </a:pPr>
            <a:r>
              <a:rPr lang="de-DE" sz="1900"/>
              <a:t>Do</a:t>
            </a:r>
          </a:p>
        </p:txBody>
      </p:sp>
      <p:sp>
        <p:nvSpPr>
          <p:cNvPr id="14" name="Textfeld 13">
            <a:extLst>
              <a:ext uri="{FF2B5EF4-FFF2-40B4-BE49-F238E27FC236}">
                <a16:creationId xmlns:a16="http://schemas.microsoft.com/office/drawing/2014/main" id="{CBB98A8C-58A2-DE24-D6B4-F12ED0C251CD}"/>
              </a:ext>
            </a:extLst>
          </p:cNvPr>
          <p:cNvSpPr txBox="1"/>
          <p:nvPr/>
        </p:nvSpPr>
        <p:spPr bwMode="auto">
          <a:xfrm>
            <a:off x="3958900" y="4674496"/>
            <a:ext cx="877163" cy="389017"/>
          </a:xfrm>
          <a:prstGeom prst="rect">
            <a:avLst/>
          </a:prstGeom>
          <a:noFill/>
        </p:spPr>
        <p:txBody>
          <a:bodyPr wrap="none" rtlCol="0">
            <a:spAutoFit/>
          </a:bodyPr>
          <a:lstStyle/>
          <a:p>
            <a:pPr>
              <a:lnSpc>
                <a:spcPct val="110000"/>
              </a:lnSpc>
            </a:pPr>
            <a:r>
              <a:rPr lang="de-DE" sz="1900"/>
              <a:t>Check</a:t>
            </a:r>
          </a:p>
        </p:txBody>
      </p:sp>
      <p:sp>
        <p:nvSpPr>
          <p:cNvPr id="13" name="Rechteck: abgerundete Ecken 12"/>
          <p:cNvSpPr/>
          <p:nvPr/>
        </p:nvSpPr>
        <p:spPr bwMode="auto">
          <a:xfrm>
            <a:off x="5936559" y="378241"/>
            <a:ext cx="2968265" cy="136815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171450" indent="-171450">
              <a:lnSpc>
                <a:spcPct val="110000"/>
              </a:lnSpc>
              <a:buFont typeface="Arial" panose="020B0604020202020204" pitchFamily="34" charset="0"/>
              <a:buChar char="•"/>
              <a:defRPr/>
            </a:pPr>
            <a:r>
              <a:rPr lang="de-DE" sz="1200">
                <a:solidFill>
                  <a:schemeClr val="tx1"/>
                </a:solidFill>
              </a:rPr>
              <a:t>verstehen worum es beim Thema Nachhaltigkeit geht </a:t>
            </a:r>
          </a:p>
          <a:p>
            <a:pPr marL="171450" indent="-171450">
              <a:lnSpc>
                <a:spcPct val="110000"/>
              </a:lnSpc>
              <a:buFont typeface="Arial" panose="020B0604020202020204" pitchFamily="34" charset="0"/>
              <a:buChar char="•"/>
              <a:defRPr/>
            </a:pPr>
            <a:r>
              <a:rPr lang="de-DE" sz="1200">
                <a:solidFill>
                  <a:schemeClr val="tx1"/>
                </a:solidFill>
              </a:rPr>
              <a:t>die Interessen der Anspruchs-gruppen verstehen</a:t>
            </a:r>
            <a:endParaRPr lang="de-DE" sz="1200">
              <a:solidFill>
                <a:schemeClr val="tx1"/>
              </a:solidFill>
              <a:cs typeface="Arial"/>
            </a:endParaRPr>
          </a:p>
          <a:p>
            <a:pPr marL="171450" indent="-171450">
              <a:lnSpc>
                <a:spcPct val="110000"/>
              </a:lnSpc>
              <a:buFont typeface="Arial" panose="020B0604020202020204" pitchFamily="34" charset="0"/>
              <a:buChar char="•"/>
              <a:defRPr/>
            </a:pPr>
            <a:r>
              <a:rPr lang="de-DE" sz="1200">
                <a:solidFill>
                  <a:schemeClr val="tx1"/>
                </a:solidFill>
              </a:rPr>
              <a:t>eine Haltung zum Thema entwickeln</a:t>
            </a:r>
            <a:endParaRPr>
              <a:solidFill>
                <a:schemeClr val="tx1"/>
              </a:solidFill>
            </a:endParaRPr>
          </a:p>
        </p:txBody>
      </p:sp>
      <p:cxnSp>
        <p:nvCxnSpPr>
          <p:cNvPr id="31" name="Gerade Verbindung mit Pfeil 30">
            <a:extLst>
              <a:ext uri="{FF2B5EF4-FFF2-40B4-BE49-F238E27FC236}">
                <a16:creationId xmlns:a16="http://schemas.microsoft.com/office/drawing/2014/main" id="{B419E8F0-1FB9-40CD-B452-5EBC7DDC89A7}"/>
              </a:ext>
            </a:extLst>
          </p:cNvPr>
          <p:cNvCxnSpPr>
            <a:cxnSpLocks/>
          </p:cNvCxnSpPr>
          <p:nvPr/>
        </p:nvCxnSpPr>
        <p:spPr bwMode="auto">
          <a:xfrm flipH="1">
            <a:off x="5408581" y="1692827"/>
            <a:ext cx="794788" cy="1585394"/>
          </a:xfrm>
          <a:prstGeom prst="straightConnector1">
            <a:avLst/>
          </a:prstGeom>
          <a:ln w="38100">
            <a:solidFill>
              <a:srgbClr val="7FCAAC"/>
            </a:solidFill>
            <a:tailEnd type="triangle"/>
          </a:ln>
        </p:spPr>
        <p:style>
          <a:lnRef idx="1">
            <a:schemeClr val="accent4"/>
          </a:lnRef>
          <a:fillRef idx="0">
            <a:schemeClr val="accent4"/>
          </a:fillRef>
          <a:effectRef idx="0">
            <a:schemeClr val="accent4"/>
          </a:effectRef>
          <a:fontRef idx="minor">
            <a:schemeClr val="tx1"/>
          </a:fontRef>
        </p:style>
      </p:cxnSp>
      <p:sp>
        <p:nvSpPr>
          <p:cNvPr id="25" name="Textfeld 24">
            <a:extLst>
              <a:ext uri="{FF2B5EF4-FFF2-40B4-BE49-F238E27FC236}">
                <a16:creationId xmlns:a16="http://schemas.microsoft.com/office/drawing/2014/main" id="{5E050AA5-57D7-8971-F1E8-A8ECE76AF1C0}"/>
              </a:ext>
            </a:extLst>
          </p:cNvPr>
          <p:cNvSpPr txBox="1"/>
          <p:nvPr/>
        </p:nvSpPr>
        <p:spPr>
          <a:xfrm>
            <a:off x="318550" y="6030685"/>
            <a:ext cx="2313454" cy="23282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110000"/>
              </a:lnSpc>
            </a:pPr>
            <a:r>
              <a:rPr lang="de-DE" sz="900" dirty="0">
                <a:solidFill>
                  <a:schemeClr val="bg1">
                    <a:lumMod val="65000"/>
                  </a:schemeClr>
                </a:solidFill>
              </a:rPr>
              <a:t>angelehnt an </a:t>
            </a:r>
            <a:r>
              <a:rPr lang="de-DE" sz="900" dirty="0" err="1">
                <a:solidFill>
                  <a:schemeClr val="bg1">
                    <a:lumMod val="65000"/>
                  </a:schemeClr>
                </a:solidFill>
              </a:rPr>
              <a:t>Teitscheid</a:t>
            </a:r>
            <a:r>
              <a:rPr lang="de-DE" sz="900" dirty="0">
                <a:solidFill>
                  <a:schemeClr val="bg1">
                    <a:lumMod val="65000"/>
                  </a:schemeClr>
                </a:solidFill>
              </a:rPr>
              <a:t> et al., 2021, S.21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5" grpId="0" animBg="1"/>
      <p:bldP spid="44"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Nachhaltiges Wirtschaften</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Nachdem das Kennenlernen abgeschlossen ist, folgt eine Einführung in die Thematik. </a:t>
            </a:r>
          </a:p>
          <a:p>
            <a:pPr marL="0" indent="0">
              <a:buNone/>
            </a:pPr>
            <a:r>
              <a:rPr lang="de-DE" sz="2000" dirty="0">
                <a:latin typeface="Arial" panose="020B0604020202020204" pitchFamily="34" charset="0"/>
                <a:cs typeface="Arial" panose="020B0604020202020204" pitchFamily="34" charset="0"/>
              </a:rPr>
              <a:t>Hierbei wird zunächst das nachhaltige Wirtschaften betrachtet, wobei aufgezeigt wird, welches finanzielle und ökologische Potenzial die Einsparung von Lebensmittelabfällen hat.</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Bei den Folien „Berechnung Warenverlust“ sind verschiedene Settings aufgelistet. Suchen Sie sich das Setting Ihrer Teilnehmenden heraus.</a:t>
            </a:r>
          </a:p>
          <a:p>
            <a:pPr marL="0" indent="0">
              <a:buNone/>
            </a:pPr>
            <a:endParaRPr lang="de-DE" sz="2000" dirty="0">
              <a:latin typeface="Arial" panose="020B0604020202020204" pitchFamily="34" charset="0"/>
              <a:cs typeface="Arial" panose="020B0604020202020204" pitchFamily="34" charset="0"/>
            </a:endParaRPr>
          </a:p>
          <a:p>
            <a:pPr marL="0" indent="0">
              <a:buNone/>
            </a:pPr>
            <a:endParaRPr lang="de-DE" dirty="0"/>
          </a:p>
          <a:p>
            <a:pPr marL="0" indent="0">
              <a:buNone/>
            </a:pPr>
            <a:r>
              <a:rPr lang="de-DE" b="1" dirty="0"/>
              <a:t>Material:</a:t>
            </a:r>
            <a:r>
              <a:rPr lang="de-DE" dirty="0"/>
              <a:t> Präsentation</a:t>
            </a:r>
          </a:p>
          <a:p>
            <a:pPr marL="0" indent="0">
              <a:buNone/>
            </a:pPr>
            <a:endParaRPr lang="de-DE" dirty="0"/>
          </a:p>
          <a:p>
            <a:pPr marL="0" indent="0">
              <a:buNone/>
            </a:pPr>
            <a:endParaRPr lang="de-DE" dirty="0"/>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41283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92245-8724-1E63-32CC-911813801FAC}"/>
              </a:ext>
            </a:extLst>
          </p:cNvPr>
          <p:cNvSpPr>
            <a:spLocks noGrp="1"/>
          </p:cNvSpPr>
          <p:nvPr>
            <p:ph type="ctrTitle"/>
          </p:nvPr>
        </p:nvSpPr>
        <p:spPr>
          <a:xfrm>
            <a:off x="2742245" y="2769592"/>
            <a:ext cx="6707509" cy="659408"/>
          </a:xfrm>
        </p:spPr>
        <p:txBody>
          <a:bodyPr/>
          <a:lstStyle/>
          <a:p>
            <a:r>
              <a:rPr lang="de-DE" b="1" dirty="0"/>
              <a:t>Nachhaltiges Wirtschaften</a:t>
            </a:r>
            <a:endParaRPr lang="de-DE" dirty="0"/>
          </a:p>
        </p:txBody>
      </p:sp>
    </p:spTree>
    <p:extLst>
      <p:ext uri="{BB962C8B-B14F-4D97-AF65-F5344CB8AC3E}">
        <p14:creationId xmlns:p14="http://schemas.microsoft.com/office/powerpoint/2010/main" val="421769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title"/>
          </p:nvPr>
        </p:nvSpPr>
        <p:spPr>
          <a:xfrm>
            <a:off x="371481" y="374658"/>
            <a:ext cx="9246048" cy="569913"/>
          </a:xfrm>
        </p:spPr>
        <p:txBody>
          <a:bodyPr/>
          <a:lstStyle/>
          <a:p>
            <a:r>
              <a:rPr lang="de-DE" sz="3600"/>
              <a:t>Nachhaltiges Wirtschaften</a:t>
            </a:r>
            <a:endParaRPr lang="de-DE"/>
          </a:p>
        </p:txBody>
      </p:sp>
      <p:pic>
        <p:nvPicPr>
          <p:cNvPr id="7" name="Inhaltsplatzhalter 9">
            <a:extLst>
              <a:ext uri="{FF2B5EF4-FFF2-40B4-BE49-F238E27FC236}">
                <a16:creationId xmlns:a16="http://schemas.microsoft.com/office/drawing/2014/main" id="{72EE3323-F40B-4012-EB65-0385B5A5FE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6169" y="1376772"/>
            <a:ext cx="5694204" cy="4504523"/>
          </a:xfrm>
        </p:spPr>
      </p:pic>
      <p:sp>
        <p:nvSpPr>
          <p:cNvPr id="9" name="Textplatzhalter 3">
            <a:extLst>
              <a:ext uri="{FF2B5EF4-FFF2-40B4-BE49-F238E27FC236}">
                <a16:creationId xmlns:a16="http://schemas.microsoft.com/office/drawing/2014/main" id="{03DD908E-2862-294A-F9B5-1C579258B4C9}"/>
              </a:ext>
            </a:extLst>
          </p:cNvPr>
          <p:cNvSpPr>
            <a:spLocks noGrp="1"/>
          </p:cNvSpPr>
          <p:nvPr>
            <p:ph type="body" sz="quarter" idx="13"/>
          </p:nvPr>
        </p:nvSpPr>
        <p:spPr>
          <a:xfrm>
            <a:off x="371357" y="872232"/>
            <a:ext cx="8820993" cy="504540"/>
          </a:xfrm>
        </p:spPr>
        <p:txBody>
          <a:bodyPr/>
          <a:lstStyle/>
          <a:p>
            <a:r>
              <a:rPr lang="de-DE" sz="2800"/>
              <a:t>Leitbild Nachhaltige Gastronomie (NAHGAST)</a:t>
            </a:r>
            <a:endParaRPr lang="de-DE"/>
          </a:p>
        </p:txBody>
      </p:sp>
      <p:sp>
        <p:nvSpPr>
          <p:cNvPr id="3" name="object 62">
            <a:extLst>
              <a:ext uri="{FF2B5EF4-FFF2-40B4-BE49-F238E27FC236}">
                <a16:creationId xmlns:a16="http://schemas.microsoft.com/office/drawing/2014/main" id="{2A7BC6F8-51D9-2658-D312-7A41CCC8D1CD}"/>
              </a:ext>
            </a:extLst>
          </p:cNvPr>
          <p:cNvSpPr txBox="1"/>
          <p:nvPr/>
        </p:nvSpPr>
        <p:spPr>
          <a:xfrm>
            <a:off x="8007299" y="5908772"/>
            <a:ext cx="1610230" cy="153991"/>
          </a:xfrm>
          <a:prstGeom prst="rect">
            <a:avLst/>
          </a:prstGeom>
        </p:spPr>
        <p:txBody>
          <a:bodyPr vert="horz" wrap="square" lIns="0" tIns="15342" rIns="0" bIns="0" rtlCol="0">
            <a:spAutoFit/>
          </a:bodyPr>
          <a:lstStyle/>
          <a:p>
            <a:pPr marL="15343">
              <a:spcBef>
                <a:spcPts val="121"/>
              </a:spcBef>
            </a:pPr>
            <a:r>
              <a:rPr kumimoji="0" lang="de-DE" sz="900" b="0" i="0" u="none" strike="noStrike" kern="1200" cap="none" spc="0" normalizeH="0" baseline="0" noProof="0" dirty="0" err="1">
                <a:ln>
                  <a:noFill/>
                </a:ln>
                <a:solidFill>
                  <a:schemeClr val="bg1">
                    <a:lumMod val="65000"/>
                  </a:schemeClr>
                </a:solidFill>
                <a:effectLst/>
                <a:uLnTx/>
                <a:uFillTx/>
                <a:latin typeface="Arial"/>
                <a:ea typeface="+mn-ea"/>
                <a:cs typeface="+mn-cs"/>
              </a:rPr>
              <a:t>Teitscheid</a:t>
            </a:r>
            <a:r>
              <a:rPr kumimoji="0" lang="de-DE" sz="900" b="0" i="0" u="none" strike="noStrike" kern="1200" cap="none" spc="0" normalizeH="0" baseline="0" noProof="0" dirty="0">
                <a:ln>
                  <a:noFill/>
                </a:ln>
                <a:solidFill>
                  <a:schemeClr val="bg1">
                    <a:lumMod val="65000"/>
                  </a:schemeClr>
                </a:solidFill>
                <a:effectLst/>
                <a:uLnTx/>
                <a:uFillTx/>
                <a:latin typeface="Arial"/>
                <a:ea typeface="+mn-ea"/>
                <a:cs typeface="+mn-cs"/>
              </a:rPr>
              <a:t> et al. </a:t>
            </a:r>
            <a:r>
              <a:rPr kumimoji="0" lang="de-DE" sz="900" b="0" i="0" u="none" strike="noStrike" kern="1200" cap="none" spc="0" normalizeH="0" baseline="0" noProof="0" dirty="0">
                <a:ln>
                  <a:noFill/>
                </a:ln>
                <a:solidFill>
                  <a:schemeClr val="bg1">
                    <a:lumMod val="65000"/>
                  </a:schemeClr>
                </a:solidFill>
                <a:effectLst/>
                <a:uLnTx/>
                <a:uFillTx/>
                <a:latin typeface="Arial"/>
              </a:rPr>
              <a:t>2021</a:t>
            </a:r>
            <a:endParaRPr sz="900" dirty="0">
              <a:solidFill>
                <a:schemeClr val="bg1">
                  <a:lumMod val="65000"/>
                </a:schemeClr>
              </a:solidFill>
              <a:cs typeface="Calibri"/>
            </a:endParaRPr>
          </a:p>
        </p:txBody>
      </p:sp>
      <p:sp>
        <p:nvSpPr>
          <p:cNvPr id="4" name="Sechseck 3">
            <a:extLst>
              <a:ext uri="{FF2B5EF4-FFF2-40B4-BE49-F238E27FC236}">
                <a16:creationId xmlns:a16="http://schemas.microsoft.com/office/drawing/2014/main" id="{DEDF95B3-556F-FC0A-A020-01B0B3227315}"/>
              </a:ext>
            </a:extLst>
          </p:cNvPr>
          <p:cNvSpPr/>
          <p:nvPr/>
        </p:nvSpPr>
        <p:spPr>
          <a:xfrm>
            <a:off x="6250898" y="2278505"/>
            <a:ext cx="1394086" cy="1289154"/>
          </a:xfrm>
          <a:prstGeom prst="hexag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8" name="Rechteck 7">
            <a:extLst>
              <a:ext uri="{FF2B5EF4-FFF2-40B4-BE49-F238E27FC236}">
                <a16:creationId xmlns:a16="http://schemas.microsoft.com/office/drawing/2014/main" id="{0E2AC1D0-E941-4900-8787-BC16B76DE694}"/>
              </a:ext>
            </a:extLst>
          </p:cNvPr>
          <p:cNvSpPr/>
          <p:nvPr/>
        </p:nvSpPr>
        <p:spPr>
          <a:xfrm>
            <a:off x="3507839" y="5881295"/>
            <a:ext cx="2743059" cy="276999"/>
          </a:xfrm>
          <a:prstGeom prst="rect">
            <a:avLst/>
          </a:prstGeom>
        </p:spPr>
        <p:txBody>
          <a:bodyPr wrap="none">
            <a:spAutoFit/>
          </a:bodyPr>
          <a:lstStyle/>
          <a:p>
            <a:r>
              <a:rPr lang="de-DE" sz="1200" dirty="0">
                <a:solidFill>
                  <a:srgbClr val="FF0000"/>
                </a:solidFill>
                <a:ea typeface="Calibri" panose="020F0502020204030204" pitchFamily="34" charset="0"/>
                <a:cs typeface="Times New Roman" panose="02020603050405020304" pitchFamily="18" charset="0"/>
              </a:rPr>
              <a:t>Abbildung ist nicht unter freier Lizenz.</a:t>
            </a:r>
            <a:endParaRPr lang="de-DE" sz="1200" dirty="0">
              <a:solidFill>
                <a:srgbClr val="FF0000"/>
              </a:solidFill>
            </a:endParaRPr>
          </a:p>
        </p:txBody>
      </p:sp>
    </p:spTree>
    <p:extLst>
      <p:ext uri="{BB962C8B-B14F-4D97-AF65-F5344CB8AC3E}">
        <p14:creationId xmlns:p14="http://schemas.microsoft.com/office/powerpoint/2010/main" val="27721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tIns="540000"/>
          <a:lstStyle/>
          <a:p>
            <a:pPr lvl="0">
              <a:lnSpc>
                <a:spcPct val="100000"/>
              </a:lnSpc>
            </a:pPr>
            <a:r>
              <a:rPr lang="de-DE" sz="3600"/>
              <a:t>Unternehmen der AHG berücksichtigen in ihren Prozessen, Produkten und Dienstleistungen die schonende und effiziente Nutzung der natürlichen Ressourcen und reduzieren so den </a:t>
            </a:r>
            <a:br>
              <a:rPr lang="de-DE" sz="3600"/>
            </a:br>
            <a:r>
              <a:rPr lang="de-DE" sz="3600"/>
              <a:t>Ressourcenverbrauch im Unternehmen und seinen Wertschöpfungsketten.</a:t>
            </a:r>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a:t>Nachhaltig wirtschaften</a:t>
            </a:r>
          </a:p>
        </p:txBody>
      </p:sp>
      <p:sp>
        <p:nvSpPr>
          <p:cNvPr id="4" name="Textplatzhalter 3">
            <a:extLst>
              <a:ext uri="{FF2B5EF4-FFF2-40B4-BE49-F238E27FC236}">
                <a16:creationId xmlns:a16="http://schemas.microsoft.com/office/drawing/2014/main" id="{2742148A-5E02-96A2-F170-8590F187B99F}"/>
              </a:ext>
            </a:extLst>
          </p:cNvPr>
          <p:cNvSpPr>
            <a:spLocks noGrp="1"/>
          </p:cNvSpPr>
          <p:nvPr>
            <p:ph type="body" sz="quarter" idx="13"/>
          </p:nvPr>
        </p:nvSpPr>
        <p:spPr>
          <a:xfrm>
            <a:off x="371357" y="872232"/>
            <a:ext cx="11036158" cy="504540"/>
          </a:xfrm>
        </p:spPr>
        <p:txBody>
          <a:bodyPr/>
          <a:lstStyle/>
          <a:p>
            <a:r>
              <a:rPr lang="de-DE" sz="2800"/>
              <a:t>NAHGAST-Leitsatz 1: Bewahrung natürlicher Ressourcen</a:t>
            </a:r>
            <a:endParaRPr lang="de-DE"/>
          </a:p>
        </p:txBody>
      </p:sp>
      <p:sp>
        <p:nvSpPr>
          <p:cNvPr id="6" name="object 62">
            <a:extLst>
              <a:ext uri="{FF2B5EF4-FFF2-40B4-BE49-F238E27FC236}">
                <a16:creationId xmlns:a16="http://schemas.microsoft.com/office/drawing/2014/main" id="{0396BEDA-79AF-2089-2C0F-93A9AEC17089}"/>
              </a:ext>
            </a:extLst>
          </p:cNvPr>
          <p:cNvSpPr txBox="1"/>
          <p:nvPr/>
        </p:nvSpPr>
        <p:spPr>
          <a:xfrm>
            <a:off x="10688034" y="6045123"/>
            <a:ext cx="1240436" cy="153991"/>
          </a:xfrm>
          <a:prstGeom prst="rect">
            <a:avLst/>
          </a:prstGeom>
        </p:spPr>
        <p:txBody>
          <a:bodyPr vert="horz" wrap="square" lIns="0" tIns="15342" rIns="0" bIns="0" rtlCol="0">
            <a:spAutoFit/>
          </a:bodyPr>
          <a:lstStyle/>
          <a:p>
            <a:pPr marL="15343">
              <a:spcBef>
                <a:spcPts val="121"/>
              </a:spcBef>
            </a:pPr>
            <a:r>
              <a:rPr kumimoji="0" lang="de-DE" sz="900" b="0" i="0" u="none" strike="noStrike" kern="1200" cap="none" spc="0" normalizeH="0" baseline="0" noProof="0" dirty="0" err="1">
                <a:ln>
                  <a:noFill/>
                </a:ln>
                <a:solidFill>
                  <a:schemeClr val="bg1">
                    <a:lumMod val="95000"/>
                  </a:schemeClr>
                </a:solidFill>
                <a:effectLst/>
                <a:uLnTx/>
                <a:uFillTx/>
                <a:latin typeface="Arial"/>
                <a:ea typeface="+mn-ea"/>
                <a:cs typeface="+mn-cs"/>
              </a:rPr>
              <a:t>Teitscheid</a:t>
            </a:r>
            <a:r>
              <a:rPr kumimoji="0" lang="de-DE" sz="900" b="0" i="0" u="none" strike="noStrike" kern="1200" cap="none" spc="0" normalizeH="0" baseline="0" noProof="0" dirty="0">
                <a:ln>
                  <a:noFill/>
                </a:ln>
                <a:solidFill>
                  <a:schemeClr val="bg1">
                    <a:lumMod val="95000"/>
                  </a:schemeClr>
                </a:solidFill>
                <a:effectLst/>
                <a:uLnTx/>
                <a:uFillTx/>
                <a:latin typeface="Arial"/>
                <a:ea typeface="+mn-ea"/>
                <a:cs typeface="+mn-cs"/>
              </a:rPr>
              <a:t> et al. </a:t>
            </a:r>
            <a:r>
              <a:rPr kumimoji="0" lang="de-DE" sz="900" b="0" i="0" u="none" strike="noStrike" kern="1200" cap="none" spc="0" normalizeH="0" baseline="0" noProof="0" dirty="0">
                <a:ln>
                  <a:noFill/>
                </a:ln>
                <a:solidFill>
                  <a:schemeClr val="bg1">
                    <a:lumMod val="95000"/>
                  </a:schemeClr>
                </a:solidFill>
                <a:effectLst/>
                <a:uLnTx/>
                <a:uFillTx/>
                <a:latin typeface="Arial"/>
              </a:rPr>
              <a:t>2021</a:t>
            </a:r>
            <a:endParaRPr sz="900" dirty="0">
              <a:solidFill>
                <a:schemeClr val="bg1">
                  <a:lumMod val="95000"/>
                </a:schemeClr>
              </a:solidFill>
              <a:cs typeface="Calibri"/>
            </a:endParaRPr>
          </a:p>
        </p:txBody>
      </p:sp>
    </p:spTree>
    <p:extLst>
      <p:ext uri="{BB962C8B-B14F-4D97-AF65-F5344CB8AC3E}">
        <p14:creationId xmlns:p14="http://schemas.microsoft.com/office/powerpoint/2010/main" val="345995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title"/>
          </p:nvPr>
        </p:nvSpPr>
        <p:spPr>
          <a:xfrm>
            <a:off x="371481" y="374658"/>
            <a:ext cx="9246048" cy="569913"/>
          </a:xfrm>
        </p:spPr>
        <p:txBody>
          <a:bodyPr/>
          <a:lstStyle/>
          <a:p>
            <a:r>
              <a:rPr lang="de-DE" sz="3600"/>
              <a:t>Nachhaltiges Wirtschaften</a:t>
            </a:r>
            <a:endParaRPr lang="de-DE"/>
          </a:p>
        </p:txBody>
      </p:sp>
      <p:sp>
        <p:nvSpPr>
          <p:cNvPr id="9" name="Textplatzhalter 3">
            <a:extLst>
              <a:ext uri="{FF2B5EF4-FFF2-40B4-BE49-F238E27FC236}">
                <a16:creationId xmlns:a16="http://schemas.microsoft.com/office/drawing/2014/main" id="{03DD908E-2862-294A-F9B5-1C579258B4C9}"/>
              </a:ext>
            </a:extLst>
          </p:cNvPr>
          <p:cNvSpPr>
            <a:spLocks noGrp="1"/>
          </p:cNvSpPr>
          <p:nvPr>
            <p:ph type="body" sz="quarter" idx="13"/>
          </p:nvPr>
        </p:nvSpPr>
        <p:spPr>
          <a:xfrm>
            <a:off x="371357" y="872232"/>
            <a:ext cx="10376591" cy="504540"/>
          </a:xfrm>
        </p:spPr>
        <p:txBody>
          <a:bodyPr/>
          <a:lstStyle/>
          <a:p>
            <a:r>
              <a:rPr lang="de-DE" sz="2800"/>
              <a:t>Leitbild Nachhaltige Gastronomie (NAHGAST) - Umsetzung</a:t>
            </a:r>
            <a:endParaRPr lang="de-DE"/>
          </a:p>
        </p:txBody>
      </p:sp>
      <p:sp>
        <p:nvSpPr>
          <p:cNvPr id="4" name="Pfeil: nach rechts 3">
            <a:extLst>
              <a:ext uri="{FF2B5EF4-FFF2-40B4-BE49-F238E27FC236}">
                <a16:creationId xmlns:a16="http://schemas.microsoft.com/office/drawing/2014/main" id="{1138706A-38FA-C524-89DD-A76D8EE34334}"/>
              </a:ext>
            </a:extLst>
          </p:cNvPr>
          <p:cNvSpPr/>
          <p:nvPr/>
        </p:nvSpPr>
        <p:spPr>
          <a:xfrm>
            <a:off x="644577" y="1902294"/>
            <a:ext cx="1192163" cy="3537678"/>
          </a:xfrm>
          <a:prstGeom prst="rightArrow">
            <a:avLst>
              <a:gd name="adj1" fmla="val 78814"/>
              <a:gd name="adj2" fmla="val 51149"/>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lnSpc>
                <a:spcPct val="110000"/>
              </a:lnSpc>
            </a:pPr>
            <a:r>
              <a:rPr lang="de-DE" sz="1900">
                <a:solidFill>
                  <a:schemeClr val="tx1"/>
                </a:solidFill>
              </a:rPr>
              <a:t>Management-Ebene</a:t>
            </a:r>
          </a:p>
        </p:txBody>
      </p:sp>
      <p:graphicFrame>
        <p:nvGraphicFramePr>
          <p:cNvPr id="11" name="Diagramm 10">
            <a:extLst>
              <a:ext uri="{FF2B5EF4-FFF2-40B4-BE49-F238E27FC236}">
                <a16:creationId xmlns:a16="http://schemas.microsoft.com/office/drawing/2014/main" id="{6991685B-18A1-3117-B1DD-8FADAB70789B}"/>
              </a:ext>
            </a:extLst>
          </p:cNvPr>
          <p:cNvGraphicFramePr/>
          <p:nvPr>
            <p:extLst>
              <p:ext uri="{D42A27DB-BD31-4B8C-83A1-F6EECF244321}">
                <p14:modId xmlns:p14="http://schemas.microsoft.com/office/powerpoint/2010/main" val="1608190751"/>
              </p:ext>
            </p:extLst>
          </p:nvPr>
        </p:nvGraphicFramePr>
        <p:xfrm>
          <a:off x="1332362" y="1418028"/>
          <a:ext cx="10376591" cy="4496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bject 62">
            <a:extLst>
              <a:ext uri="{FF2B5EF4-FFF2-40B4-BE49-F238E27FC236}">
                <a16:creationId xmlns:a16="http://schemas.microsoft.com/office/drawing/2014/main" id="{164C9957-FF66-4E2A-A5EC-85F404AAAEC0}"/>
              </a:ext>
            </a:extLst>
          </p:cNvPr>
          <p:cNvSpPr txBox="1"/>
          <p:nvPr/>
        </p:nvSpPr>
        <p:spPr>
          <a:xfrm>
            <a:off x="9876441" y="5914938"/>
            <a:ext cx="1610230" cy="153991"/>
          </a:xfrm>
          <a:prstGeom prst="rect">
            <a:avLst/>
          </a:prstGeom>
        </p:spPr>
        <p:txBody>
          <a:bodyPr vert="horz" wrap="square" lIns="0" tIns="15342" rIns="0" bIns="0" rtlCol="0">
            <a:spAutoFit/>
          </a:bodyPr>
          <a:lstStyle/>
          <a:p>
            <a:pPr marL="15343">
              <a:spcBef>
                <a:spcPts val="121"/>
              </a:spcBef>
            </a:pPr>
            <a:r>
              <a:rPr kumimoji="0" lang="de-DE" sz="900" b="0" i="0" u="none" strike="noStrike" kern="1200" cap="none" spc="0" normalizeH="0" baseline="0" noProof="0" dirty="0" err="1">
                <a:ln>
                  <a:noFill/>
                </a:ln>
                <a:solidFill>
                  <a:schemeClr val="bg1">
                    <a:lumMod val="65000"/>
                  </a:schemeClr>
                </a:solidFill>
                <a:effectLst/>
                <a:uLnTx/>
                <a:uFillTx/>
                <a:latin typeface="Arial"/>
                <a:ea typeface="+mn-ea"/>
                <a:cs typeface="+mn-cs"/>
              </a:rPr>
              <a:t>Teitscheid</a:t>
            </a:r>
            <a:r>
              <a:rPr kumimoji="0" lang="de-DE" sz="900" b="0" i="0" u="none" strike="noStrike" kern="1200" cap="none" spc="0" normalizeH="0" baseline="0" noProof="0" dirty="0">
                <a:ln>
                  <a:noFill/>
                </a:ln>
                <a:solidFill>
                  <a:schemeClr val="bg1">
                    <a:lumMod val="65000"/>
                  </a:schemeClr>
                </a:solidFill>
                <a:effectLst/>
                <a:uLnTx/>
                <a:uFillTx/>
                <a:latin typeface="Arial"/>
                <a:ea typeface="+mn-ea"/>
                <a:cs typeface="+mn-cs"/>
              </a:rPr>
              <a:t> et al. </a:t>
            </a:r>
            <a:r>
              <a:rPr kumimoji="0" lang="de-DE" sz="900" b="0" i="0" u="none" strike="noStrike" kern="1200" cap="none" spc="0" normalizeH="0" baseline="0" noProof="0" dirty="0">
                <a:ln>
                  <a:noFill/>
                </a:ln>
                <a:solidFill>
                  <a:schemeClr val="bg1">
                    <a:lumMod val="65000"/>
                  </a:schemeClr>
                </a:solidFill>
                <a:effectLst/>
                <a:uLnTx/>
                <a:uFillTx/>
                <a:latin typeface="Arial"/>
              </a:rPr>
              <a:t>2021</a:t>
            </a:r>
            <a:endParaRPr sz="900" dirty="0">
              <a:solidFill>
                <a:schemeClr val="bg1">
                  <a:lumMod val="65000"/>
                </a:schemeClr>
              </a:solidFill>
              <a:cs typeface="Calibri"/>
            </a:endParaRPr>
          </a:p>
        </p:txBody>
      </p:sp>
    </p:spTree>
    <p:extLst>
      <p:ext uri="{BB962C8B-B14F-4D97-AF65-F5344CB8AC3E}">
        <p14:creationId xmlns:p14="http://schemas.microsoft.com/office/powerpoint/2010/main" val="256040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title"/>
          </p:nvPr>
        </p:nvSpPr>
        <p:spPr/>
        <p:txBody>
          <a:bodyPr/>
          <a:lstStyle/>
          <a:p>
            <a:r>
              <a:rPr lang="de-DE"/>
              <a:t>Nachhaltiges Wirtschaften</a:t>
            </a:r>
          </a:p>
        </p:txBody>
      </p:sp>
      <p:sp>
        <p:nvSpPr>
          <p:cNvPr id="4" name="Textplatzhalter 3">
            <a:extLst>
              <a:ext uri="{FF2B5EF4-FFF2-40B4-BE49-F238E27FC236}">
                <a16:creationId xmlns:a16="http://schemas.microsoft.com/office/drawing/2014/main" id="{0330CEFE-FF72-F3B7-D38A-3AABC5C78A5F}"/>
              </a:ext>
            </a:extLst>
          </p:cNvPr>
          <p:cNvSpPr>
            <a:spLocks noGrp="1"/>
          </p:cNvSpPr>
          <p:nvPr>
            <p:ph type="body" sz="quarter" idx="13"/>
          </p:nvPr>
        </p:nvSpPr>
        <p:spPr/>
        <p:txBody>
          <a:bodyPr/>
          <a:lstStyle/>
          <a:p>
            <a:r>
              <a:rPr lang="de-DE"/>
              <a:t>entlang der Kernprozesse</a:t>
            </a:r>
          </a:p>
        </p:txBody>
      </p:sp>
      <p:grpSp>
        <p:nvGrpSpPr>
          <p:cNvPr id="3" name="Gruppieren 2">
            <a:extLst>
              <a:ext uri="{FF2B5EF4-FFF2-40B4-BE49-F238E27FC236}">
                <a16:creationId xmlns:a16="http://schemas.microsoft.com/office/drawing/2014/main" id="{B2071F70-4BDD-9BED-86A6-E59E06E244DB}"/>
              </a:ext>
            </a:extLst>
          </p:cNvPr>
          <p:cNvGrpSpPr/>
          <p:nvPr/>
        </p:nvGrpSpPr>
        <p:grpSpPr>
          <a:xfrm>
            <a:off x="358279" y="2706550"/>
            <a:ext cx="10850528" cy="1820046"/>
            <a:chOff x="189426" y="2294548"/>
            <a:chExt cx="11716542" cy="1965310"/>
          </a:xfrm>
        </p:grpSpPr>
        <p:grpSp>
          <p:nvGrpSpPr>
            <p:cNvPr id="6" name="Gruppieren 5">
              <a:extLst>
                <a:ext uri="{FF2B5EF4-FFF2-40B4-BE49-F238E27FC236}">
                  <a16:creationId xmlns:a16="http://schemas.microsoft.com/office/drawing/2014/main" id="{CCC7C5F8-5652-4E6E-2BEF-9D48A9A9420A}"/>
                </a:ext>
              </a:extLst>
            </p:cNvPr>
            <p:cNvGrpSpPr/>
            <p:nvPr/>
          </p:nvGrpSpPr>
          <p:grpSpPr>
            <a:xfrm>
              <a:off x="189426" y="2294548"/>
              <a:ext cx="11716542" cy="1965310"/>
              <a:chOff x="189426" y="2294548"/>
              <a:chExt cx="11716542" cy="1965310"/>
            </a:xfrm>
          </p:grpSpPr>
          <p:cxnSp>
            <p:nvCxnSpPr>
              <p:cNvPr id="8" name="Gerader Verbinder 7">
                <a:extLst>
                  <a:ext uri="{FF2B5EF4-FFF2-40B4-BE49-F238E27FC236}">
                    <a16:creationId xmlns:a16="http://schemas.microsoft.com/office/drawing/2014/main" id="{43866408-013F-798A-63E7-F7635A24BF53}"/>
                  </a:ext>
                </a:extLst>
              </p:cNvPr>
              <p:cNvCxnSpPr>
                <a:cxnSpLocks/>
              </p:cNvCxnSpPr>
              <p:nvPr/>
            </p:nvCxnSpPr>
            <p:spPr bwMode="auto">
              <a:xfrm>
                <a:off x="955293" y="2991630"/>
                <a:ext cx="10369152"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A3E1BBFD-41F8-57C8-F03E-DD542AE4FFDE}"/>
                  </a:ext>
                </a:extLst>
              </p:cNvPr>
              <p:cNvSpPr/>
              <p:nvPr/>
            </p:nvSpPr>
            <p:spPr bwMode="auto">
              <a:xfrm>
                <a:off x="767408" y="2315489"/>
                <a:ext cx="1303066" cy="1303065"/>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500">
                  <a:solidFill>
                    <a:schemeClr val="bg1"/>
                  </a:solidFill>
                </a:endParaRPr>
              </a:p>
            </p:txBody>
          </p:sp>
          <p:sp>
            <p:nvSpPr>
              <p:cNvPr id="10" name="Ellipse 9">
                <a:extLst>
                  <a:ext uri="{FF2B5EF4-FFF2-40B4-BE49-F238E27FC236}">
                    <a16:creationId xmlns:a16="http://schemas.microsoft.com/office/drawing/2014/main" id="{053ED40A-5D52-9101-8743-8DF9FD66DCF6}"/>
                  </a:ext>
                </a:extLst>
              </p:cNvPr>
              <p:cNvSpPr/>
              <p:nvPr/>
            </p:nvSpPr>
            <p:spPr bwMode="auto">
              <a:xfrm>
                <a:off x="5474060" y="2294548"/>
                <a:ext cx="1303066" cy="1303065"/>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500">
                  <a:solidFill>
                    <a:schemeClr val="bg1"/>
                  </a:solidFill>
                </a:endParaRPr>
              </a:p>
            </p:txBody>
          </p:sp>
          <p:sp>
            <p:nvSpPr>
              <p:cNvPr id="11" name="Ellipse 10">
                <a:extLst>
                  <a:ext uri="{FF2B5EF4-FFF2-40B4-BE49-F238E27FC236}">
                    <a16:creationId xmlns:a16="http://schemas.microsoft.com/office/drawing/2014/main" id="{DA7B44FB-9706-BECF-7ED0-2FDE87FA81EF}"/>
                  </a:ext>
                </a:extLst>
              </p:cNvPr>
              <p:cNvSpPr/>
              <p:nvPr/>
            </p:nvSpPr>
            <p:spPr bwMode="auto">
              <a:xfrm>
                <a:off x="3120734" y="2294550"/>
                <a:ext cx="1303066" cy="1303065"/>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500">
                  <a:solidFill>
                    <a:schemeClr val="bg1"/>
                  </a:solidFill>
                </a:endParaRPr>
              </a:p>
            </p:txBody>
          </p:sp>
          <p:sp>
            <p:nvSpPr>
              <p:cNvPr id="12" name="Ellipse 11">
                <a:extLst>
                  <a:ext uri="{FF2B5EF4-FFF2-40B4-BE49-F238E27FC236}">
                    <a16:creationId xmlns:a16="http://schemas.microsoft.com/office/drawing/2014/main" id="{54E646AC-37A5-8BDC-1384-07D78CCD25DB}"/>
                  </a:ext>
                </a:extLst>
              </p:cNvPr>
              <p:cNvSpPr/>
              <p:nvPr/>
            </p:nvSpPr>
            <p:spPr bwMode="auto">
              <a:xfrm>
                <a:off x="10180712" y="2315488"/>
                <a:ext cx="1303066" cy="1303065"/>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500">
                  <a:solidFill>
                    <a:schemeClr val="bg1"/>
                  </a:solidFill>
                </a:endParaRPr>
              </a:p>
            </p:txBody>
          </p:sp>
          <p:sp>
            <p:nvSpPr>
              <p:cNvPr id="13" name="Ellipse 12">
                <a:extLst>
                  <a:ext uri="{FF2B5EF4-FFF2-40B4-BE49-F238E27FC236}">
                    <a16:creationId xmlns:a16="http://schemas.microsoft.com/office/drawing/2014/main" id="{9923B6C5-4C48-573A-E08C-044FAEC06252}"/>
                  </a:ext>
                </a:extLst>
              </p:cNvPr>
              <p:cNvSpPr/>
              <p:nvPr/>
            </p:nvSpPr>
            <p:spPr bwMode="auto">
              <a:xfrm>
                <a:off x="7827386" y="2294549"/>
                <a:ext cx="1303066" cy="1303065"/>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500">
                  <a:solidFill>
                    <a:schemeClr val="bg1"/>
                  </a:solidFill>
                </a:endParaRPr>
              </a:p>
            </p:txBody>
          </p:sp>
          <p:pic>
            <p:nvPicPr>
              <p:cNvPr id="14" name="Grafik 13" descr="Teller mit Abdeckung Silhouette">
                <a:extLst>
                  <a:ext uri="{FF2B5EF4-FFF2-40B4-BE49-F238E27FC236}">
                    <a16:creationId xmlns:a16="http://schemas.microsoft.com/office/drawing/2014/main" id="{7F25932C-0B73-0610-18C0-91B7C60BEC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3607" y="2559384"/>
                <a:ext cx="659177" cy="659177"/>
              </a:xfrm>
              <a:prstGeom prst="rect">
                <a:avLst/>
              </a:prstGeom>
            </p:spPr>
          </p:pic>
          <p:pic>
            <p:nvPicPr>
              <p:cNvPr id="15" name="Grafik 14" descr="Abfall Silhouette">
                <a:extLst>
                  <a:ext uri="{FF2B5EF4-FFF2-40B4-BE49-F238E27FC236}">
                    <a16:creationId xmlns:a16="http://schemas.microsoft.com/office/drawing/2014/main" id="{8F3C9D6F-01CE-D03A-0ECA-A837D04B32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16933" y="2621856"/>
                <a:ext cx="659177" cy="659177"/>
              </a:xfrm>
              <a:prstGeom prst="rect">
                <a:avLst/>
              </a:prstGeom>
            </p:spPr>
          </p:pic>
          <p:pic>
            <p:nvPicPr>
              <p:cNvPr id="16" name="Grafik 15" descr="Kochmütze Silhouette">
                <a:extLst>
                  <a:ext uri="{FF2B5EF4-FFF2-40B4-BE49-F238E27FC236}">
                    <a16:creationId xmlns:a16="http://schemas.microsoft.com/office/drawing/2014/main" id="{22945399-755B-9E29-24B8-6536904357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0281" y="2617313"/>
                <a:ext cx="659177" cy="659177"/>
              </a:xfrm>
              <a:prstGeom prst="rect">
                <a:avLst/>
              </a:prstGeom>
            </p:spPr>
          </p:pic>
          <p:pic>
            <p:nvPicPr>
              <p:cNvPr id="17" name="Grafik 16" descr="LKW Silhouette">
                <a:extLst>
                  <a:ext uri="{FF2B5EF4-FFF2-40B4-BE49-F238E27FC236}">
                    <a16:creationId xmlns:a16="http://schemas.microsoft.com/office/drawing/2014/main" id="{E4E99A8E-C713-911F-B7C3-441480C9E5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56955" y="2617313"/>
                <a:ext cx="659177" cy="659177"/>
              </a:xfrm>
              <a:prstGeom prst="rect">
                <a:avLst/>
              </a:prstGeom>
            </p:spPr>
          </p:pic>
          <p:sp>
            <p:nvSpPr>
              <p:cNvPr id="18" name="Textfeld 17">
                <a:extLst>
                  <a:ext uri="{FF2B5EF4-FFF2-40B4-BE49-F238E27FC236}">
                    <a16:creationId xmlns:a16="http://schemas.microsoft.com/office/drawing/2014/main" id="{22EE31A8-ABDD-73FB-4BA6-BD7FD42AA94B}"/>
                  </a:ext>
                </a:extLst>
              </p:cNvPr>
              <p:cNvSpPr txBox="1"/>
              <p:nvPr/>
            </p:nvSpPr>
            <p:spPr bwMode="auto">
              <a:xfrm>
                <a:off x="189426" y="3861048"/>
                <a:ext cx="2302956" cy="398810"/>
              </a:xfrm>
              <a:prstGeom prst="rect">
                <a:avLst/>
              </a:prstGeom>
              <a:noFill/>
            </p:spPr>
            <p:txBody>
              <a:bodyPr wrap="square" rtlCol="0">
                <a:spAutoFit/>
              </a:bodyPr>
              <a:lstStyle/>
              <a:p>
                <a:pPr algn="ctr"/>
                <a:r>
                  <a:rPr lang="de-DE"/>
                  <a:t>SPEISEPLANUNG</a:t>
                </a:r>
                <a:endParaRPr lang="LID4096"/>
              </a:p>
            </p:txBody>
          </p:sp>
          <p:sp>
            <p:nvSpPr>
              <p:cNvPr id="19" name="Textfeld 18">
                <a:extLst>
                  <a:ext uri="{FF2B5EF4-FFF2-40B4-BE49-F238E27FC236}">
                    <a16:creationId xmlns:a16="http://schemas.microsoft.com/office/drawing/2014/main" id="{2C21448E-5FF7-9CF4-0AFA-7832B3694D98}"/>
                  </a:ext>
                </a:extLst>
              </p:cNvPr>
              <p:cNvSpPr txBox="1"/>
              <p:nvPr/>
            </p:nvSpPr>
            <p:spPr bwMode="auto">
              <a:xfrm>
                <a:off x="2698544" y="3850517"/>
                <a:ext cx="2147446" cy="369332"/>
              </a:xfrm>
              <a:prstGeom prst="rect">
                <a:avLst/>
              </a:prstGeom>
              <a:noFill/>
            </p:spPr>
            <p:txBody>
              <a:bodyPr wrap="square" rtlCol="0">
                <a:spAutoFit/>
              </a:bodyPr>
              <a:lstStyle/>
              <a:p>
                <a:pPr algn="ctr"/>
                <a:r>
                  <a:rPr lang="de-DE"/>
                  <a:t>BESCHAFFUNG</a:t>
                </a:r>
                <a:endParaRPr lang="LID4096"/>
              </a:p>
            </p:txBody>
          </p:sp>
          <p:sp>
            <p:nvSpPr>
              <p:cNvPr id="20" name="Textfeld 19">
                <a:extLst>
                  <a:ext uri="{FF2B5EF4-FFF2-40B4-BE49-F238E27FC236}">
                    <a16:creationId xmlns:a16="http://schemas.microsoft.com/office/drawing/2014/main" id="{E25471D7-27D4-343C-6F46-24E36F5189F6}"/>
                  </a:ext>
                </a:extLst>
              </p:cNvPr>
              <p:cNvSpPr txBox="1"/>
              <p:nvPr/>
            </p:nvSpPr>
            <p:spPr bwMode="auto">
              <a:xfrm>
                <a:off x="5016791" y="3856849"/>
                <a:ext cx="2147446" cy="369332"/>
              </a:xfrm>
              <a:prstGeom prst="rect">
                <a:avLst/>
              </a:prstGeom>
              <a:noFill/>
            </p:spPr>
            <p:txBody>
              <a:bodyPr wrap="square" rtlCol="0">
                <a:spAutoFit/>
              </a:bodyPr>
              <a:lstStyle/>
              <a:p>
                <a:pPr algn="ctr"/>
                <a:r>
                  <a:rPr lang="de-DE"/>
                  <a:t>PRODUKTION</a:t>
                </a:r>
                <a:endParaRPr lang="LID4096"/>
              </a:p>
            </p:txBody>
          </p:sp>
          <p:sp>
            <p:nvSpPr>
              <p:cNvPr id="21" name="Textfeld 20">
                <a:extLst>
                  <a:ext uri="{FF2B5EF4-FFF2-40B4-BE49-F238E27FC236}">
                    <a16:creationId xmlns:a16="http://schemas.microsoft.com/office/drawing/2014/main" id="{6C4D6B98-6C76-44A4-6DDC-A11AD2BF3CC8}"/>
                  </a:ext>
                </a:extLst>
              </p:cNvPr>
              <p:cNvSpPr txBox="1"/>
              <p:nvPr/>
            </p:nvSpPr>
            <p:spPr bwMode="auto">
              <a:xfrm>
                <a:off x="7405196" y="3856687"/>
                <a:ext cx="2147446" cy="369332"/>
              </a:xfrm>
              <a:prstGeom prst="rect">
                <a:avLst/>
              </a:prstGeom>
              <a:noFill/>
            </p:spPr>
            <p:txBody>
              <a:bodyPr wrap="square" rtlCol="0">
                <a:spAutoFit/>
              </a:bodyPr>
              <a:lstStyle/>
              <a:p>
                <a:pPr algn="ctr"/>
                <a:r>
                  <a:rPr lang="de-DE"/>
                  <a:t>AUSGABE</a:t>
                </a:r>
                <a:endParaRPr lang="LID4096"/>
              </a:p>
            </p:txBody>
          </p:sp>
          <p:sp>
            <p:nvSpPr>
              <p:cNvPr id="22" name="Textfeld 21">
                <a:extLst>
                  <a:ext uri="{FF2B5EF4-FFF2-40B4-BE49-F238E27FC236}">
                    <a16:creationId xmlns:a16="http://schemas.microsoft.com/office/drawing/2014/main" id="{8B1348EB-FB86-D5DF-52ED-D764BFD5CD97}"/>
                  </a:ext>
                </a:extLst>
              </p:cNvPr>
              <p:cNvSpPr txBox="1"/>
              <p:nvPr/>
            </p:nvSpPr>
            <p:spPr bwMode="auto">
              <a:xfrm>
                <a:off x="9758522" y="3860669"/>
                <a:ext cx="2147446" cy="369332"/>
              </a:xfrm>
              <a:prstGeom prst="rect">
                <a:avLst/>
              </a:prstGeom>
              <a:noFill/>
            </p:spPr>
            <p:txBody>
              <a:bodyPr wrap="square" rtlCol="0">
                <a:spAutoFit/>
              </a:bodyPr>
              <a:lstStyle/>
              <a:p>
                <a:pPr algn="ctr"/>
                <a:r>
                  <a:rPr lang="de-DE"/>
                  <a:t>ENTSORGUNG</a:t>
                </a:r>
                <a:endParaRPr lang="LID4096"/>
              </a:p>
            </p:txBody>
          </p:sp>
        </p:grpSp>
        <p:pic>
          <p:nvPicPr>
            <p:cNvPr id="7" name="Grafik 6" descr="Menü Silhouette">
              <a:extLst>
                <a:ext uri="{FF2B5EF4-FFF2-40B4-BE49-F238E27FC236}">
                  <a16:creationId xmlns:a16="http://schemas.microsoft.com/office/drawing/2014/main" id="{CB97157F-3DEC-0484-2A4D-E5D4E04A15E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4760" y="2640976"/>
              <a:ext cx="652088" cy="652088"/>
            </a:xfrm>
            <a:prstGeom prst="rect">
              <a:avLst/>
            </a:prstGeom>
          </p:spPr>
        </p:pic>
      </p:grpSp>
    </p:spTree>
    <p:extLst>
      <p:ext uri="{BB962C8B-B14F-4D97-AF65-F5344CB8AC3E}">
        <p14:creationId xmlns:p14="http://schemas.microsoft.com/office/powerpoint/2010/main" val="370823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ext uri="{D42A27DB-BD31-4B8C-83A1-F6EECF244321}">
                <p14:modId xmlns:p14="http://schemas.microsoft.com/office/powerpoint/2010/main" val="989301557"/>
              </p:ext>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Lebensmittelabfälle</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Lösungsansätze - Wirtschaftlichkeit</a:t>
            </a:r>
          </a:p>
        </p:txBody>
      </p:sp>
      <p:pic>
        <p:nvPicPr>
          <p:cNvPr id="11" name="Grafik 10" descr="Abfall Silhouette">
            <a:extLst>
              <a:ext uri="{FF2B5EF4-FFF2-40B4-BE49-F238E27FC236}">
                <a16:creationId xmlns:a16="http://schemas.microsoft.com/office/drawing/2014/main" id="{8FAAE355-7DE9-26E4-C5BC-962AA410CC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2826" y="4313358"/>
            <a:ext cx="914400" cy="914400"/>
          </a:xfrm>
          <a:prstGeom prst="rect">
            <a:avLst/>
          </a:prstGeom>
        </p:spPr>
      </p:pic>
      <p:pic>
        <p:nvPicPr>
          <p:cNvPr id="22" name="Grafik 21" descr="Apfel mit einfarbiger Füllung">
            <a:extLst>
              <a:ext uri="{FF2B5EF4-FFF2-40B4-BE49-F238E27FC236}">
                <a16:creationId xmlns:a16="http://schemas.microsoft.com/office/drawing/2014/main" id="{394648E2-E098-D6DC-8FEE-C60F0BFF33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343" y="3205018"/>
            <a:ext cx="914400" cy="914400"/>
          </a:xfrm>
          <a:prstGeom prst="rect">
            <a:avLst/>
          </a:prstGeom>
        </p:spPr>
      </p:pic>
      <p:pic>
        <p:nvPicPr>
          <p:cNvPr id="27" name="Grafik 26" descr="Münzen Silhouette">
            <a:extLst>
              <a:ext uri="{FF2B5EF4-FFF2-40B4-BE49-F238E27FC236}">
                <a16:creationId xmlns:a16="http://schemas.microsoft.com/office/drawing/2014/main" id="{C4894E84-3428-3390-643C-C9CF7EAD54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92826" y="3348011"/>
            <a:ext cx="914400" cy="914400"/>
          </a:xfrm>
          <a:prstGeom prst="rect">
            <a:avLst/>
          </a:prstGeom>
        </p:spPr>
      </p:pic>
      <p:sp>
        <p:nvSpPr>
          <p:cNvPr id="28" name="Gleich 27">
            <a:extLst>
              <a:ext uri="{FF2B5EF4-FFF2-40B4-BE49-F238E27FC236}">
                <a16:creationId xmlns:a16="http://schemas.microsoft.com/office/drawing/2014/main" id="{B2ADA64D-969D-1B3B-5C08-EAA03AFA12A2}"/>
              </a:ext>
            </a:extLst>
          </p:cNvPr>
          <p:cNvSpPr/>
          <p:nvPr/>
        </p:nvSpPr>
        <p:spPr>
          <a:xfrm>
            <a:off x="1977603" y="3496929"/>
            <a:ext cx="914400" cy="622489"/>
          </a:xfrm>
          <a:prstGeom prst="mathEqual">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29" name="Grafik 28" descr="Apfel mit einfarbiger Füllung">
            <a:extLst>
              <a:ext uri="{FF2B5EF4-FFF2-40B4-BE49-F238E27FC236}">
                <a16:creationId xmlns:a16="http://schemas.microsoft.com/office/drawing/2014/main" id="{EFBE983C-A2F7-AFB6-E2ED-ADF518E804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544" y="4302472"/>
            <a:ext cx="914400" cy="914400"/>
          </a:xfrm>
          <a:prstGeom prst="rect">
            <a:avLst/>
          </a:prstGeom>
        </p:spPr>
      </p:pic>
      <p:sp>
        <p:nvSpPr>
          <p:cNvPr id="31" name="Additionszeichen 30">
            <a:extLst>
              <a:ext uri="{FF2B5EF4-FFF2-40B4-BE49-F238E27FC236}">
                <a16:creationId xmlns:a16="http://schemas.microsoft.com/office/drawing/2014/main" id="{4C848077-44B3-A23F-6F08-21D31725F1E0}"/>
              </a:ext>
            </a:extLst>
          </p:cNvPr>
          <p:cNvSpPr/>
          <p:nvPr/>
        </p:nvSpPr>
        <p:spPr>
          <a:xfrm>
            <a:off x="2103348" y="4466689"/>
            <a:ext cx="662910" cy="622489"/>
          </a:xfrm>
          <a:prstGeom prst="mathPlus">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32" name="Gleich 31">
            <a:extLst>
              <a:ext uri="{FF2B5EF4-FFF2-40B4-BE49-F238E27FC236}">
                <a16:creationId xmlns:a16="http://schemas.microsoft.com/office/drawing/2014/main" id="{FA92581C-CBB1-3BA6-D208-DAF694DAF9A7}"/>
              </a:ext>
            </a:extLst>
          </p:cNvPr>
          <p:cNvSpPr/>
          <p:nvPr/>
        </p:nvSpPr>
        <p:spPr>
          <a:xfrm>
            <a:off x="4333795" y="4448427"/>
            <a:ext cx="914400" cy="622489"/>
          </a:xfrm>
          <a:prstGeom prst="mathEqual">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33" name="Grafik 32" descr="Münzen Silhouette">
            <a:extLst>
              <a:ext uri="{FF2B5EF4-FFF2-40B4-BE49-F238E27FC236}">
                <a16:creationId xmlns:a16="http://schemas.microsoft.com/office/drawing/2014/main" id="{97068E40-7D21-F034-331F-DAB7267331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1003" y="4302472"/>
            <a:ext cx="914400" cy="914400"/>
          </a:xfrm>
          <a:prstGeom prst="rect">
            <a:avLst/>
          </a:prstGeom>
        </p:spPr>
      </p:pic>
      <p:pic>
        <p:nvPicPr>
          <p:cNvPr id="34" name="Grafik 33" descr="Münzen Silhouette">
            <a:extLst>
              <a:ext uri="{FF2B5EF4-FFF2-40B4-BE49-F238E27FC236}">
                <a16:creationId xmlns:a16="http://schemas.microsoft.com/office/drawing/2014/main" id="{65686FC8-647F-8176-37B7-7A3F2064CB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0457" y="4302472"/>
            <a:ext cx="914400" cy="914400"/>
          </a:xfrm>
          <a:prstGeom prst="rect">
            <a:avLst/>
          </a:prstGeom>
        </p:spPr>
      </p:pic>
      <p:pic>
        <p:nvPicPr>
          <p:cNvPr id="36" name="Grafik 35" descr="Verbotsschild mit einfarbiger Füllung">
            <a:extLst>
              <a:ext uri="{FF2B5EF4-FFF2-40B4-BE49-F238E27FC236}">
                <a16:creationId xmlns:a16="http://schemas.microsoft.com/office/drawing/2014/main" id="{71DD8F4E-3497-756C-6367-5325BF476E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3544" y="1774760"/>
            <a:ext cx="914400" cy="914400"/>
          </a:xfrm>
          <a:prstGeom prst="rect">
            <a:avLst/>
          </a:prstGeom>
        </p:spPr>
      </p:pic>
      <p:sp>
        <p:nvSpPr>
          <p:cNvPr id="37" name="Textfeld 36">
            <a:extLst>
              <a:ext uri="{FF2B5EF4-FFF2-40B4-BE49-F238E27FC236}">
                <a16:creationId xmlns:a16="http://schemas.microsoft.com/office/drawing/2014/main" id="{659A7A25-F845-FA0B-365E-48D29F8052C2}"/>
              </a:ext>
            </a:extLst>
          </p:cNvPr>
          <p:cNvSpPr txBox="1"/>
          <p:nvPr/>
        </p:nvSpPr>
        <p:spPr>
          <a:xfrm>
            <a:off x="2103348" y="1774760"/>
            <a:ext cx="6654117" cy="1032270"/>
          </a:xfrm>
          <a:prstGeom prst="rect">
            <a:avLst/>
          </a:prstGeom>
          <a:noFill/>
          <a:ln w="19050">
            <a:solidFill>
              <a:srgbClr val="C00000"/>
            </a:solidFill>
          </a:ln>
        </p:spPr>
        <p:txBody>
          <a:bodyPr wrap="square" rtlCol="0">
            <a:spAutoFit/>
          </a:bodyPr>
          <a:lstStyle/>
          <a:p>
            <a:pPr>
              <a:lnSpc>
                <a:spcPct val="110000"/>
              </a:lnSpc>
            </a:pPr>
            <a:r>
              <a:rPr lang="de-DE" sz="1900" b="1"/>
              <a:t>„Lebensmittelabfallmessung, Ursachenanalyse, Maßnahmenentwicklung und Implementierung binden personelle und zeitliche Kapazitäten und kosten Geld!“</a:t>
            </a:r>
            <a:endParaRPr lang="de-DE" sz="1900"/>
          </a:p>
        </p:txBody>
      </p:sp>
      <p:sp>
        <p:nvSpPr>
          <p:cNvPr id="39" name="Pfeil: nach links gekrümmt 38">
            <a:extLst>
              <a:ext uri="{FF2B5EF4-FFF2-40B4-BE49-F238E27FC236}">
                <a16:creationId xmlns:a16="http://schemas.microsoft.com/office/drawing/2014/main" id="{8C5824FB-8B5A-284B-4966-23D14B820F08}"/>
              </a:ext>
            </a:extLst>
          </p:cNvPr>
          <p:cNvSpPr/>
          <p:nvPr/>
        </p:nvSpPr>
        <p:spPr>
          <a:xfrm>
            <a:off x="8757465" y="2136422"/>
            <a:ext cx="1380090" cy="2983667"/>
          </a:xfrm>
          <a:prstGeom prst="curvedLeftArrow">
            <a:avLst/>
          </a:prstGeom>
          <a:solidFill>
            <a:srgbClr val="92D05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2" name="Grafik 1" descr="Abfall Silhouette">
            <a:extLst>
              <a:ext uri="{FF2B5EF4-FFF2-40B4-BE49-F238E27FC236}">
                <a16:creationId xmlns:a16="http://schemas.microsoft.com/office/drawing/2014/main" id="{9CF5355B-CC29-9DDE-5888-81B5E6F755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2826" y="5409982"/>
            <a:ext cx="914400" cy="914400"/>
          </a:xfrm>
          <a:prstGeom prst="rect">
            <a:avLst/>
          </a:prstGeom>
        </p:spPr>
      </p:pic>
      <p:pic>
        <p:nvPicPr>
          <p:cNvPr id="3" name="Grafik 2" descr="Apfel mit einfarbiger Füllung">
            <a:extLst>
              <a:ext uri="{FF2B5EF4-FFF2-40B4-BE49-F238E27FC236}">
                <a16:creationId xmlns:a16="http://schemas.microsoft.com/office/drawing/2014/main" id="{54915702-B0E6-AFF1-94B1-8CF60C64AF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544" y="5399096"/>
            <a:ext cx="914400" cy="914400"/>
          </a:xfrm>
          <a:prstGeom prst="rect">
            <a:avLst/>
          </a:prstGeom>
        </p:spPr>
      </p:pic>
      <p:sp>
        <p:nvSpPr>
          <p:cNvPr id="4" name="Additionszeichen 3">
            <a:extLst>
              <a:ext uri="{FF2B5EF4-FFF2-40B4-BE49-F238E27FC236}">
                <a16:creationId xmlns:a16="http://schemas.microsoft.com/office/drawing/2014/main" id="{2E3F0890-55DA-62C5-A8E7-130FD239CD3B}"/>
              </a:ext>
            </a:extLst>
          </p:cNvPr>
          <p:cNvSpPr/>
          <p:nvPr/>
        </p:nvSpPr>
        <p:spPr>
          <a:xfrm>
            <a:off x="2103348" y="5563313"/>
            <a:ext cx="662910" cy="622489"/>
          </a:xfrm>
          <a:prstGeom prst="mathPlus">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5" name="Gleich 4">
            <a:extLst>
              <a:ext uri="{FF2B5EF4-FFF2-40B4-BE49-F238E27FC236}">
                <a16:creationId xmlns:a16="http://schemas.microsoft.com/office/drawing/2014/main" id="{14476839-0B7C-FA48-6F88-348E52528C8A}"/>
              </a:ext>
            </a:extLst>
          </p:cNvPr>
          <p:cNvSpPr/>
          <p:nvPr/>
        </p:nvSpPr>
        <p:spPr>
          <a:xfrm>
            <a:off x="4349598" y="5521329"/>
            <a:ext cx="914400" cy="622489"/>
          </a:xfrm>
          <a:prstGeom prst="mathEqual">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9" name="Grafik 8" descr="Schließen mit einfarbiger Füllung">
            <a:extLst>
              <a:ext uri="{FF2B5EF4-FFF2-40B4-BE49-F238E27FC236}">
                <a16:creationId xmlns:a16="http://schemas.microsoft.com/office/drawing/2014/main" id="{92EA0CE5-194F-1D3B-6DD5-752D1A6010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54730" y="5224153"/>
            <a:ext cx="1236980" cy="1236980"/>
          </a:xfrm>
          <a:prstGeom prst="rect">
            <a:avLst/>
          </a:prstGeom>
        </p:spPr>
      </p:pic>
      <p:pic>
        <p:nvPicPr>
          <p:cNvPr id="12" name="Grafik 11" descr="Fliegendes Geld Silhouette">
            <a:extLst>
              <a:ext uri="{FF2B5EF4-FFF2-40B4-BE49-F238E27FC236}">
                <a16:creationId xmlns:a16="http://schemas.microsoft.com/office/drawing/2014/main" id="{F78F1CC9-7D56-63C7-6858-ACFD93B0852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40457" y="5383089"/>
            <a:ext cx="914400" cy="914400"/>
          </a:xfrm>
          <a:prstGeom prst="rect">
            <a:avLst/>
          </a:prstGeom>
        </p:spPr>
      </p:pic>
      <p:pic>
        <p:nvPicPr>
          <p:cNvPr id="13" name="Grafik 12" descr="Fliegendes Geld Silhouette">
            <a:extLst>
              <a:ext uri="{FF2B5EF4-FFF2-40B4-BE49-F238E27FC236}">
                <a16:creationId xmlns:a16="http://schemas.microsoft.com/office/drawing/2014/main" id="{A1D79D91-E21C-A64C-A143-272ECE673E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21003" y="5361989"/>
            <a:ext cx="914400" cy="914400"/>
          </a:xfrm>
          <a:prstGeom prst="rect">
            <a:avLst/>
          </a:prstGeom>
        </p:spPr>
      </p:pic>
      <p:pic>
        <p:nvPicPr>
          <p:cNvPr id="14" name="Grafik 13" descr="Fliegendes Geld Silhouette">
            <a:extLst>
              <a:ext uri="{FF2B5EF4-FFF2-40B4-BE49-F238E27FC236}">
                <a16:creationId xmlns:a16="http://schemas.microsoft.com/office/drawing/2014/main" id="{915E5418-54A4-ABFB-6362-E1C1B907F7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01549" y="5372221"/>
            <a:ext cx="914400" cy="914400"/>
          </a:xfrm>
          <a:prstGeom prst="rect">
            <a:avLst/>
          </a:prstGeom>
        </p:spPr>
      </p:pic>
    </p:spTree>
    <p:extLst>
      <p:ext uri="{BB962C8B-B14F-4D97-AF65-F5344CB8AC3E}">
        <p14:creationId xmlns:p14="http://schemas.microsoft.com/office/powerpoint/2010/main" val="210786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Nachhaltiges Wirtschaften</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p:txBody>
          <a:bodyPr vert="horz" wrap="square" lIns="0" tIns="0" rIns="0" bIns="0" numCol="1" anchor="t" anchorCtr="0" compatLnSpc="1">
            <a:prstTxWarp prst="textNoShape">
              <a:avLst/>
            </a:prstTxWarp>
            <a:normAutofit/>
          </a:bodyPr>
          <a:lstStyle/>
          <a:p>
            <a:pPr>
              <a:spcAft>
                <a:spcPts val="600"/>
              </a:spcAft>
            </a:pPr>
            <a:r>
              <a:rPr lang="de-DE" kern="1200" dirty="0">
                <a:latin typeface="+mn-lt"/>
                <a:ea typeface="+mn-ea"/>
                <a:cs typeface="+mn-cs"/>
              </a:rPr>
              <a:t>Lebensmittelabfälle</a:t>
            </a:r>
          </a:p>
        </p:txBody>
      </p:sp>
      <p:pic>
        <p:nvPicPr>
          <p:cNvPr id="20" name="Bildplatzhalter 19" descr="Ein Bild, das Text, Natur, Eis, Berg enthält.&#10;&#10;Automatisch generierte Beschreibung">
            <a:extLst>
              <a:ext uri="{FF2B5EF4-FFF2-40B4-BE49-F238E27FC236}">
                <a16:creationId xmlns:a16="http://schemas.microsoft.com/office/drawing/2014/main" id="{7D9DB2D4-41F3-EE93-531A-2E3FFAD935E7}"/>
              </a:ext>
            </a:extLst>
          </p:cNvPr>
          <p:cNvPicPr>
            <a:picLocks noGrp="1" noChangeAspect="1"/>
          </p:cNvPicPr>
          <p:nvPr>
            <p:ph type="pic" sz="quarter" idx="14"/>
          </p:nvPr>
        </p:nvPicPr>
        <p:blipFill rotWithShape="1">
          <a:blip r:embed="rId3"/>
          <a:srcRect t="582" b="132"/>
          <a:stretch/>
        </p:blipFill>
        <p:spPr>
          <a:xfrm>
            <a:off x="6502253" y="1514168"/>
            <a:ext cx="5380193" cy="4729316"/>
          </a:xfrm>
        </p:spPr>
      </p:pic>
      <p:sp>
        <p:nvSpPr>
          <p:cNvPr id="3" name="Inhaltsplatzhalter 2">
            <a:extLst>
              <a:ext uri="{FF2B5EF4-FFF2-40B4-BE49-F238E27FC236}">
                <a16:creationId xmlns:a16="http://schemas.microsoft.com/office/drawing/2014/main" id="{935EA571-5858-A26B-C1EC-81DF03A634E7}"/>
              </a:ext>
            </a:extLst>
          </p:cNvPr>
          <p:cNvSpPr>
            <a:spLocks noGrp="1"/>
          </p:cNvSpPr>
          <p:nvPr>
            <p:ph idx="1"/>
          </p:nvPr>
        </p:nvSpPr>
        <p:spPr>
          <a:xfrm>
            <a:off x="359970" y="1256557"/>
            <a:ext cx="5472000" cy="1062516"/>
          </a:xfrm>
        </p:spPr>
        <p:txBody>
          <a:bodyPr/>
          <a:lstStyle/>
          <a:p>
            <a:pPr>
              <a:buClr>
                <a:srgbClr val="E8761B"/>
              </a:buClr>
            </a:pPr>
            <a:endParaRPr lang="de-DE"/>
          </a:p>
          <a:p>
            <a:pPr marL="0" indent="0">
              <a:buClr>
                <a:srgbClr val="E8761B"/>
              </a:buClr>
              <a:buNone/>
            </a:pPr>
            <a:r>
              <a:rPr lang="de-DE"/>
              <a:t>Durch die Vermeidung von Lebensmittelabfällen werden </a:t>
            </a:r>
            <a:r>
              <a:rPr lang="de-DE" b="1"/>
              <a:t>Kosten eingespart:</a:t>
            </a:r>
          </a:p>
        </p:txBody>
      </p:sp>
      <p:sp>
        <p:nvSpPr>
          <p:cNvPr id="4" name="Inhaltsplatzhalter 2">
            <a:extLst>
              <a:ext uri="{FF2B5EF4-FFF2-40B4-BE49-F238E27FC236}">
                <a16:creationId xmlns:a16="http://schemas.microsoft.com/office/drawing/2014/main" id="{8CCE8F62-1E67-3419-D66F-9A9F3E61E223}"/>
              </a:ext>
            </a:extLst>
          </p:cNvPr>
          <p:cNvSpPr txBox="1">
            <a:spLocks/>
          </p:cNvSpPr>
          <p:nvPr/>
        </p:nvSpPr>
        <p:spPr bwMode="auto">
          <a:xfrm>
            <a:off x="314066" y="5106108"/>
            <a:ext cx="5472000" cy="10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8761B"/>
              </a:buClr>
              <a:buFont typeface="Wingdings" panose="05000000000000000000" pitchFamily="2" charset="2"/>
              <a:buChar char="è"/>
            </a:pPr>
            <a:r>
              <a:rPr lang="de-DE" b="1"/>
              <a:t>kostenintensivere Veränderungen </a:t>
            </a:r>
            <a:r>
              <a:rPr lang="de-DE"/>
              <a:t>wie z.B. die Erhöhung des Bio-Anteils können dadurch </a:t>
            </a:r>
            <a:r>
              <a:rPr lang="de-DE" b="1"/>
              <a:t>ausgeglichen</a:t>
            </a:r>
            <a:r>
              <a:rPr lang="de-DE"/>
              <a:t> werden</a:t>
            </a:r>
          </a:p>
        </p:txBody>
      </p:sp>
      <p:sp>
        <p:nvSpPr>
          <p:cNvPr id="5" name="Textfeld 4">
            <a:extLst>
              <a:ext uri="{FF2B5EF4-FFF2-40B4-BE49-F238E27FC236}">
                <a16:creationId xmlns:a16="http://schemas.microsoft.com/office/drawing/2014/main" id="{7396B4A6-D9EE-B73A-F8E5-BC210777BD62}"/>
              </a:ext>
            </a:extLst>
          </p:cNvPr>
          <p:cNvSpPr txBox="1"/>
          <p:nvPr/>
        </p:nvSpPr>
        <p:spPr>
          <a:xfrm>
            <a:off x="371357" y="3053962"/>
            <a:ext cx="5522416" cy="1425518"/>
          </a:xfrm>
          <a:prstGeom prst="rect">
            <a:avLst/>
          </a:prstGeom>
          <a:noFill/>
          <a:ln w="28575">
            <a:solidFill>
              <a:schemeClr val="accent5">
                <a:lumMod val="75000"/>
              </a:schemeClr>
            </a:solidFill>
          </a:ln>
        </p:spPr>
        <p:txBody>
          <a:bodyPr wrap="square" rtlCol="0">
            <a:spAutoFit/>
          </a:bodyPr>
          <a:lstStyle/>
          <a:p>
            <a:pPr>
              <a:lnSpc>
                <a:spcPct val="110000"/>
              </a:lnSpc>
            </a:pPr>
            <a:r>
              <a:rPr lang="de-DE" sz="1600"/>
              <a:t>100 Personen lassen je eine kleine Kartoffel auf dem Teller</a:t>
            </a:r>
            <a:br>
              <a:rPr lang="de-DE" sz="1600"/>
            </a:br>
            <a:r>
              <a:rPr lang="de-DE" sz="1600"/>
              <a:t>ca. 40 g / Person = 4 kg Kartoffeln</a:t>
            </a:r>
          </a:p>
          <a:p>
            <a:pPr>
              <a:lnSpc>
                <a:spcPct val="110000"/>
              </a:lnSpc>
            </a:pPr>
            <a:r>
              <a:rPr lang="de-DE" sz="1600"/>
              <a:t>Bsp. Einkaufspreis Kartoffeln = 1,79 € / kg</a:t>
            </a:r>
          </a:p>
          <a:p>
            <a:pPr>
              <a:lnSpc>
                <a:spcPct val="110000"/>
              </a:lnSpc>
            </a:pPr>
            <a:endParaRPr lang="de-DE" sz="1600"/>
          </a:p>
          <a:p>
            <a:pPr>
              <a:lnSpc>
                <a:spcPct val="110000"/>
              </a:lnSpc>
            </a:pPr>
            <a:r>
              <a:rPr lang="de-DE" sz="1600" b="1"/>
              <a:t>Verlust = 7,16 €</a:t>
            </a:r>
          </a:p>
        </p:txBody>
      </p:sp>
      <p:sp>
        <p:nvSpPr>
          <p:cNvPr id="2" name="object 62">
            <a:extLst>
              <a:ext uri="{FF2B5EF4-FFF2-40B4-BE49-F238E27FC236}">
                <a16:creationId xmlns:a16="http://schemas.microsoft.com/office/drawing/2014/main" id="{25BFAEEE-58F5-2F14-BB0C-DF34547600C8}"/>
              </a:ext>
            </a:extLst>
          </p:cNvPr>
          <p:cNvSpPr txBox="1"/>
          <p:nvPr/>
        </p:nvSpPr>
        <p:spPr>
          <a:xfrm>
            <a:off x="6520658" y="6345706"/>
            <a:ext cx="4983770"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WWF Deutschland, 2019, S.12</a:t>
            </a:r>
            <a:endParaRPr lang="en-US" sz="1100" dirty="0">
              <a:solidFill>
                <a:schemeClr val="bg1">
                  <a:lumMod val="65000"/>
                </a:schemeClr>
              </a:solidFill>
              <a:latin typeface="Calibri"/>
              <a:cs typeface="Calibri"/>
            </a:endParaRPr>
          </a:p>
        </p:txBody>
      </p:sp>
      <p:sp>
        <p:nvSpPr>
          <p:cNvPr id="6" name="Rechteck 5">
            <a:extLst>
              <a:ext uri="{FF2B5EF4-FFF2-40B4-BE49-F238E27FC236}">
                <a16:creationId xmlns:a16="http://schemas.microsoft.com/office/drawing/2014/main" id="{F25EF7A0-93FB-44E2-80EE-B66F3B7E3B83}"/>
              </a:ext>
            </a:extLst>
          </p:cNvPr>
          <p:cNvSpPr/>
          <p:nvPr/>
        </p:nvSpPr>
        <p:spPr>
          <a:xfrm>
            <a:off x="6502253" y="1180690"/>
            <a:ext cx="2672526" cy="307777"/>
          </a:xfrm>
          <a:prstGeom prst="rect">
            <a:avLst/>
          </a:prstGeom>
        </p:spPr>
        <p:txBody>
          <a:bodyPr wrap="none">
            <a:spAutoFit/>
          </a:bodyPr>
          <a:lstStyle/>
          <a:p>
            <a:r>
              <a:rPr lang="de-DE" sz="1400" dirty="0">
                <a:solidFill>
                  <a:srgbClr val="FF0000"/>
                </a:solidFill>
                <a:ea typeface="Calibri" panose="020F0502020204030204" pitchFamily="34" charset="0"/>
                <a:cs typeface="Times New Roman" panose="02020603050405020304" pitchFamily="18" charset="0"/>
              </a:rPr>
              <a:t>Bild ist nicht unter freier Lizenz.</a:t>
            </a:r>
            <a:endParaRPr lang="de-DE" sz="1400" dirty="0">
              <a:solidFill>
                <a:srgbClr val="FF0000"/>
              </a:solidFill>
            </a:endParaRPr>
          </a:p>
        </p:txBody>
      </p:sp>
    </p:spTree>
    <p:extLst>
      <p:ext uri="{BB962C8B-B14F-4D97-AF65-F5344CB8AC3E}">
        <p14:creationId xmlns:p14="http://schemas.microsoft.com/office/powerpoint/2010/main" val="272831068"/>
      </p:ext>
    </p:extLst>
  </p:cSld>
  <p:clrMapOvr>
    <a:masterClrMapping/>
  </p:clrMapOvr>
  <p:extLst mod="1">
    <p:ext uri="{6950BFC3-D8DA-4A85-94F7-54DA5524770B}">
      <p188:commentRel xmlns="" xmlns:p188="http://schemas.microsoft.com/office/powerpoint/2018/8/main" r:id="rId4"/>
    </p:ext>
  </p:extLs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le 3">
            <a:extLst>
              <a:ext uri="{FF2B5EF4-FFF2-40B4-BE49-F238E27FC236}">
                <a16:creationId xmlns:a16="http://schemas.microsoft.com/office/drawing/2014/main" id="{F009DAF2-2F1C-F114-87D2-CA991E6A3619}"/>
              </a:ext>
            </a:extLst>
          </p:cNvPr>
          <p:cNvGraphicFramePr>
            <a:graphicFrameLocks noGrp="1"/>
          </p:cNvGraphicFramePr>
          <p:nvPr>
            <p:extLst>
              <p:ext uri="{D42A27DB-BD31-4B8C-83A1-F6EECF244321}">
                <p14:modId xmlns:p14="http://schemas.microsoft.com/office/powerpoint/2010/main" val="2160998073"/>
              </p:ext>
            </p:extLst>
          </p:nvPr>
        </p:nvGraphicFramePr>
        <p:xfrm>
          <a:off x="1056000" y="2457077"/>
          <a:ext cx="10080000" cy="4075193"/>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659017">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6581">
                <a:tc>
                  <a:txBody>
                    <a:bodyPr/>
                    <a:lstStyle/>
                    <a:p>
                      <a:pPr marL="0" indent="0">
                        <a:buNone/>
                      </a:pPr>
                      <a:r>
                        <a:rPr lang="de-DE"/>
                        <a:t>1. Abfallmessung</a:t>
                      </a:r>
                    </a:p>
                  </a:txBody>
                  <a:tcPr/>
                </a:tc>
                <a:tc>
                  <a:txBody>
                    <a:bodyPr/>
                    <a:lstStyle/>
                    <a:p>
                      <a:pPr algn="ctr"/>
                      <a:r>
                        <a:rPr lang="de-DE"/>
                        <a:t>299 g</a:t>
                      </a:r>
                    </a:p>
                  </a:txBody>
                  <a:tcPr/>
                </a:tc>
                <a:tc>
                  <a:txBody>
                    <a:bodyPr/>
                    <a:lstStyle/>
                    <a:p>
                      <a:pPr algn="ctr"/>
                      <a:r>
                        <a:rPr lang="de-DE"/>
                        <a:t>1,20 €</a:t>
                      </a:r>
                    </a:p>
                  </a:txBody>
                  <a:tcPr/>
                </a:tc>
                <a:tc>
                  <a:txBody>
                    <a:bodyPr/>
                    <a:lstStyle/>
                    <a:p>
                      <a:pPr algn="ctr"/>
                      <a:r>
                        <a:rPr lang="de-DE"/>
                        <a:t>215.496 €</a:t>
                      </a:r>
                    </a:p>
                  </a:txBody>
                  <a:tcPr/>
                </a:tc>
                <a:tc rowSpan="3">
                  <a:txBody>
                    <a:bodyPr/>
                    <a:lstStyle/>
                    <a:p>
                      <a:pPr algn="ctr"/>
                      <a:r>
                        <a:rPr lang="de-DE" b="1"/>
                        <a:t>75.424 €</a:t>
                      </a:r>
                    </a:p>
                  </a:txBody>
                  <a:tcPr anchor="ctr">
                    <a:solidFill>
                      <a:schemeClr val="bg2">
                        <a:lumMod val="20000"/>
                        <a:lumOff val="80000"/>
                      </a:schemeClr>
                    </a:solidFill>
                  </a:tcPr>
                </a:tc>
                <a:extLst>
                  <a:ext uri="{0D108BD9-81ED-4DB2-BD59-A6C34878D82A}">
                    <a16:rowId xmlns:a16="http://schemas.microsoft.com/office/drawing/2014/main" val="439349728"/>
                  </a:ext>
                </a:extLst>
              </a:tr>
              <a:tr h="376581">
                <a:tc>
                  <a:txBody>
                    <a:bodyPr/>
                    <a:lstStyle/>
                    <a:p>
                      <a:r>
                        <a:rPr lang="de-DE"/>
                        <a:t>2. Abfallmessung</a:t>
                      </a:r>
                    </a:p>
                  </a:txBody>
                  <a:tcPr/>
                </a:tc>
                <a:tc>
                  <a:txBody>
                    <a:bodyPr/>
                    <a:lstStyle/>
                    <a:p>
                      <a:pPr algn="ctr"/>
                      <a:r>
                        <a:rPr lang="de-DE"/>
                        <a:t>248 g</a:t>
                      </a:r>
                    </a:p>
                  </a:txBody>
                  <a:tcPr/>
                </a:tc>
                <a:tc>
                  <a:txBody>
                    <a:bodyPr/>
                    <a:lstStyle/>
                    <a:p>
                      <a:pPr algn="ctr"/>
                      <a:r>
                        <a:rPr lang="de-DE"/>
                        <a:t>0,99 €</a:t>
                      </a:r>
                    </a:p>
                  </a:txBody>
                  <a:tcPr/>
                </a:tc>
                <a:tc>
                  <a:txBody>
                    <a:bodyPr/>
                    <a:lstStyle/>
                    <a:p>
                      <a:pPr algn="ctr"/>
                      <a:r>
                        <a:rPr lang="de-DE"/>
                        <a:t>177.6784 €</a:t>
                      </a:r>
                    </a:p>
                  </a:txBody>
                  <a:tcPr/>
                </a:tc>
                <a:tc vMerge="1">
                  <a:txBody>
                    <a:bodyPr/>
                    <a:lstStyle/>
                    <a:p>
                      <a:endParaRPr lang="de-DE"/>
                    </a:p>
                  </a:txBody>
                  <a:tcPr/>
                </a:tc>
                <a:extLst>
                  <a:ext uri="{0D108BD9-81ED-4DB2-BD59-A6C34878D82A}">
                    <a16:rowId xmlns:a16="http://schemas.microsoft.com/office/drawing/2014/main" val="1644530965"/>
                  </a:ext>
                </a:extLst>
              </a:tr>
              <a:tr h="376581">
                <a:tc>
                  <a:txBody>
                    <a:bodyPr/>
                    <a:lstStyle/>
                    <a:p>
                      <a:r>
                        <a:rPr lang="de-DE"/>
                        <a:t>3. Abfallmessung</a:t>
                      </a:r>
                    </a:p>
                  </a:txBody>
                  <a:tcPr/>
                </a:tc>
                <a:tc>
                  <a:txBody>
                    <a:bodyPr/>
                    <a:lstStyle/>
                    <a:p>
                      <a:pPr algn="ctr"/>
                      <a:r>
                        <a:rPr lang="de-DE"/>
                        <a:t>195 g</a:t>
                      </a:r>
                    </a:p>
                  </a:txBody>
                  <a:tcPr/>
                </a:tc>
                <a:tc>
                  <a:txBody>
                    <a:bodyPr/>
                    <a:lstStyle/>
                    <a:p>
                      <a:pPr algn="ctr"/>
                      <a:r>
                        <a:rPr lang="de-DE"/>
                        <a:t>0,78 €</a:t>
                      </a:r>
                    </a:p>
                  </a:txBody>
                  <a:tcPr/>
                </a:tc>
                <a:tc>
                  <a:txBody>
                    <a:bodyPr/>
                    <a:lstStyle/>
                    <a:p>
                      <a:pPr algn="ctr"/>
                      <a:r>
                        <a:rPr lang="de-DE"/>
                        <a:t>140.072 €</a:t>
                      </a:r>
                    </a:p>
                  </a:txBody>
                  <a:tcPr/>
                </a:tc>
                <a:tc vMerge="1">
                  <a:txBody>
                    <a:bodyPr/>
                    <a:lstStyle/>
                    <a:p>
                      <a:endParaRPr lang="de-DE"/>
                    </a:p>
                  </a:txBody>
                  <a:tcPr/>
                </a:tc>
                <a:extLst>
                  <a:ext uri="{0D108BD9-81ED-4DB2-BD59-A6C34878D82A}">
                    <a16:rowId xmlns:a16="http://schemas.microsoft.com/office/drawing/2014/main" val="1268654963"/>
                  </a:ext>
                </a:extLst>
              </a:tr>
              <a:tr h="376581">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533490">
                <a:tc>
                  <a:txBody>
                    <a:bodyPr/>
                    <a:lstStyle/>
                    <a:p>
                      <a:r>
                        <a:rPr lang="de-DE" sz="1400"/>
                        <a:t>Annahmen:</a:t>
                      </a:r>
                    </a:p>
                  </a:txBody>
                  <a:tcPr>
                    <a:noFill/>
                  </a:tcPr>
                </a:tc>
                <a:tc gridSpan="4">
                  <a:txBody>
                    <a:bodyPr/>
                    <a:lstStyle/>
                    <a:p>
                      <a:r>
                        <a:rPr lang="de-DE" sz="1400"/>
                        <a:t>1,80 € Wareneinsatz (Grammatur pro Mahlzeit 450 g) bei 365 Verpflegungstagen und durchschnittlich 3.445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68141">
                <a:tc>
                  <a:txBody>
                    <a:bodyPr/>
                    <a:lstStyle/>
                    <a:p>
                      <a:endParaRPr lang="de-DE" sz="1400"/>
                    </a:p>
                  </a:txBody>
                  <a:tcPr>
                    <a:noFill/>
                  </a:tcPr>
                </a:tc>
                <a:tc gridSpan="4">
                  <a:txBody>
                    <a:bodyPr/>
                    <a:lstStyle/>
                    <a:p>
                      <a:endParaRPr lang="de-DE" sz="1400"/>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074772122"/>
                  </a:ext>
                </a:extLst>
              </a:tr>
              <a:tr h="368141">
                <a:tc>
                  <a:txBody>
                    <a:bodyPr/>
                    <a:lstStyle/>
                    <a:p>
                      <a:endParaRPr lang="de-DE" sz="1400" dirty="0">
                        <a:solidFill>
                          <a:schemeClr val="bg1">
                            <a:lumMod val="65000"/>
                          </a:schemeClr>
                        </a:solidFill>
                      </a:endParaRPr>
                    </a:p>
                  </a:txBody>
                  <a:tcPr>
                    <a:noFill/>
                  </a:tcPr>
                </a:tc>
                <a:tc>
                  <a:txBody>
                    <a:bodyPr/>
                    <a:lstStyle/>
                    <a:p>
                      <a:endParaRPr lang="de-DE" sz="1400">
                        <a:solidFill>
                          <a:schemeClr val="bg1">
                            <a:lumMod val="65000"/>
                          </a:schemeClr>
                        </a:solidFill>
                      </a:endParaRPr>
                    </a:p>
                  </a:txBody>
                  <a:tcPr>
                    <a:noFill/>
                  </a:tcPr>
                </a:tc>
                <a:tc gridSpan="2">
                  <a:txBody>
                    <a:bodyPr/>
                    <a:lstStyle/>
                    <a:p>
                      <a:pPr algn="ctr"/>
                      <a:r>
                        <a:rPr lang="de-DE" sz="1800"/>
                        <a:t>38.896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4123675279"/>
                  </a:ext>
                </a:extLst>
              </a:tr>
              <a:tr h="368141">
                <a:tc>
                  <a:txBody>
                    <a:bodyPr/>
                    <a:lstStyle/>
                    <a:p>
                      <a:endParaRPr lang="de-DE" sz="1400" dirty="0">
                        <a:solidFill>
                          <a:schemeClr val="bg1">
                            <a:lumMod val="65000"/>
                          </a:schemeClr>
                        </a:solidFill>
                      </a:endParaRPr>
                    </a:p>
                  </a:txBody>
                  <a:tcPr>
                    <a:noFill/>
                  </a:tcPr>
                </a:tc>
                <a:tc>
                  <a:txBody>
                    <a:bodyPr/>
                    <a:lstStyle/>
                    <a:p>
                      <a:endParaRPr lang="de-DE" sz="1400" dirty="0">
                        <a:solidFill>
                          <a:schemeClr val="bg1">
                            <a:lumMod val="65000"/>
                          </a:schemeClr>
                        </a:solidFill>
                      </a:endParaRPr>
                    </a:p>
                  </a:txBody>
                  <a:tcPr>
                    <a:noFill/>
                  </a:tcPr>
                </a:tc>
                <a:tc gridSpan="2">
                  <a:txBody>
                    <a:bodyPr/>
                    <a:lstStyle/>
                    <a:p>
                      <a:pPr algn="ctr"/>
                      <a:r>
                        <a:rPr lang="de-DE" sz="1800" dirty="0"/>
                        <a:t>= 48.896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104690268"/>
                  </a:ext>
                </a:extLst>
              </a:tr>
            </a:tbl>
          </a:graphicData>
        </a:graphic>
      </p:graphicFrame>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Care-Bereich (Krankenhaus in NRW)</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sp>
        <p:nvSpPr>
          <p:cNvPr id="25" name="Textfeld 24">
            <a:extLst>
              <a:ext uri="{FF2B5EF4-FFF2-40B4-BE49-F238E27FC236}">
                <a16:creationId xmlns:a16="http://schemas.microsoft.com/office/drawing/2014/main" id="{5C24FA00-BC45-F673-9526-A0594B9754AF}"/>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 (Patient*innen)</a:t>
            </a:r>
          </a:p>
        </p:txBody>
      </p:sp>
      <p:sp>
        <p:nvSpPr>
          <p:cNvPr id="11" name="object 62">
            <a:extLst>
              <a:ext uri="{FF2B5EF4-FFF2-40B4-BE49-F238E27FC236}">
                <a16:creationId xmlns:a16="http://schemas.microsoft.com/office/drawing/2014/main" id="{7016CBD0-9AE2-D52B-55C2-B7D0ED0B3702}"/>
              </a:ext>
            </a:extLst>
          </p:cNvPr>
          <p:cNvSpPr txBox="1"/>
          <p:nvPr/>
        </p:nvSpPr>
        <p:spPr>
          <a:xfrm>
            <a:off x="9198000" y="6300000"/>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28</a:t>
            </a:r>
            <a:endParaRPr lang="en-US" sz="1100" dirty="0">
              <a:solidFill>
                <a:schemeClr val="bg1">
                  <a:lumMod val="65000"/>
                </a:schemeClr>
              </a:solidFill>
              <a:latin typeface="Calibri"/>
              <a:cs typeface="Calibri"/>
            </a:endParaRPr>
          </a:p>
        </p:txBody>
      </p:sp>
      <p:sp>
        <p:nvSpPr>
          <p:cNvPr id="13" name="Pfeil: nach rechts gekrümmt 12">
            <a:extLst>
              <a:ext uri="{FF2B5EF4-FFF2-40B4-BE49-F238E27FC236}">
                <a16:creationId xmlns:a16="http://schemas.microsoft.com/office/drawing/2014/main" id="{009A1598-67BE-9E72-61B4-775C91D80DCD}"/>
              </a:ext>
            </a:extLst>
          </p:cNvPr>
          <p:cNvSpPr/>
          <p:nvPr/>
        </p:nvSpPr>
        <p:spPr>
          <a:xfrm>
            <a:off x="729048" y="3262183"/>
            <a:ext cx="326951" cy="840259"/>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5" name="Textfeld 14">
            <a:extLst>
              <a:ext uri="{FF2B5EF4-FFF2-40B4-BE49-F238E27FC236}">
                <a16:creationId xmlns:a16="http://schemas.microsoft.com/office/drawing/2014/main" id="{BDA80D25-D6EA-9D37-B759-34F0A6DEC16D}"/>
              </a:ext>
            </a:extLst>
          </p:cNvPr>
          <p:cNvSpPr txBox="1"/>
          <p:nvPr/>
        </p:nvSpPr>
        <p:spPr>
          <a:xfrm>
            <a:off x="18033" y="3495594"/>
            <a:ext cx="906257" cy="373436"/>
          </a:xfrm>
          <a:prstGeom prst="rect">
            <a:avLst/>
          </a:prstGeom>
          <a:noFill/>
        </p:spPr>
        <p:txBody>
          <a:bodyPr wrap="square" rtlCol="0">
            <a:spAutoFit/>
          </a:bodyPr>
          <a:lstStyle/>
          <a:p>
            <a:pPr>
              <a:lnSpc>
                <a:spcPct val="110000"/>
              </a:lnSpc>
            </a:pPr>
            <a:r>
              <a:rPr lang="de-DE">
                <a:solidFill>
                  <a:srgbClr val="92D050"/>
                </a:solidFill>
              </a:rPr>
              <a:t>-35 %</a:t>
            </a:r>
          </a:p>
        </p:txBody>
      </p:sp>
      <p:sp>
        <p:nvSpPr>
          <p:cNvPr id="14" name="Pfeil: nach oben gebogen 13">
            <a:extLst>
              <a:ext uri="{FF2B5EF4-FFF2-40B4-BE49-F238E27FC236}">
                <a16:creationId xmlns:a16="http://schemas.microsoft.com/office/drawing/2014/main" id="{2E011AA5-B290-4497-9C93-25C10ABE7728}"/>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16" name="Textfeld 15">
            <a:extLst>
              <a:ext uri="{FF2B5EF4-FFF2-40B4-BE49-F238E27FC236}">
                <a16:creationId xmlns:a16="http://schemas.microsoft.com/office/drawing/2014/main" id="{C5E901F8-8CE8-41EB-A384-ACBCBA4EAFB7}"/>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dirty="0">
                <a:solidFill>
                  <a:schemeClr val="bg1"/>
                </a:solidFill>
              </a:rPr>
              <a:t>Einsparpotenzial CO</a:t>
            </a:r>
            <a:r>
              <a:rPr lang="de-DE" baseline="-25000" dirty="0">
                <a:solidFill>
                  <a:schemeClr val="bg1"/>
                </a:solidFill>
              </a:rPr>
              <a:t>2</a:t>
            </a:r>
            <a:r>
              <a:rPr lang="de-DE" dirty="0">
                <a:solidFill>
                  <a:schemeClr val="bg1"/>
                </a:solidFill>
              </a:rPr>
              <a:t>eq</a:t>
            </a:r>
          </a:p>
        </p:txBody>
      </p:sp>
      <p:sp>
        <p:nvSpPr>
          <p:cNvPr id="3" name="Rechteck 2">
            <a:extLst>
              <a:ext uri="{FF2B5EF4-FFF2-40B4-BE49-F238E27FC236}">
                <a16:creationId xmlns:a16="http://schemas.microsoft.com/office/drawing/2014/main" id="{3A60C126-6A9B-40B0-99A0-A703580292DF}"/>
              </a:ext>
            </a:extLst>
          </p:cNvPr>
          <p:cNvSpPr/>
          <p:nvPr/>
        </p:nvSpPr>
        <p:spPr>
          <a:xfrm>
            <a:off x="1055999" y="6052455"/>
            <a:ext cx="4006819" cy="430887"/>
          </a:xfrm>
          <a:prstGeom prst="rect">
            <a:avLst/>
          </a:prstGeom>
        </p:spPr>
        <p:txBody>
          <a:bodyPr wrap="square">
            <a:spAutoFit/>
          </a:bodyPr>
          <a:lstStyle/>
          <a:p>
            <a:r>
              <a:rPr lang="de-DE" sz="1100" dirty="0">
                <a:solidFill>
                  <a:schemeClr val="bg1">
                    <a:lumMod val="65000"/>
                  </a:schemeClr>
                </a:solidFill>
              </a:rPr>
              <a:t>*eine Mahlzeit gilt als nachhaltig, wenn weniger als 0,8 kg CO2eq verursacht werden</a:t>
            </a:r>
            <a:endParaRPr lang="de-DE" sz="1100" dirty="0"/>
          </a:p>
        </p:txBody>
      </p:sp>
    </p:spTree>
    <p:extLst>
      <p:ext uri="{BB962C8B-B14F-4D97-AF65-F5344CB8AC3E}">
        <p14:creationId xmlns:p14="http://schemas.microsoft.com/office/powerpoint/2010/main" val="4127054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3447785778"/>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dirty="0"/>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209 g</a:t>
                      </a:r>
                    </a:p>
                  </a:txBody>
                  <a:tcPr/>
                </a:tc>
                <a:tc>
                  <a:txBody>
                    <a:bodyPr/>
                    <a:lstStyle/>
                    <a:p>
                      <a:pPr algn="ctr"/>
                      <a:r>
                        <a:rPr lang="de-DE"/>
                        <a:t>0,84 €</a:t>
                      </a:r>
                    </a:p>
                  </a:txBody>
                  <a:tcPr/>
                </a:tc>
                <a:tc>
                  <a:txBody>
                    <a:bodyPr/>
                    <a:lstStyle/>
                    <a:p>
                      <a:pPr algn="ctr"/>
                      <a:r>
                        <a:rPr lang="de-DE"/>
                        <a:t>77.876 €</a:t>
                      </a:r>
                    </a:p>
                  </a:txBody>
                  <a:tcPr/>
                </a:tc>
                <a:tc rowSpan="2">
                  <a:txBody>
                    <a:bodyPr/>
                    <a:lstStyle/>
                    <a:p>
                      <a:pPr algn="ctr"/>
                      <a:r>
                        <a:rPr lang="de-DE" b="1"/>
                        <a:t>5.563 €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194 g</a:t>
                      </a:r>
                    </a:p>
                  </a:txBody>
                  <a:tcPr/>
                </a:tc>
                <a:tc>
                  <a:txBody>
                    <a:bodyPr/>
                    <a:lstStyle/>
                    <a:p>
                      <a:pPr algn="ctr"/>
                      <a:r>
                        <a:rPr lang="de-DE"/>
                        <a:t>0,78 €</a:t>
                      </a:r>
                    </a:p>
                  </a:txBody>
                  <a:tcPr/>
                </a:tc>
                <a:tc>
                  <a:txBody>
                    <a:bodyPr/>
                    <a:lstStyle/>
                    <a:p>
                      <a:pPr algn="ctr"/>
                      <a:r>
                        <a:rPr lang="de-DE"/>
                        <a:t>72.314 €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1,80 € Wareneinsatz (Grammatur pro Mahlzeit 450 g) bei 365 Verpflegungstagen und durchschnittlich 1.775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dirty="0"/>
                    </a:p>
                  </a:txBody>
                  <a:tcPr>
                    <a:noFill/>
                  </a:tcPr>
                </a:tc>
                <a:tc gridSpan="2">
                  <a:txBody>
                    <a:bodyPr/>
                    <a:lstStyle/>
                    <a:p>
                      <a:pPr algn="ctr"/>
                      <a:r>
                        <a:rPr lang="de-DE" sz="1800"/>
                        <a:t>2.964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157778">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3.705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Care-Bereich (Krankenhaus in NRW)</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 (Patient*innen)</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dirty="0">
                <a:solidFill>
                  <a:schemeClr val="bg1"/>
                </a:solidFill>
              </a:rPr>
              <a:t>Einsparpotenzial CO</a:t>
            </a:r>
            <a:r>
              <a:rPr lang="de-DE" baseline="-25000" dirty="0">
                <a:solidFill>
                  <a:schemeClr val="bg1"/>
                </a:solidFill>
              </a:rPr>
              <a:t>2</a:t>
            </a:r>
            <a:r>
              <a:rPr lang="de-DE" dirty="0">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196394"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32</a:t>
            </a:r>
            <a:endParaRPr lang="en-US" sz="1100" dirty="0">
              <a:solidFill>
                <a:schemeClr val="bg1">
                  <a:lumMod val="65000"/>
                </a:schemeClr>
              </a:solidFill>
              <a:latin typeface="Calibri"/>
              <a:cs typeface="Calibri"/>
            </a:endParaRPr>
          </a:p>
        </p:txBody>
      </p:sp>
      <p:grpSp>
        <p:nvGrpSpPr>
          <p:cNvPr id="17" name="Gruppieren 16">
            <a:extLst>
              <a:ext uri="{FF2B5EF4-FFF2-40B4-BE49-F238E27FC236}">
                <a16:creationId xmlns:a16="http://schemas.microsoft.com/office/drawing/2014/main" id="{617B06B0-6A62-6353-5C1D-4EAF49A81866}"/>
              </a:ext>
            </a:extLst>
          </p:cNvPr>
          <p:cNvGrpSpPr/>
          <p:nvPr/>
        </p:nvGrpSpPr>
        <p:grpSpPr>
          <a:xfrm>
            <a:off x="1" y="3262184"/>
            <a:ext cx="1055998" cy="507018"/>
            <a:chOff x="1" y="3262184"/>
            <a:chExt cx="1055998" cy="507018"/>
          </a:xfrm>
        </p:grpSpPr>
        <p:sp>
          <p:nvSpPr>
            <p:cNvPr id="15" name="Pfeil: nach rechts gekrümmt 14">
              <a:extLst>
                <a:ext uri="{FF2B5EF4-FFF2-40B4-BE49-F238E27FC236}">
                  <a16:creationId xmlns:a16="http://schemas.microsoft.com/office/drawing/2014/main" id="{94DD654E-6650-4F90-9247-A481A0B2C6B0}"/>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6" name="Textfeld 15">
              <a:extLst>
                <a:ext uri="{FF2B5EF4-FFF2-40B4-BE49-F238E27FC236}">
                  <a16:creationId xmlns:a16="http://schemas.microsoft.com/office/drawing/2014/main" id="{DA45004E-BBDC-BB41-3BAA-2550F1C77491}"/>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 -7 %</a:t>
              </a:r>
            </a:p>
          </p:txBody>
        </p:sp>
      </p:grpSp>
    </p:spTree>
    <p:extLst>
      <p:ext uri="{BB962C8B-B14F-4D97-AF65-F5344CB8AC3E}">
        <p14:creationId xmlns:p14="http://schemas.microsoft.com/office/powerpoint/2010/main" val="289113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Care-Bereich (Senioreneinrichtung Bayern)</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1164558240"/>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136 g</a:t>
                      </a:r>
                    </a:p>
                  </a:txBody>
                  <a:tcPr/>
                </a:tc>
                <a:tc>
                  <a:txBody>
                    <a:bodyPr/>
                    <a:lstStyle/>
                    <a:p>
                      <a:pPr algn="ctr"/>
                      <a:r>
                        <a:rPr lang="de-DE"/>
                        <a:t>0,70 €</a:t>
                      </a:r>
                    </a:p>
                  </a:txBody>
                  <a:tcPr/>
                </a:tc>
                <a:tc>
                  <a:txBody>
                    <a:bodyPr/>
                    <a:lstStyle/>
                    <a:p>
                      <a:pPr algn="ctr"/>
                      <a:r>
                        <a:rPr lang="de-DE"/>
                        <a:t>27.083 €</a:t>
                      </a:r>
                    </a:p>
                  </a:txBody>
                  <a:tcPr/>
                </a:tc>
                <a:tc rowSpan="2">
                  <a:txBody>
                    <a:bodyPr/>
                    <a:lstStyle/>
                    <a:p>
                      <a:pPr algn="ctr"/>
                      <a:r>
                        <a:rPr lang="de-DE" b="1"/>
                        <a:t>15.863 €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56 g</a:t>
                      </a:r>
                    </a:p>
                  </a:txBody>
                  <a:tcPr/>
                </a:tc>
                <a:tc>
                  <a:txBody>
                    <a:bodyPr/>
                    <a:lstStyle/>
                    <a:p>
                      <a:pPr algn="ctr"/>
                      <a:r>
                        <a:rPr lang="de-DE"/>
                        <a:t>0,29 €</a:t>
                      </a:r>
                    </a:p>
                  </a:txBody>
                  <a:tcPr/>
                </a:tc>
                <a:tc>
                  <a:txBody>
                    <a:bodyPr/>
                    <a:lstStyle/>
                    <a:p>
                      <a:pPr algn="ctr"/>
                      <a:r>
                        <a:rPr lang="de-DE"/>
                        <a:t>11.220 €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1,80 € Wareneinsatz (Grammatur pro Mahlzeit 350 g) bei 365 Verpflegungstagen und durchschnittlich 740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6.448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8.060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196394"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34</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17E35C04-CA32-55B2-8A75-E162DDDBC3DB}"/>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C102B521-7812-A748-1C6E-384463641411}"/>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75584379-D331-AA6F-E53C-77787F049BFA}"/>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-59 %</a:t>
              </a:r>
            </a:p>
          </p:txBody>
        </p:sp>
      </p:grpSp>
    </p:spTree>
    <p:extLst>
      <p:ext uri="{BB962C8B-B14F-4D97-AF65-F5344CB8AC3E}">
        <p14:creationId xmlns:p14="http://schemas.microsoft.com/office/powerpoint/2010/main" val="364475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Betriebsrestaurant (Berlin)</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1829885756"/>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92 g</a:t>
                      </a:r>
                    </a:p>
                  </a:txBody>
                  <a:tcPr/>
                </a:tc>
                <a:tc>
                  <a:txBody>
                    <a:bodyPr/>
                    <a:lstStyle/>
                    <a:p>
                      <a:pPr algn="ctr"/>
                      <a:r>
                        <a:rPr lang="de-DE"/>
                        <a:t>0,37 €</a:t>
                      </a:r>
                    </a:p>
                  </a:txBody>
                  <a:tcPr/>
                </a:tc>
                <a:tc>
                  <a:txBody>
                    <a:bodyPr/>
                    <a:lstStyle/>
                    <a:p>
                      <a:pPr algn="ctr"/>
                      <a:r>
                        <a:rPr lang="de-DE"/>
                        <a:t>8.562 €</a:t>
                      </a:r>
                    </a:p>
                  </a:txBody>
                  <a:tcPr/>
                </a:tc>
                <a:tc rowSpan="2">
                  <a:txBody>
                    <a:bodyPr/>
                    <a:lstStyle/>
                    <a:p>
                      <a:pPr algn="ctr"/>
                      <a:r>
                        <a:rPr lang="de-DE" b="1"/>
                        <a:t>1.851 €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72 g</a:t>
                      </a:r>
                    </a:p>
                  </a:txBody>
                  <a:tcPr/>
                </a:tc>
                <a:tc>
                  <a:txBody>
                    <a:bodyPr/>
                    <a:lstStyle/>
                    <a:p>
                      <a:pPr algn="ctr"/>
                      <a:r>
                        <a:rPr lang="de-DE"/>
                        <a:t>0,29 €</a:t>
                      </a:r>
                    </a:p>
                  </a:txBody>
                  <a:tcPr/>
                </a:tc>
                <a:tc>
                  <a:txBody>
                    <a:bodyPr/>
                    <a:lstStyle/>
                    <a:p>
                      <a:pPr algn="ctr"/>
                      <a:r>
                        <a:rPr lang="de-DE"/>
                        <a:t>6.711 €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2 € Wareneinsatz (Grammatur pro Mahlzeit 500 g) bei 260 Verpflegungstagen und durchschnittlich 411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884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1.105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196394"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20</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D19F8A12-9F59-5FAD-BB7D-1C62559BA8A8}"/>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52CBD2BE-DD7F-020A-2FC4-1C9DDF149B34}"/>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B660D5A6-9FE1-5CA5-7041-5E02D77DC84B}"/>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-21 %</a:t>
              </a:r>
            </a:p>
          </p:txBody>
        </p:sp>
      </p:grpSp>
    </p:spTree>
    <p:extLst>
      <p:ext uri="{BB962C8B-B14F-4D97-AF65-F5344CB8AC3E}">
        <p14:creationId xmlns:p14="http://schemas.microsoft.com/office/powerpoint/2010/main" val="104620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Betriebsrestaurant (</a:t>
            </a:r>
            <a:r>
              <a:rPr lang="de-DE"/>
              <a:t>NRW</a:t>
            </a:r>
            <a:r>
              <a:rPr lang="de-DE" kern="1200">
                <a:latin typeface="+mn-lt"/>
                <a:ea typeface="+mn-ea"/>
                <a:cs typeface="+mn-cs"/>
              </a:rPr>
              <a:t>)</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3787949354"/>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72 g</a:t>
                      </a:r>
                    </a:p>
                  </a:txBody>
                  <a:tcPr/>
                </a:tc>
                <a:tc>
                  <a:txBody>
                    <a:bodyPr/>
                    <a:lstStyle/>
                    <a:p>
                      <a:pPr algn="ctr"/>
                      <a:r>
                        <a:rPr lang="de-DE"/>
                        <a:t>0,29 €</a:t>
                      </a:r>
                    </a:p>
                  </a:txBody>
                  <a:tcPr/>
                </a:tc>
                <a:tc>
                  <a:txBody>
                    <a:bodyPr/>
                    <a:lstStyle/>
                    <a:p>
                      <a:pPr algn="ctr"/>
                      <a:r>
                        <a:rPr lang="de-DE"/>
                        <a:t>25.108 €</a:t>
                      </a:r>
                    </a:p>
                  </a:txBody>
                  <a:tcPr/>
                </a:tc>
                <a:tc rowSpan="2">
                  <a:txBody>
                    <a:bodyPr/>
                    <a:lstStyle/>
                    <a:p>
                      <a:pPr algn="ctr"/>
                      <a:r>
                        <a:rPr lang="de-DE" b="1"/>
                        <a:t>6.926 €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53 g</a:t>
                      </a:r>
                    </a:p>
                  </a:txBody>
                  <a:tcPr/>
                </a:tc>
                <a:tc>
                  <a:txBody>
                    <a:bodyPr/>
                    <a:lstStyle/>
                    <a:p>
                      <a:pPr algn="ctr"/>
                      <a:r>
                        <a:rPr lang="de-DE"/>
                        <a:t>0,21 €</a:t>
                      </a:r>
                    </a:p>
                  </a:txBody>
                  <a:tcPr/>
                </a:tc>
                <a:tc>
                  <a:txBody>
                    <a:bodyPr/>
                    <a:lstStyle/>
                    <a:p>
                      <a:pPr algn="ctr"/>
                      <a:r>
                        <a:rPr lang="de-DE"/>
                        <a:t>18.182 €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2 € Wareneinsatz (Grammatur pro Mahlzeit 500 g) bei 260 Verpflegungstagen und durchschnittlich 1.662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3.588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4.485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196394"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22</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EE2FB75C-37D1-AF51-6AFF-E73AEAF40B33}"/>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9E931A76-6F8B-3B70-5AAA-51FE7050BCDC}"/>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B8EF2324-1BCD-C672-87F8-BED4CBA9F43D}"/>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-26 %</a:t>
              </a:r>
            </a:p>
          </p:txBody>
        </p:sp>
      </p:grpSp>
    </p:spTree>
    <p:extLst>
      <p:ext uri="{BB962C8B-B14F-4D97-AF65-F5344CB8AC3E}">
        <p14:creationId xmlns:p14="http://schemas.microsoft.com/office/powerpoint/2010/main" val="407704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Betriebsrestaurant (</a:t>
            </a:r>
            <a:r>
              <a:rPr lang="de-DE"/>
              <a:t>Baden-Württemberg</a:t>
            </a:r>
            <a:r>
              <a:rPr lang="de-DE" kern="1200">
                <a:latin typeface="+mn-lt"/>
                <a:ea typeface="+mn-ea"/>
                <a:cs typeface="+mn-cs"/>
              </a:rPr>
              <a:t>)</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2977895702"/>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259 g</a:t>
                      </a:r>
                    </a:p>
                  </a:txBody>
                  <a:tcPr/>
                </a:tc>
                <a:tc>
                  <a:txBody>
                    <a:bodyPr/>
                    <a:lstStyle/>
                    <a:p>
                      <a:pPr algn="ctr"/>
                      <a:r>
                        <a:rPr lang="de-DE"/>
                        <a:t>1,04 €</a:t>
                      </a:r>
                    </a:p>
                  </a:txBody>
                  <a:tcPr/>
                </a:tc>
                <a:tc>
                  <a:txBody>
                    <a:bodyPr/>
                    <a:lstStyle/>
                    <a:p>
                      <a:pPr algn="ctr"/>
                      <a:r>
                        <a:rPr lang="de-DE"/>
                        <a:t>158.725 €</a:t>
                      </a:r>
                    </a:p>
                  </a:txBody>
                  <a:tcPr/>
                </a:tc>
                <a:tc rowSpan="2">
                  <a:txBody>
                    <a:bodyPr/>
                    <a:lstStyle/>
                    <a:p>
                      <a:pPr algn="ctr"/>
                      <a:r>
                        <a:rPr lang="de-DE" b="1"/>
                        <a:t>86.993 €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118 g</a:t>
                      </a:r>
                    </a:p>
                  </a:txBody>
                  <a:tcPr/>
                </a:tc>
                <a:tc>
                  <a:txBody>
                    <a:bodyPr/>
                    <a:lstStyle/>
                    <a:p>
                      <a:pPr algn="ctr"/>
                      <a:r>
                        <a:rPr lang="de-DE"/>
                        <a:t>0,47 €</a:t>
                      </a:r>
                    </a:p>
                  </a:txBody>
                  <a:tcPr/>
                </a:tc>
                <a:tc>
                  <a:txBody>
                    <a:bodyPr/>
                    <a:lstStyle/>
                    <a:p>
                      <a:pPr algn="ctr"/>
                      <a:r>
                        <a:rPr lang="de-DE"/>
                        <a:t>71.731 €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2 € Wareneinsatz (Grammatur pro Mahlzeit 500 g) bei 260 Verpflegungstagen und durchschnittlich 2.605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40.248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solidFill>
                            <a:schemeClr val="bg1">
                              <a:lumMod val="65000"/>
                            </a:schemeClr>
                          </a:solidFill>
                        </a:rPr>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50.310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196394"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24</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6FA2D2C7-762F-1A6C-E29B-6CEBF20531D9}"/>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71EDC8C8-6334-64C9-AFFB-37C43D0BCD4C}"/>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7B0C4974-B6C7-38B0-C4E6-7A2CDB1EEB0E}"/>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-55 %</a:t>
              </a:r>
            </a:p>
          </p:txBody>
        </p:sp>
      </p:grpSp>
    </p:spTree>
    <p:extLst>
      <p:ext uri="{BB962C8B-B14F-4D97-AF65-F5344CB8AC3E}">
        <p14:creationId xmlns:p14="http://schemas.microsoft.com/office/powerpoint/2010/main" val="107120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Bildungs- und Tagungshäuser (Baden-Württemberg)</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sp>
        <p:nvSpPr>
          <p:cNvPr id="2" name="object 62">
            <a:extLst>
              <a:ext uri="{FF2B5EF4-FFF2-40B4-BE49-F238E27FC236}">
                <a16:creationId xmlns:a16="http://schemas.microsoft.com/office/drawing/2014/main" id="{D48FD55F-8C72-C02C-5AF1-A23797638138}"/>
              </a:ext>
            </a:extLst>
          </p:cNvPr>
          <p:cNvSpPr txBox="1"/>
          <p:nvPr/>
        </p:nvSpPr>
        <p:spPr>
          <a:xfrm>
            <a:off x="9196394"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54</a:t>
            </a:r>
            <a:endParaRPr lang="en-US" sz="1100" dirty="0">
              <a:solidFill>
                <a:schemeClr val="bg1">
                  <a:lumMod val="65000"/>
                </a:schemeClr>
              </a:solidFill>
              <a:latin typeface="Calibri"/>
              <a:cs typeface="Calibri"/>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2049838490"/>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120 g</a:t>
                      </a:r>
                    </a:p>
                  </a:txBody>
                  <a:tcPr/>
                </a:tc>
                <a:tc>
                  <a:txBody>
                    <a:bodyPr/>
                    <a:lstStyle/>
                    <a:p>
                      <a:pPr algn="ctr"/>
                      <a:r>
                        <a:rPr lang="de-DE"/>
                        <a:t>0,51 €</a:t>
                      </a:r>
                    </a:p>
                  </a:txBody>
                  <a:tcPr/>
                </a:tc>
                <a:tc>
                  <a:txBody>
                    <a:bodyPr/>
                    <a:lstStyle/>
                    <a:p>
                      <a:pPr algn="ctr"/>
                      <a:r>
                        <a:rPr lang="de-DE"/>
                        <a:t>18.564 €</a:t>
                      </a:r>
                    </a:p>
                  </a:txBody>
                  <a:tcPr/>
                </a:tc>
                <a:tc rowSpan="2">
                  <a:txBody>
                    <a:bodyPr/>
                    <a:lstStyle/>
                    <a:p>
                      <a:pPr algn="ctr"/>
                      <a:r>
                        <a:rPr lang="de-DE" b="1"/>
                        <a:t>5.096 €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89 g</a:t>
                      </a:r>
                    </a:p>
                  </a:txBody>
                  <a:tcPr/>
                </a:tc>
                <a:tc>
                  <a:txBody>
                    <a:bodyPr/>
                    <a:lstStyle/>
                    <a:p>
                      <a:pPr algn="ctr"/>
                      <a:r>
                        <a:rPr lang="de-DE"/>
                        <a:t>0,37 €</a:t>
                      </a:r>
                    </a:p>
                  </a:txBody>
                  <a:tcPr/>
                </a:tc>
                <a:tc>
                  <a:txBody>
                    <a:bodyPr/>
                    <a:lstStyle/>
                    <a:p>
                      <a:pPr algn="ctr"/>
                      <a:r>
                        <a:rPr lang="de-DE"/>
                        <a:t>13.468 €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1,60 € Wareneinsatz (Grammatur pro Mahlzeit 380 g) bei 175 Verpflegungstagen und durchschnittlich 1.038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3.536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4.420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grpSp>
        <p:nvGrpSpPr>
          <p:cNvPr id="9" name="Gruppieren 8">
            <a:extLst>
              <a:ext uri="{FF2B5EF4-FFF2-40B4-BE49-F238E27FC236}">
                <a16:creationId xmlns:a16="http://schemas.microsoft.com/office/drawing/2014/main" id="{38FF177F-FF1E-0854-42C4-DC3A9730AB99}"/>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05D7F279-16B3-A448-0C06-BD5488F09502}"/>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9F3112ED-F8BF-A0A7-9898-8F126BA41910}"/>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-26 %</a:t>
              </a:r>
            </a:p>
          </p:txBody>
        </p:sp>
      </p:grpSp>
    </p:spTree>
    <p:extLst>
      <p:ext uri="{BB962C8B-B14F-4D97-AF65-F5344CB8AC3E}">
        <p14:creationId xmlns:p14="http://schemas.microsoft.com/office/powerpoint/2010/main" val="55263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Schule (Bayern)</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1151925333"/>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96 g</a:t>
                      </a:r>
                    </a:p>
                  </a:txBody>
                  <a:tcPr/>
                </a:tc>
                <a:tc>
                  <a:txBody>
                    <a:bodyPr/>
                    <a:lstStyle/>
                    <a:p>
                      <a:pPr algn="ctr"/>
                      <a:r>
                        <a:rPr lang="de-DE"/>
                        <a:t>0,40 €</a:t>
                      </a:r>
                    </a:p>
                  </a:txBody>
                  <a:tcPr/>
                </a:tc>
                <a:tc>
                  <a:txBody>
                    <a:bodyPr/>
                    <a:lstStyle/>
                    <a:p>
                      <a:pPr algn="ctr"/>
                      <a:r>
                        <a:rPr lang="de-DE"/>
                        <a:t>73.500 €</a:t>
                      </a:r>
                    </a:p>
                  </a:txBody>
                  <a:tcPr/>
                </a:tc>
                <a:tc rowSpan="2">
                  <a:txBody>
                    <a:bodyPr/>
                    <a:lstStyle/>
                    <a:p>
                      <a:pPr algn="ctr"/>
                      <a:r>
                        <a:rPr lang="de-DE" b="1"/>
                        <a:t>12.863 €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79 g</a:t>
                      </a:r>
                    </a:p>
                  </a:txBody>
                  <a:tcPr/>
                </a:tc>
                <a:tc>
                  <a:txBody>
                    <a:bodyPr/>
                    <a:lstStyle/>
                    <a:p>
                      <a:pPr algn="ctr"/>
                      <a:r>
                        <a:rPr lang="de-DE"/>
                        <a:t>0,33 €</a:t>
                      </a:r>
                    </a:p>
                  </a:txBody>
                  <a:tcPr/>
                </a:tc>
                <a:tc>
                  <a:txBody>
                    <a:bodyPr/>
                    <a:lstStyle/>
                    <a:p>
                      <a:pPr algn="ctr"/>
                      <a:r>
                        <a:rPr lang="de-DE"/>
                        <a:t>60.638 €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1,60 € Wareneinsatz (Grammatur pro Mahlzeit 380 g) bei 175 Verpflegungstagen und durchschnittlich 4.988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9.100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11.375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208751"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50</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BBCDE0B5-13EF-5BB5-12E6-5BCC25A58787}"/>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2111092F-157A-FAAA-4402-A25D49BF05E8}"/>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589CBD76-A7B7-7712-02BC-27AC2E754C90}"/>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-17 %</a:t>
              </a:r>
            </a:p>
          </p:txBody>
        </p:sp>
      </p:grpSp>
    </p:spTree>
    <p:extLst>
      <p:ext uri="{BB962C8B-B14F-4D97-AF65-F5344CB8AC3E}">
        <p14:creationId xmlns:p14="http://schemas.microsoft.com/office/powerpoint/2010/main" val="209397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Gesamt-Übersicht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ext uri="{D42A27DB-BD31-4B8C-83A1-F6EECF244321}">
                <p14:modId xmlns:p14="http://schemas.microsoft.com/office/powerpoint/2010/main" val="3023935248"/>
              </p:ext>
            </p:extLst>
          </p:nvPr>
        </p:nvGraphicFramePr>
        <p:xfrm>
          <a:off x="371357" y="1442145"/>
          <a:ext cx="11375167" cy="3845221"/>
        </p:xfrm>
        <a:graphic>
          <a:graphicData uri="http://schemas.openxmlformats.org/drawingml/2006/table">
            <a:tbl>
              <a:tblPr firstRow="1" bandRow="1">
                <a:tableStyleId>{00A15C55-8517-42AA-B614-E9B94910E393}</a:tableStyleId>
              </a:tblPr>
              <a:tblGrid>
                <a:gridCol w="1041186">
                  <a:extLst>
                    <a:ext uri="{9D8B030D-6E8A-4147-A177-3AD203B41FA5}">
                      <a16:colId xmlns:a16="http://schemas.microsoft.com/office/drawing/2014/main" val="2202381272"/>
                    </a:ext>
                  </a:extLst>
                </a:gridCol>
                <a:gridCol w="767131">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501">
                <a:tc>
                  <a:txBody>
                    <a:bodyPr/>
                    <a:lstStyle/>
                    <a:p>
                      <a:pPr algn="ctr"/>
                      <a:r>
                        <a:rPr lang="de-DE" sz="1200" dirty="0"/>
                        <a:t>Workshop</a:t>
                      </a:r>
                    </a:p>
                  </a:txBody>
                  <a:tcPr/>
                </a:tc>
                <a:tc>
                  <a:txBody>
                    <a:bodyPr/>
                    <a:lstStyle/>
                    <a:p>
                      <a:pPr algn="ctr"/>
                      <a:r>
                        <a:rPr lang="de-DE" sz="1200" dirty="0"/>
                        <a:t>Zeit</a:t>
                      </a:r>
                    </a:p>
                  </a:txBody>
                  <a:tcPr/>
                </a:tc>
                <a:tc>
                  <a:txBody>
                    <a:bodyPr/>
                    <a:lstStyle/>
                    <a:p>
                      <a:pPr algn="ctr"/>
                      <a:r>
                        <a:rPr lang="de-DE" sz="1200" dirty="0"/>
                        <a:t>Thema</a:t>
                      </a:r>
                    </a:p>
                  </a:txBody>
                  <a:tcPr/>
                </a:tc>
                <a:tc>
                  <a:txBody>
                    <a:bodyPr/>
                    <a:lstStyle/>
                    <a:p>
                      <a:pPr algn="ctr"/>
                      <a:r>
                        <a:rPr lang="de-DE" sz="1200" dirty="0"/>
                        <a:t>Workshopinhalte</a:t>
                      </a:r>
                    </a:p>
                  </a:txBody>
                  <a:tcPr/>
                </a:tc>
                <a:tc>
                  <a:txBody>
                    <a:bodyPr/>
                    <a:lstStyle/>
                    <a:p>
                      <a:pPr algn="ctr"/>
                      <a:r>
                        <a:rPr lang="de-DE" sz="1200" dirty="0"/>
                        <a:t>Material</a:t>
                      </a:r>
                    </a:p>
                  </a:txBody>
                  <a:tcPr/>
                </a:tc>
                <a:extLst>
                  <a:ext uri="{0D108BD9-81ED-4DB2-BD59-A6C34878D82A}">
                    <a16:rowId xmlns:a16="http://schemas.microsoft.com/office/drawing/2014/main" val="356692969"/>
                  </a:ext>
                </a:extLst>
              </a:tr>
              <a:tr h="370501">
                <a:tc>
                  <a:txBody>
                    <a:bodyPr/>
                    <a:lstStyle/>
                    <a:p>
                      <a:pPr algn="ctr"/>
                      <a:r>
                        <a:rPr lang="de-DE" sz="1200" b="1" dirty="0"/>
                        <a:t>1</a:t>
                      </a:r>
                    </a:p>
                  </a:txBody>
                  <a:tcPr anchor="ctr"/>
                </a:tc>
                <a:tc>
                  <a:txBody>
                    <a:bodyPr/>
                    <a:lstStyle/>
                    <a:p>
                      <a:pPr algn="ctr"/>
                      <a:r>
                        <a:rPr lang="de-DE" sz="1200" b="1" dirty="0"/>
                        <a:t>180min + Pause</a:t>
                      </a:r>
                    </a:p>
                  </a:txBody>
                  <a:tcPr anchor="ctr"/>
                </a:tc>
                <a:tc>
                  <a:txBody>
                    <a:bodyPr/>
                    <a:lstStyle/>
                    <a:p>
                      <a:pPr algn="ctr"/>
                      <a:r>
                        <a:rPr lang="de-DE" sz="1200" b="1" dirty="0"/>
                        <a:t>Vermittlung der Grundlagen zur Erhebung des IST-Zustandes</a:t>
                      </a:r>
                    </a:p>
                  </a:txBody>
                  <a:tcPr/>
                </a:tc>
                <a:tc>
                  <a:txBody>
                    <a:bodyPr/>
                    <a:lstStyle/>
                    <a:p>
                      <a:pPr algn="ctr"/>
                      <a:r>
                        <a:rPr lang="de-DE" sz="1200" b="1" dirty="0"/>
                        <a:t>Einordnung in den Verpflegungsablauf</a:t>
                      </a:r>
                    </a:p>
                    <a:p>
                      <a:pPr algn="ctr"/>
                      <a:r>
                        <a:rPr lang="de-DE" sz="1200" b="1" dirty="0"/>
                        <a:t>Nachhaltiges Wirtschaften</a:t>
                      </a:r>
                    </a:p>
                    <a:p>
                      <a:pPr algn="ctr"/>
                      <a:r>
                        <a:rPr lang="de-DE" sz="1200" b="1" dirty="0"/>
                        <a:t>Einbindung der Mitarbeitenden</a:t>
                      </a:r>
                    </a:p>
                    <a:p>
                      <a:pPr algn="ctr"/>
                      <a:r>
                        <a:rPr lang="de-DE" sz="1200" b="1" dirty="0"/>
                        <a:t>Grundlagen zu Lebensmittelabfällen</a:t>
                      </a:r>
                    </a:p>
                    <a:p>
                      <a:pPr algn="ctr"/>
                      <a:r>
                        <a:rPr lang="de-DE" sz="1200" b="1" dirty="0"/>
                        <a:t>Messung von Lebensmittelabfällen</a:t>
                      </a:r>
                    </a:p>
                  </a:txBody>
                  <a:tcPr/>
                </a:tc>
                <a:tc>
                  <a:txBody>
                    <a:bodyPr/>
                    <a:lstStyle/>
                    <a:p>
                      <a:pPr algn="l"/>
                      <a:r>
                        <a:rPr lang="de-DE" sz="1200" b="1" dirty="0"/>
                        <a:t>Präsentation</a:t>
                      </a:r>
                    </a:p>
                    <a:p>
                      <a:pPr algn="l"/>
                      <a:r>
                        <a:rPr lang="de-DE" sz="1200" b="1" dirty="0"/>
                        <a:t>Quiz</a:t>
                      </a:r>
                    </a:p>
                    <a:p>
                      <a:pPr algn="l"/>
                      <a:r>
                        <a:rPr lang="de-DE" sz="1200" b="1" dirty="0"/>
                        <a:t>Flip Chart, Stifte, Stellwand, Stecknadeln</a:t>
                      </a:r>
                    </a:p>
                    <a:p>
                      <a:pPr algn="l"/>
                      <a:r>
                        <a:rPr lang="de-DE" sz="1200" b="1" dirty="0"/>
                        <a:t>TN: mobiles Endgerät</a:t>
                      </a:r>
                    </a:p>
                  </a:txBody>
                  <a:tcPr/>
                </a:tc>
                <a:extLst>
                  <a:ext uri="{0D108BD9-81ED-4DB2-BD59-A6C34878D82A}">
                    <a16:rowId xmlns:a16="http://schemas.microsoft.com/office/drawing/2014/main" val="525869581"/>
                  </a:ext>
                </a:extLst>
              </a:tr>
              <a:tr h="370501">
                <a:tc>
                  <a:txBody>
                    <a:bodyPr/>
                    <a:lstStyle/>
                    <a:p>
                      <a:pPr algn="ctr"/>
                      <a:r>
                        <a:rPr lang="de-DE" sz="1200" dirty="0">
                          <a:solidFill>
                            <a:schemeClr val="tx2"/>
                          </a:solidFill>
                        </a:rPr>
                        <a:t>2</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180min + Pause</a:t>
                      </a:r>
                    </a:p>
                  </a:txBody>
                  <a:tcPr anchor="ctr"/>
                </a:tc>
                <a:tc>
                  <a:txBody>
                    <a:bodyPr/>
                    <a:lstStyle/>
                    <a:p>
                      <a:pPr algn="ctr"/>
                      <a:r>
                        <a:rPr lang="de-DE" sz="1200" dirty="0">
                          <a:solidFill>
                            <a:schemeClr val="tx2"/>
                          </a:solidFill>
                        </a:rPr>
                        <a:t>Maßnahmenplanung</a:t>
                      </a:r>
                    </a:p>
                  </a:txBody>
                  <a:tcPr/>
                </a:tc>
                <a:tc>
                  <a:txBody>
                    <a:bodyPr/>
                    <a:lstStyle/>
                    <a:p>
                      <a:pPr algn="ctr"/>
                      <a:r>
                        <a:rPr lang="de-DE" sz="1200" dirty="0">
                          <a:solidFill>
                            <a:schemeClr val="tx2"/>
                          </a:solidFill>
                        </a:rPr>
                        <a:t>Ergebnisse der IST-Analysen</a:t>
                      </a:r>
                    </a:p>
                    <a:p>
                      <a:pPr algn="ctr"/>
                      <a:r>
                        <a:rPr lang="de-DE" sz="1200" dirty="0">
                          <a:solidFill>
                            <a:schemeClr val="tx2"/>
                          </a:solidFill>
                        </a:rPr>
                        <a:t>Ursachenanalyse</a:t>
                      </a:r>
                    </a:p>
                    <a:p>
                      <a:pPr algn="ctr"/>
                      <a:r>
                        <a:rPr lang="de-DE" sz="1200" dirty="0">
                          <a:solidFill>
                            <a:schemeClr val="tx2"/>
                          </a:solidFill>
                        </a:rPr>
                        <a:t>Einbindung der Mitarbeitenden</a:t>
                      </a:r>
                    </a:p>
                    <a:p>
                      <a:pPr algn="ctr"/>
                      <a:r>
                        <a:rPr lang="de-DE" sz="1200" dirty="0">
                          <a:solidFill>
                            <a:schemeClr val="tx2"/>
                          </a:solidFill>
                        </a:rPr>
                        <a:t>Maßnahmenentwicklung</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txBody>
                  <a:tcPr/>
                </a:tc>
                <a:extLst>
                  <a:ext uri="{0D108BD9-81ED-4DB2-BD59-A6C34878D82A}">
                    <a16:rowId xmlns:a16="http://schemas.microsoft.com/office/drawing/2014/main" val="791101704"/>
                  </a:ext>
                </a:extLst>
              </a:tr>
              <a:tr h="370501">
                <a:tc>
                  <a:txBody>
                    <a:bodyPr/>
                    <a:lstStyle/>
                    <a:p>
                      <a:pPr algn="ctr"/>
                      <a:r>
                        <a:rPr lang="de-DE" sz="1200" dirty="0">
                          <a:solidFill>
                            <a:schemeClr val="tx2"/>
                          </a:solidFill>
                        </a:rPr>
                        <a:t>3</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90min </a:t>
                      </a:r>
                    </a:p>
                  </a:txBody>
                  <a:tcPr anchor="ctr"/>
                </a:tc>
                <a:tc>
                  <a:txBody>
                    <a:bodyPr/>
                    <a:lstStyle/>
                    <a:p>
                      <a:pPr algn="ctr"/>
                      <a:r>
                        <a:rPr lang="de-DE" sz="1200" dirty="0">
                          <a:solidFill>
                            <a:schemeClr val="tx2"/>
                          </a:solidFill>
                        </a:rPr>
                        <a:t>Auswertung des aktuellen Standes</a:t>
                      </a:r>
                    </a:p>
                    <a:p>
                      <a:pPr algn="ctr"/>
                      <a:r>
                        <a:rPr lang="de-DE" sz="1200" dirty="0">
                          <a:solidFill>
                            <a:schemeClr val="tx2"/>
                          </a:solidFill>
                        </a:rPr>
                        <a:t>Unterstützung bei Bedarf</a:t>
                      </a:r>
                    </a:p>
                  </a:txBody>
                  <a:tcPr/>
                </a:tc>
                <a:tc>
                  <a:txBody>
                    <a:bodyPr/>
                    <a:lstStyle/>
                    <a:p>
                      <a:pPr algn="ctr"/>
                      <a:r>
                        <a:rPr lang="de-DE" sz="1200" dirty="0">
                          <a:solidFill>
                            <a:schemeClr val="tx2"/>
                          </a:solidFill>
                        </a:rPr>
                        <a:t>Zwischenstand anhand von Leitfragen: Maßnahmenplanung, Maßnahmenumsetzung</a:t>
                      </a:r>
                      <a:r>
                        <a:rPr lang="de-DE" sz="1200">
                          <a:solidFill>
                            <a:schemeClr val="tx2"/>
                          </a:solidFill>
                        </a:rPr>
                        <a:t>, Schwierigkeiten</a:t>
                      </a:r>
                      <a:endParaRPr lang="de-DE" sz="1200" dirty="0">
                        <a:solidFill>
                          <a:schemeClr val="tx2"/>
                        </a:solidFill>
                      </a:endParaRPr>
                    </a:p>
                  </a:txBody>
                  <a:tcPr/>
                </a:tc>
                <a:tc>
                  <a:txBody>
                    <a:bodyPr/>
                    <a:lstStyle/>
                    <a:p>
                      <a:r>
                        <a:rPr lang="de-DE" sz="1200" dirty="0">
                          <a:solidFill>
                            <a:schemeClr val="tx2"/>
                          </a:solidFill>
                        </a:rPr>
                        <a:t>Präsentation</a:t>
                      </a:r>
                    </a:p>
                    <a:p>
                      <a:r>
                        <a:rPr lang="de-DE" sz="1200" dirty="0">
                          <a:solidFill>
                            <a:schemeClr val="tx2"/>
                          </a:solidFill>
                        </a:rPr>
                        <a:t>Karten/Blätter + Stifte oder Digitale Emojis </a:t>
                      </a:r>
                    </a:p>
                  </a:txBody>
                  <a:tcPr/>
                </a:tc>
                <a:extLst>
                  <a:ext uri="{0D108BD9-81ED-4DB2-BD59-A6C34878D82A}">
                    <a16:rowId xmlns:a16="http://schemas.microsoft.com/office/drawing/2014/main" val="2462647292"/>
                  </a:ext>
                </a:extLst>
              </a:tr>
              <a:tr h="370501">
                <a:tc>
                  <a:txBody>
                    <a:bodyPr/>
                    <a:lstStyle/>
                    <a:p>
                      <a:pPr algn="ctr"/>
                      <a:r>
                        <a:rPr lang="de-DE" sz="1200" dirty="0">
                          <a:solidFill>
                            <a:schemeClr val="tx2"/>
                          </a:solidFill>
                        </a:rPr>
                        <a:t>4</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180min + Pause</a:t>
                      </a:r>
                    </a:p>
                  </a:txBody>
                  <a:tcPr anchor="ctr"/>
                </a:tc>
                <a:tc>
                  <a:txBody>
                    <a:bodyPr/>
                    <a:lstStyle/>
                    <a:p>
                      <a:pPr algn="ctr"/>
                      <a:r>
                        <a:rPr lang="de-DE" sz="1200" dirty="0">
                          <a:solidFill>
                            <a:schemeClr val="tx2"/>
                          </a:solidFill>
                        </a:rPr>
                        <a:t>Vorher-/Nachher-Vergleich</a:t>
                      </a:r>
                    </a:p>
                    <a:p>
                      <a:pPr algn="ctr"/>
                      <a:r>
                        <a:rPr lang="de-DE" sz="1200" dirty="0">
                          <a:solidFill>
                            <a:schemeClr val="tx2"/>
                          </a:solidFill>
                        </a:rPr>
                        <a:t>Ausblick</a:t>
                      </a:r>
                    </a:p>
                  </a:txBody>
                  <a:tcPr/>
                </a:tc>
                <a:tc>
                  <a:txBody>
                    <a:bodyPr/>
                    <a:lstStyle/>
                    <a:p>
                      <a:pPr algn="ctr"/>
                      <a:r>
                        <a:rPr lang="de-DE" sz="1200" dirty="0">
                          <a:solidFill>
                            <a:schemeClr val="tx2"/>
                          </a:solidFill>
                        </a:rPr>
                        <a:t>Ergebnisübersicht </a:t>
                      </a:r>
                    </a:p>
                    <a:p>
                      <a:pPr algn="ctr"/>
                      <a:r>
                        <a:rPr lang="de-DE" sz="1200" dirty="0">
                          <a:solidFill>
                            <a:schemeClr val="tx2"/>
                          </a:solidFill>
                        </a:rPr>
                        <a:t>Diskussion Hürden &amp; Schwierigkeiten </a:t>
                      </a:r>
                    </a:p>
                    <a:p>
                      <a:pPr algn="ctr"/>
                      <a:r>
                        <a:rPr lang="de-DE" sz="1200" dirty="0">
                          <a:solidFill>
                            <a:schemeClr val="tx2"/>
                          </a:solidFill>
                        </a:rPr>
                        <a:t>Herausstellung von Maßnahmen mit viel Potenzial und/oder wenig Aufwand</a:t>
                      </a:r>
                    </a:p>
                    <a:p>
                      <a:pPr algn="ctr"/>
                      <a:r>
                        <a:rPr lang="de-DE" sz="1200" dirty="0">
                          <a:solidFill>
                            <a:schemeClr val="tx2"/>
                          </a:solidFill>
                        </a:rPr>
                        <a:t>Ausblick</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a:t>
                      </a:r>
                    </a:p>
                    <a:p>
                      <a:r>
                        <a:rPr lang="de-DE" sz="1200" dirty="0">
                          <a:solidFill>
                            <a:schemeClr val="tx2"/>
                          </a:solidFill>
                        </a:rPr>
                        <a:t>Arbeitsblatt (Speiseplan)</a:t>
                      </a:r>
                    </a:p>
                    <a:p>
                      <a:r>
                        <a:rPr lang="de-DE" sz="1200" dirty="0">
                          <a:solidFill>
                            <a:schemeClr val="tx2"/>
                          </a:solidFill>
                        </a:rPr>
                        <a:t>Postkarte/Briefpapier</a:t>
                      </a:r>
                    </a:p>
                  </a:txBody>
                  <a:tcPr/>
                </a:tc>
                <a:extLst>
                  <a:ext uri="{0D108BD9-81ED-4DB2-BD59-A6C34878D82A}">
                    <a16:rowId xmlns:a16="http://schemas.microsoft.com/office/drawing/2014/main" val="3422921826"/>
                  </a:ext>
                </a:extLst>
              </a:tr>
            </a:tbl>
          </a:graphicData>
        </a:graphic>
      </p:graphicFrame>
    </p:spTree>
    <p:extLst>
      <p:ext uri="{BB962C8B-B14F-4D97-AF65-F5344CB8AC3E}">
        <p14:creationId xmlns:p14="http://schemas.microsoft.com/office/powerpoint/2010/main" val="345585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Schule (Rheinland-Pfalz)</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1172149815"/>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96 g</a:t>
                      </a:r>
                    </a:p>
                  </a:txBody>
                  <a:tcPr/>
                </a:tc>
                <a:tc>
                  <a:txBody>
                    <a:bodyPr/>
                    <a:lstStyle/>
                    <a:p>
                      <a:pPr algn="ctr"/>
                      <a:r>
                        <a:rPr lang="de-DE"/>
                        <a:t>0,40 €</a:t>
                      </a:r>
                    </a:p>
                  </a:txBody>
                  <a:tcPr/>
                </a:tc>
                <a:tc>
                  <a:txBody>
                    <a:bodyPr/>
                    <a:lstStyle/>
                    <a:p>
                      <a:pPr algn="ctr"/>
                      <a:r>
                        <a:rPr lang="de-DE"/>
                        <a:t>71.864 €</a:t>
                      </a:r>
                    </a:p>
                  </a:txBody>
                  <a:tcPr/>
                </a:tc>
                <a:tc rowSpan="2">
                  <a:txBody>
                    <a:bodyPr/>
                    <a:lstStyle/>
                    <a:p>
                      <a:pPr algn="ctr"/>
                      <a:r>
                        <a:rPr lang="de-DE" b="1"/>
                        <a:t>30.542 €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55 g</a:t>
                      </a:r>
                    </a:p>
                  </a:txBody>
                  <a:tcPr/>
                </a:tc>
                <a:tc>
                  <a:txBody>
                    <a:bodyPr/>
                    <a:lstStyle/>
                    <a:p>
                      <a:pPr algn="ctr"/>
                      <a:r>
                        <a:rPr lang="de-DE"/>
                        <a:t>0,23 €</a:t>
                      </a:r>
                    </a:p>
                  </a:txBody>
                  <a:tcPr/>
                </a:tc>
                <a:tc>
                  <a:txBody>
                    <a:bodyPr/>
                    <a:lstStyle/>
                    <a:p>
                      <a:pPr algn="ctr"/>
                      <a:r>
                        <a:rPr lang="de-DE"/>
                        <a:t>41.322 €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1,60 € Wareneinsatz (Grammatur pro Mahlzeit 380 g) bei 260 Verpflegungstagen und durchschnittlich 3.455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15.444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238461">
                <a:tc gridSpan="2">
                  <a:txBody>
                    <a:bodyPr/>
                    <a:lstStyle/>
                    <a:p>
                      <a:br>
                        <a:rPr lang="de-DE" sz="1100" dirty="0">
                          <a:solidFill>
                            <a:schemeClr val="bg1">
                              <a:lumMod val="65000"/>
                            </a:schemeClr>
                          </a:solidFill>
                        </a:rPr>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19.305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Mittagsverpflegung</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208751"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52</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94A97B60-C494-4765-B0E7-DA8D8311C80C}"/>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A00C1CE9-E6A4-15D8-2FE1-4C2686D6DBF2}"/>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C8CB1A8E-129F-D097-8D99-8916862B0CD5}"/>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-43 %</a:t>
              </a:r>
            </a:p>
          </p:txBody>
        </p:sp>
      </p:grpSp>
    </p:spTree>
    <p:extLst>
      <p:ext uri="{BB962C8B-B14F-4D97-AF65-F5344CB8AC3E}">
        <p14:creationId xmlns:p14="http://schemas.microsoft.com/office/powerpoint/2010/main" val="4164751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a:t>
            </a:r>
            <a:r>
              <a:rPr lang="de-DE"/>
              <a:t>Hotel</a:t>
            </a:r>
            <a:r>
              <a:rPr lang="de-DE" kern="1200">
                <a:latin typeface="+mn-lt"/>
                <a:ea typeface="+mn-ea"/>
                <a:cs typeface="+mn-cs"/>
              </a:rPr>
              <a:t> (Hamburg)</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1699956307"/>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33 g</a:t>
                      </a:r>
                    </a:p>
                  </a:txBody>
                  <a:tcPr/>
                </a:tc>
                <a:tc>
                  <a:txBody>
                    <a:bodyPr/>
                    <a:lstStyle/>
                    <a:p>
                      <a:pPr algn="ctr"/>
                      <a:r>
                        <a:rPr lang="de-DE"/>
                        <a:t>0,26 €</a:t>
                      </a:r>
                    </a:p>
                  </a:txBody>
                  <a:tcPr/>
                </a:tc>
                <a:tc>
                  <a:txBody>
                    <a:bodyPr/>
                    <a:lstStyle/>
                    <a:p>
                      <a:pPr algn="ctr"/>
                      <a:r>
                        <a:rPr lang="de-DE"/>
                        <a:t>24.864 €</a:t>
                      </a:r>
                    </a:p>
                  </a:txBody>
                  <a:tcPr/>
                </a:tc>
                <a:tc rowSpan="2">
                  <a:txBody>
                    <a:bodyPr/>
                    <a:lstStyle/>
                    <a:p>
                      <a:pPr algn="ctr"/>
                      <a:r>
                        <a:rPr lang="de-DE" b="1"/>
                        <a:t>4.782 €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26 g</a:t>
                      </a:r>
                    </a:p>
                  </a:txBody>
                  <a:tcPr/>
                </a:tc>
                <a:tc>
                  <a:txBody>
                    <a:bodyPr/>
                    <a:lstStyle/>
                    <a:p>
                      <a:pPr algn="ctr"/>
                      <a:r>
                        <a:rPr lang="de-DE"/>
                        <a:t>0,21 €</a:t>
                      </a:r>
                    </a:p>
                  </a:txBody>
                  <a:tcPr/>
                </a:tc>
                <a:tc>
                  <a:txBody>
                    <a:bodyPr/>
                    <a:lstStyle/>
                    <a:p>
                      <a:pPr algn="ctr"/>
                      <a:r>
                        <a:rPr lang="de-DE"/>
                        <a:t>20.082 €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4 € Wareneinsatz (Grammatur pro Mahlzeit 500 g) bei 365 Verpflegungstagen und durchschnittlich 1.831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1.352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solidFill>
                            <a:schemeClr val="bg1">
                              <a:lumMod val="65000"/>
                            </a:schemeClr>
                          </a:solidFill>
                        </a:rPr>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1.690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Frühstück</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208751"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42</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F8628FA5-3F30-9404-CCF3-A1AFF0FF82D6}"/>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710C00C5-AA71-9899-2BD7-DA0265C4E522}"/>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AC6D3649-1D34-9658-06A2-DE26CB7A6E44}"/>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-21 %</a:t>
              </a:r>
            </a:p>
          </p:txBody>
        </p:sp>
      </p:grpSp>
    </p:spTree>
    <p:extLst>
      <p:ext uri="{BB962C8B-B14F-4D97-AF65-F5344CB8AC3E}">
        <p14:creationId xmlns:p14="http://schemas.microsoft.com/office/powerpoint/2010/main" val="132769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a:t>
            </a:r>
            <a:r>
              <a:rPr lang="de-DE"/>
              <a:t>Hotel</a:t>
            </a:r>
            <a:r>
              <a:rPr lang="de-DE" kern="1200">
                <a:latin typeface="+mn-lt"/>
                <a:ea typeface="+mn-ea"/>
                <a:cs typeface="+mn-cs"/>
              </a:rPr>
              <a:t> (Hamburg)</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705842717"/>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46 g</a:t>
                      </a:r>
                    </a:p>
                  </a:txBody>
                  <a:tcPr/>
                </a:tc>
                <a:tc>
                  <a:txBody>
                    <a:bodyPr/>
                    <a:lstStyle/>
                    <a:p>
                      <a:pPr algn="ctr"/>
                      <a:r>
                        <a:rPr lang="de-DE"/>
                        <a:t>0,37 €</a:t>
                      </a:r>
                    </a:p>
                  </a:txBody>
                  <a:tcPr/>
                </a:tc>
                <a:tc>
                  <a:txBody>
                    <a:bodyPr/>
                    <a:lstStyle/>
                    <a:p>
                      <a:pPr algn="ctr"/>
                      <a:r>
                        <a:rPr lang="de-DE"/>
                        <a:t>34.438 €</a:t>
                      </a:r>
                    </a:p>
                  </a:txBody>
                  <a:tcPr/>
                </a:tc>
                <a:tc rowSpan="2">
                  <a:txBody>
                    <a:bodyPr/>
                    <a:lstStyle/>
                    <a:p>
                      <a:pPr algn="ctr"/>
                      <a:r>
                        <a:rPr lang="de-DE" b="1"/>
                        <a:t>5.585 €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39 g</a:t>
                      </a:r>
                    </a:p>
                  </a:txBody>
                  <a:tcPr/>
                </a:tc>
                <a:tc>
                  <a:txBody>
                    <a:bodyPr/>
                    <a:lstStyle/>
                    <a:p>
                      <a:pPr algn="ctr"/>
                      <a:r>
                        <a:rPr lang="de-DE"/>
                        <a:t>0,31 €</a:t>
                      </a:r>
                    </a:p>
                  </a:txBody>
                  <a:tcPr/>
                </a:tc>
                <a:tc>
                  <a:txBody>
                    <a:bodyPr/>
                    <a:lstStyle/>
                    <a:p>
                      <a:pPr algn="ctr"/>
                      <a:r>
                        <a:rPr lang="de-DE"/>
                        <a:t>28.853 €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4 € Wareneinsatz (Grammatur pro Mahlzeit 500 g) bei 365 Verpflegungstagen und durchschnittlich 1.785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1.248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1.560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Frühstück</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208751"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44</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817DF579-67BB-5A72-05D2-8731E6B90606}"/>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70659DBE-F94C-D1A2-2481-6A8054B252CE}"/>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57CF43B8-AD6E-806F-263A-97DD9B246388}"/>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-14 %</a:t>
              </a:r>
            </a:p>
          </p:txBody>
        </p:sp>
      </p:grpSp>
    </p:spTree>
    <p:extLst>
      <p:ext uri="{BB962C8B-B14F-4D97-AF65-F5344CB8AC3E}">
        <p14:creationId xmlns:p14="http://schemas.microsoft.com/office/powerpoint/2010/main" val="2659183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C453A97-EC45-5316-1744-871F5DADADB6}"/>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30"/>
              <a:t>Berechnung Warenverlust</a:t>
            </a:r>
            <a:endParaRPr lang="de-DE" b="1" kern="1200">
              <a:latin typeface="+mj-lt"/>
              <a:ea typeface="+mj-ea"/>
              <a:cs typeface="+mj-cs"/>
            </a:endParaRPr>
          </a:p>
        </p:txBody>
      </p:sp>
      <p:sp>
        <p:nvSpPr>
          <p:cNvPr id="8" name="Textplatzhalter 11">
            <a:extLst>
              <a:ext uri="{FF2B5EF4-FFF2-40B4-BE49-F238E27FC236}">
                <a16:creationId xmlns:a16="http://schemas.microsoft.com/office/drawing/2014/main" id="{B16972FD-6C52-7C8C-8D87-4B65344AB3BA}"/>
              </a:ext>
            </a:extLst>
          </p:cNvPr>
          <p:cNvSpPr>
            <a:spLocks noGrp="1"/>
          </p:cNvSpPr>
          <p:nvPr>
            <p:ph type="body" sz="quarter" idx="13"/>
          </p:nvPr>
        </p:nvSpPr>
        <p:spPr>
          <a:xfrm>
            <a:off x="371357" y="872232"/>
            <a:ext cx="11627054"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Beispiel </a:t>
            </a:r>
            <a:r>
              <a:rPr lang="de-DE"/>
              <a:t>Hotel</a:t>
            </a:r>
            <a:r>
              <a:rPr lang="de-DE" kern="1200">
                <a:latin typeface="+mn-lt"/>
                <a:ea typeface="+mn-ea"/>
                <a:cs typeface="+mn-cs"/>
              </a:rPr>
              <a:t> (Sachsen)</a:t>
            </a:r>
          </a:p>
        </p:txBody>
      </p:sp>
      <p:sp>
        <p:nvSpPr>
          <p:cNvPr id="22" name="Textfeld 21">
            <a:extLst>
              <a:ext uri="{FF2B5EF4-FFF2-40B4-BE49-F238E27FC236}">
                <a16:creationId xmlns:a16="http://schemas.microsoft.com/office/drawing/2014/main" id="{E6EB8BF0-AF1E-3793-D578-DF0949E5BED0}"/>
              </a:ext>
            </a:extLst>
          </p:cNvPr>
          <p:cNvSpPr txBox="1"/>
          <p:nvPr/>
        </p:nvSpPr>
        <p:spPr>
          <a:xfrm>
            <a:off x="1549831" y="4851178"/>
            <a:ext cx="2247254" cy="389017"/>
          </a:xfrm>
          <a:prstGeom prst="rect">
            <a:avLst/>
          </a:prstGeom>
          <a:noFill/>
        </p:spPr>
        <p:txBody>
          <a:bodyPr wrap="square" rtlCol="0">
            <a:spAutoFit/>
          </a:bodyPr>
          <a:lstStyle/>
          <a:p>
            <a:pPr>
              <a:lnSpc>
                <a:spcPct val="110000"/>
              </a:lnSpc>
            </a:pPr>
            <a:endParaRPr lang="de-DE" sz="1900" b="1">
              <a:solidFill>
                <a:srgbClr val="7A7A7A"/>
              </a:solidFill>
            </a:endParaRPr>
          </a:p>
        </p:txBody>
      </p:sp>
      <p:graphicFrame>
        <p:nvGraphicFramePr>
          <p:cNvPr id="3" name="Tabelle 3">
            <a:extLst>
              <a:ext uri="{FF2B5EF4-FFF2-40B4-BE49-F238E27FC236}">
                <a16:creationId xmlns:a16="http://schemas.microsoft.com/office/drawing/2014/main" id="{6E5E4593-E4DF-B79B-978E-EBFC200B8646}"/>
              </a:ext>
            </a:extLst>
          </p:cNvPr>
          <p:cNvGraphicFramePr>
            <a:graphicFrameLocks noGrp="1"/>
          </p:cNvGraphicFramePr>
          <p:nvPr>
            <p:extLst>
              <p:ext uri="{D42A27DB-BD31-4B8C-83A1-F6EECF244321}">
                <p14:modId xmlns:p14="http://schemas.microsoft.com/office/powerpoint/2010/main" val="650445557"/>
              </p:ext>
            </p:extLst>
          </p:nvPr>
        </p:nvGraphicFramePr>
        <p:xfrm>
          <a:off x="1056000" y="2457077"/>
          <a:ext cx="10080000" cy="3652520"/>
        </p:xfrm>
        <a:graphic>
          <a:graphicData uri="http://schemas.openxmlformats.org/drawingml/2006/table">
            <a:tbl>
              <a:tblPr firstRow="1" bandRow="1">
                <a:tableStyleId>{00A15C55-8517-42AA-B614-E9B94910E393}</a:tableStyleId>
              </a:tblPr>
              <a:tblGrid>
                <a:gridCol w="2016000">
                  <a:extLst>
                    <a:ext uri="{9D8B030D-6E8A-4147-A177-3AD203B41FA5}">
                      <a16:colId xmlns:a16="http://schemas.microsoft.com/office/drawing/2014/main" val="3043414250"/>
                    </a:ext>
                  </a:extLst>
                </a:gridCol>
                <a:gridCol w="2016000">
                  <a:extLst>
                    <a:ext uri="{9D8B030D-6E8A-4147-A177-3AD203B41FA5}">
                      <a16:colId xmlns:a16="http://schemas.microsoft.com/office/drawing/2014/main" val="1051263613"/>
                    </a:ext>
                  </a:extLst>
                </a:gridCol>
                <a:gridCol w="2016000">
                  <a:extLst>
                    <a:ext uri="{9D8B030D-6E8A-4147-A177-3AD203B41FA5}">
                      <a16:colId xmlns:a16="http://schemas.microsoft.com/office/drawing/2014/main" val="2650715209"/>
                    </a:ext>
                  </a:extLst>
                </a:gridCol>
                <a:gridCol w="2016000">
                  <a:extLst>
                    <a:ext uri="{9D8B030D-6E8A-4147-A177-3AD203B41FA5}">
                      <a16:colId xmlns:a16="http://schemas.microsoft.com/office/drawing/2014/main" val="4213832533"/>
                    </a:ext>
                  </a:extLst>
                </a:gridCol>
                <a:gridCol w="2016000">
                  <a:extLst>
                    <a:ext uri="{9D8B030D-6E8A-4147-A177-3AD203B41FA5}">
                      <a16:colId xmlns:a16="http://schemas.microsoft.com/office/drawing/2014/main" val="1171583805"/>
                    </a:ext>
                  </a:extLst>
                </a:gridCol>
              </a:tblGrid>
              <a:tr h="370840">
                <a:tc>
                  <a:txBody>
                    <a:bodyPr/>
                    <a:lstStyle/>
                    <a:p>
                      <a:r>
                        <a:rPr lang="de-DE"/>
                        <a:t>Messperiode</a:t>
                      </a:r>
                    </a:p>
                  </a:txBody>
                  <a:tcPr/>
                </a:tc>
                <a:tc>
                  <a:txBody>
                    <a:bodyPr/>
                    <a:lstStyle/>
                    <a:p>
                      <a:r>
                        <a:rPr lang="de-DE"/>
                        <a:t>Abfall pro Mahlzeit (g)</a:t>
                      </a:r>
                    </a:p>
                  </a:txBody>
                  <a:tcPr/>
                </a:tc>
                <a:tc>
                  <a:txBody>
                    <a:bodyPr/>
                    <a:lstStyle/>
                    <a:p>
                      <a:r>
                        <a:rPr lang="de-DE"/>
                        <a:t>Warenverlust pro Mahlzeit (€)</a:t>
                      </a:r>
                    </a:p>
                  </a:txBody>
                  <a:tcPr/>
                </a:tc>
                <a:tc>
                  <a:txBody>
                    <a:bodyPr/>
                    <a:lstStyle/>
                    <a:p>
                      <a:r>
                        <a:rPr lang="de-DE"/>
                        <a:t>Warenverlust pro Jahr (€)</a:t>
                      </a:r>
                    </a:p>
                  </a:txBody>
                  <a:tcPr/>
                </a:tc>
                <a:tc>
                  <a:txBody>
                    <a:bodyPr/>
                    <a:lstStyle/>
                    <a:p>
                      <a:r>
                        <a:rPr lang="de-DE"/>
                        <a:t>Einsparung pro Jahr (€)</a:t>
                      </a:r>
                    </a:p>
                  </a:txBody>
                  <a:tcPr/>
                </a:tc>
                <a:extLst>
                  <a:ext uri="{0D108BD9-81ED-4DB2-BD59-A6C34878D82A}">
                    <a16:rowId xmlns:a16="http://schemas.microsoft.com/office/drawing/2014/main" val="4138285492"/>
                  </a:ext>
                </a:extLst>
              </a:tr>
              <a:tr h="370840">
                <a:tc>
                  <a:txBody>
                    <a:bodyPr/>
                    <a:lstStyle/>
                    <a:p>
                      <a:pPr marL="0" indent="0">
                        <a:buNone/>
                      </a:pPr>
                      <a:r>
                        <a:rPr lang="de-DE"/>
                        <a:t>1. Abfallmessung</a:t>
                      </a:r>
                    </a:p>
                  </a:txBody>
                  <a:tcPr/>
                </a:tc>
                <a:tc>
                  <a:txBody>
                    <a:bodyPr/>
                    <a:lstStyle/>
                    <a:p>
                      <a:pPr algn="ctr"/>
                      <a:r>
                        <a:rPr lang="de-DE"/>
                        <a:t>62 g</a:t>
                      </a:r>
                    </a:p>
                  </a:txBody>
                  <a:tcPr/>
                </a:tc>
                <a:tc>
                  <a:txBody>
                    <a:bodyPr/>
                    <a:lstStyle/>
                    <a:p>
                      <a:pPr algn="ctr"/>
                      <a:r>
                        <a:rPr lang="de-DE"/>
                        <a:t>0,50 €</a:t>
                      </a:r>
                    </a:p>
                  </a:txBody>
                  <a:tcPr/>
                </a:tc>
                <a:tc>
                  <a:txBody>
                    <a:bodyPr/>
                    <a:lstStyle/>
                    <a:p>
                      <a:pPr algn="ctr"/>
                      <a:r>
                        <a:rPr lang="de-DE"/>
                        <a:t>40.515 €</a:t>
                      </a:r>
                    </a:p>
                  </a:txBody>
                  <a:tcPr/>
                </a:tc>
                <a:tc rowSpan="2">
                  <a:txBody>
                    <a:bodyPr/>
                    <a:lstStyle/>
                    <a:p>
                      <a:pPr algn="ctr"/>
                      <a:r>
                        <a:rPr lang="de-DE" b="1"/>
                        <a:t>5.672 €</a:t>
                      </a:r>
                    </a:p>
                  </a:txBody>
                  <a:tcPr anchor="ctr">
                    <a:solidFill>
                      <a:schemeClr val="bg2">
                        <a:lumMod val="20000"/>
                        <a:lumOff val="80000"/>
                      </a:schemeClr>
                    </a:solidFill>
                  </a:tcPr>
                </a:tc>
                <a:extLst>
                  <a:ext uri="{0D108BD9-81ED-4DB2-BD59-A6C34878D82A}">
                    <a16:rowId xmlns:a16="http://schemas.microsoft.com/office/drawing/2014/main" val="439349728"/>
                  </a:ext>
                </a:extLst>
              </a:tr>
              <a:tr h="370840">
                <a:tc>
                  <a:txBody>
                    <a:bodyPr/>
                    <a:lstStyle/>
                    <a:p>
                      <a:r>
                        <a:rPr lang="de-DE"/>
                        <a:t>2. Abfallmessung</a:t>
                      </a:r>
                    </a:p>
                  </a:txBody>
                  <a:tcPr/>
                </a:tc>
                <a:tc>
                  <a:txBody>
                    <a:bodyPr/>
                    <a:lstStyle/>
                    <a:p>
                      <a:pPr algn="ctr"/>
                      <a:r>
                        <a:rPr lang="de-DE"/>
                        <a:t>54 g</a:t>
                      </a:r>
                    </a:p>
                  </a:txBody>
                  <a:tcPr/>
                </a:tc>
                <a:tc>
                  <a:txBody>
                    <a:bodyPr/>
                    <a:lstStyle/>
                    <a:p>
                      <a:pPr algn="ctr"/>
                      <a:r>
                        <a:rPr lang="de-DE"/>
                        <a:t>0,43 €</a:t>
                      </a:r>
                    </a:p>
                  </a:txBody>
                  <a:tcPr/>
                </a:tc>
                <a:tc>
                  <a:txBody>
                    <a:bodyPr/>
                    <a:lstStyle/>
                    <a:p>
                      <a:pPr algn="ctr"/>
                      <a:r>
                        <a:rPr lang="de-DE"/>
                        <a:t>34.843 €</a:t>
                      </a:r>
                    </a:p>
                  </a:txBody>
                  <a:tcPr/>
                </a:tc>
                <a:tc vMerge="1">
                  <a:txBody>
                    <a:bodyPr/>
                    <a:lstStyle/>
                    <a:p>
                      <a:endParaRPr lang="de-DE"/>
                    </a:p>
                  </a:txBody>
                  <a:tcPr/>
                </a:tc>
                <a:extLst>
                  <a:ext uri="{0D108BD9-81ED-4DB2-BD59-A6C34878D82A}">
                    <a16:rowId xmlns:a16="http://schemas.microsoft.com/office/drawing/2014/main" val="1644530965"/>
                  </a:ext>
                </a:extLst>
              </a:tr>
              <a:tr h="370840">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tc>
                  <a:txBody>
                    <a:bodyPr/>
                    <a:lstStyle/>
                    <a:p>
                      <a:endParaRPr lang="de-DE"/>
                    </a:p>
                  </a:txBody>
                  <a:tcPr>
                    <a:noFill/>
                  </a:tcPr>
                </a:tc>
                <a:extLst>
                  <a:ext uri="{0D108BD9-81ED-4DB2-BD59-A6C34878D82A}">
                    <a16:rowId xmlns:a16="http://schemas.microsoft.com/office/drawing/2014/main" val="2809615138"/>
                  </a:ext>
                </a:extLst>
              </a:tr>
              <a:tr h="370840">
                <a:tc>
                  <a:txBody>
                    <a:bodyPr/>
                    <a:lstStyle/>
                    <a:p>
                      <a:r>
                        <a:rPr lang="de-DE" sz="1400"/>
                        <a:t>Annahmen:</a:t>
                      </a:r>
                    </a:p>
                  </a:txBody>
                  <a:tcPr>
                    <a:noFill/>
                  </a:tcPr>
                </a:tc>
                <a:tc gridSpan="4">
                  <a:txBody>
                    <a:bodyPr/>
                    <a:lstStyle/>
                    <a:p>
                      <a:r>
                        <a:rPr lang="de-DE" sz="1400"/>
                        <a:t>4 € Wareneinsatz (Grammatur pro Mahlzeit 500 g) bei 365 Verpflegungstagen und durchschnittlich 1.555 Mahlzeiten pro Woche</a:t>
                      </a:r>
                    </a:p>
                  </a:txBody>
                  <a:tcP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57029514"/>
                  </a:ext>
                </a:extLst>
              </a:tr>
              <a:tr h="370840">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3971765769"/>
                  </a:ext>
                </a:extLst>
              </a:tr>
              <a:tr h="370840">
                <a:tc>
                  <a:txBody>
                    <a:bodyPr/>
                    <a:lstStyle/>
                    <a:p>
                      <a:endParaRPr lang="de-DE" sz="1400"/>
                    </a:p>
                  </a:txBody>
                  <a:tcPr>
                    <a:noFill/>
                  </a:tcPr>
                </a:tc>
                <a:tc>
                  <a:txBody>
                    <a:bodyPr/>
                    <a:lstStyle/>
                    <a:p>
                      <a:endParaRPr lang="de-DE" sz="1400"/>
                    </a:p>
                  </a:txBody>
                  <a:tcPr>
                    <a:noFill/>
                  </a:tcPr>
                </a:tc>
                <a:tc gridSpan="2">
                  <a:txBody>
                    <a:bodyPr/>
                    <a:lstStyle/>
                    <a:p>
                      <a:pPr algn="ctr"/>
                      <a:r>
                        <a:rPr lang="de-DE" sz="1800"/>
                        <a:t>1.300 kg CO</a:t>
                      </a:r>
                      <a:r>
                        <a:rPr lang="de-DE" sz="1800" baseline="-25000"/>
                        <a:t>2</a:t>
                      </a:r>
                      <a:r>
                        <a:rPr lang="de-DE" sz="1800"/>
                        <a:t>eq pro Jahr</a:t>
                      </a:r>
                    </a:p>
                  </a:txBody>
                  <a:tcPr>
                    <a:solidFill>
                      <a:srgbClr val="E7E7E7"/>
                    </a:solidFill>
                  </a:tcPr>
                </a:tc>
                <a:tc hMerge="1">
                  <a:txBody>
                    <a:bodyPr/>
                    <a:lstStyle/>
                    <a:p>
                      <a:endParaRPr lang="de-DE" sz="1400"/>
                    </a:p>
                  </a:txBody>
                  <a:tcPr>
                    <a:noFill/>
                  </a:tcPr>
                </a:tc>
                <a:tc>
                  <a:txBody>
                    <a:bodyPr/>
                    <a:lstStyle/>
                    <a:p>
                      <a:endParaRPr lang="de-DE" sz="1400"/>
                    </a:p>
                  </a:txBody>
                  <a:tcPr>
                    <a:noFill/>
                  </a:tcPr>
                </a:tc>
                <a:extLst>
                  <a:ext uri="{0D108BD9-81ED-4DB2-BD59-A6C34878D82A}">
                    <a16:rowId xmlns:a16="http://schemas.microsoft.com/office/drawing/2014/main" val="1424433182"/>
                  </a:ext>
                </a:extLst>
              </a:tr>
              <a:tr h="370840">
                <a:tc gridSpan="2">
                  <a:txBody>
                    <a:bodyPr/>
                    <a:lstStyle/>
                    <a:p>
                      <a:br>
                        <a:rPr lang="de-DE" sz="1100" dirty="0"/>
                      </a:br>
                      <a:r>
                        <a:rPr lang="de-DE" sz="1100" dirty="0">
                          <a:solidFill>
                            <a:schemeClr val="bg1">
                              <a:lumMod val="65000"/>
                            </a:schemeClr>
                          </a:solidFill>
                        </a:rPr>
                        <a:t>*eine Mahlzeit gilt als nachhaltig, wenn weniger als 0,8 kg CO2eq verursacht werden</a:t>
                      </a:r>
                    </a:p>
                  </a:txBody>
                  <a:tcPr>
                    <a:noFill/>
                  </a:tcPr>
                </a:tc>
                <a:tc hMerge="1">
                  <a:txBody>
                    <a:bodyPr/>
                    <a:lstStyle/>
                    <a:p>
                      <a:endParaRPr lang="de-DE" sz="1400"/>
                    </a:p>
                  </a:txBody>
                  <a:tcPr>
                    <a:noFill/>
                  </a:tcPr>
                </a:tc>
                <a:tc gridSpan="2">
                  <a:txBody>
                    <a:bodyPr/>
                    <a:lstStyle/>
                    <a:p>
                      <a:pPr algn="ctr"/>
                      <a:r>
                        <a:rPr lang="de-DE" sz="1800" dirty="0"/>
                        <a:t>= 1.625 nachhaltige Mahlzeiten </a:t>
                      </a:r>
                      <a:br>
                        <a:rPr lang="de-DE" sz="1800" dirty="0"/>
                      </a:br>
                      <a:r>
                        <a:rPr lang="de-DE" sz="1800" dirty="0"/>
                        <a:t>pro Jahr*</a:t>
                      </a:r>
                    </a:p>
                  </a:txBody>
                  <a:tcPr>
                    <a:solidFill>
                      <a:schemeClr val="accent5">
                        <a:lumMod val="40000"/>
                        <a:lumOff val="60000"/>
                      </a:schemeClr>
                    </a:solidFill>
                  </a:tcPr>
                </a:tc>
                <a:tc hMerge="1">
                  <a:txBody>
                    <a:bodyPr/>
                    <a:lstStyle/>
                    <a:p>
                      <a:endParaRPr lang="de-DE" sz="1400"/>
                    </a:p>
                  </a:txBody>
                  <a:tcPr>
                    <a:noFill/>
                  </a:tcPr>
                </a:tc>
                <a:tc>
                  <a:txBody>
                    <a:bodyPr/>
                    <a:lstStyle/>
                    <a:p>
                      <a:endParaRPr lang="de-DE" sz="1400" dirty="0"/>
                    </a:p>
                  </a:txBody>
                  <a:tcPr>
                    <a:noFill/>
                  </a:tcPr>
                </a:tc>
                <a:extLst>
                  <a:ext uri="{0D108BD9-81ED-4DB2-BD59-A6C34878D82A}">
                    <a16:rowId xmlns:a16="http://schemas.microsoft.com/office/drawing/2014/main" val="3553523686"/>
                  </a:ext>
                </a:extLst>
              </a:tr>
            </a:tbl>
          </a:graphicData>
        </a:graphic>
      </p:graphicFrame>
      <p:sp>
        <p:nvSpPr>
          <p:cNvPr id="4" name="Textfeld 3">
            <a:extLst>
              <a:ext uri="{FF2B5EF4-FFF2-40B4-BE49-F238E27FC236}">
                <a16:creationId xmlns:a16="http://schemas.microsoft.com/office/drawing/2014/main" id="{C450657A-D0CC-8E9C-FF73-5ECC3BC8208B}"/>
              </a:ext>
            </a:extLst>
          </p:cNvPr>
          <p:cNvSpPr txBox="1"/>
          <p:nvPr/>
        </p:nvSpPr>
        <p:spPr>
          <a:xfrm>
            <a:off x="371357" y="1549833"/>
            <a:ext cx="4500938" cy="373436"/>
          </a:xfrm>
          <a:prstGeom prst="rect">
            <a:avLst/>
          </a:prstGeom>
          <a:noFill/>
        </p:spPr>
        <p:txBody>
          <a:bodyPr wrap="square">
            <a:spAutoFit/>
          </a:bodyPr>
          <a:lstStyle/>
          <a:p>
            <a:pPr>
              <a:lnSpc>
                <a:spcPct val="110000"/>
              </a:lnSpc>
            </a:pPr>
            <a:r>
              <a:rPr lang="de-DE" sz="1800"/>
              <a:t>Frühstück</a:t>
            </a:r>
          </a:p>
        </p:txBody>
      </p:sp>
      <p:sp>
        <p:nvSpPr>
          <p:cNvPr id="5" name="Pfeil: nach oben gebogen 4">
            <a:extLst>
              <a:ext uri="{FF2B5EF4-FFF2-40B4-BE49-F238E27FC236}">
                <a16:creationId xmlns:a16="http://schemas.microsoft.com/office/drawing/2014/main" id="{DCD41478-C66F-E56F-F881-994C888C1BD2}"/>
              </a:ext>
            </a:extLst>
          </p:cNvPr>
          <p:cNvSpPr/>
          <p:nvPr/>
        </p:nvSpPr>
        <p:spPr>
          <a:xfrm rot="5400000">
            <a:off x="1840815" y="3024000"/>
            <a:ext cx="1409154" cy="3830799"/>
          </a:xfrm>
          <a:prstGeom prst="bentUpArrow">
            <a:avLst>
              <a:gd name="adj1" fmla="val 25000"/>
              <a:gd name="adj2" fmla="val 25000"/>
              <a:gd name="adj3" fmla="val 232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extfeld 5">
            <a:extLst>
              <a:ext uri="{FF2B5EF4-FFF2-40B4-BE49-F238E27FC236}">
                <a16:creationId xmlns:a16="http://schemas.microsoft.com/office/drawing/2014/main" id="{D107293D-495C-5CED-4005-0B3210201520}"/>
              </a:ext>
            </a:extLst>
          </p:cNvPr>
          <p:cNvSpPr txBox="1"/>
          <p:nvPr/>
        </p:nvSpPr>
        <p:spPr>
          <a:xfrm>
            <a:off x="906258" y="5112000"/>
            <a:ext cx="2804329" cy="373436"/>
          </a:xfrm>
          <a:prstGeom prst="rect">
            <a:avLst/>
          </a:prstGeom>
          <a:noFill/>
        </p:spPr>
        <p:txBody>
          <a:bodyPr wrap="square" rtlCol="0">
            <a:spAutoFit/>
          </a:bodyPr>
          <a:lstStyle/>
          <a:p>
            <a:pPr>
              <a:lnSpc>
                <a:spcPct val="110000"/>
              </a:lnSpc>
            </a:pPr>
            <a:r>
              <a:rPr lang="de-DE">
                <a:solidFill>
                  <a:schemeClr val="bg1"/>
                </a:solidFill>
              </a:rPr>
              <a:t>Einsparpotenzial CO</a:t>
            </a:r>
            <a:r>
              <a:rPr lang="de-DE" baseline="-25000">
                <a:solidFill>
                  <a:schemeClr val="bg1"/>
                </a:solidFill>
              </a:rPr>
              <a:t>2</a:t>
            </a:r>
            <a:r>
              <a:rPr lang="de-DE">
                <a:solidFill>
                  <a:schemeClr val="bg1"/>
                </a:solidFill>
              </a:rPr>
              <a:t>eq</a:t>
            </a:r>
          </a:p>
        </p:txBody>
      </p:sp>
      <p:sp>
        <p:nvSpPr>
          <p:cNvPr id="2" name="object 62">
            <a:extLst>
              <a:ext uri="{FF2B5EF4-FFF2-40B4-BE49-F238E27FC236}">
                <a16:creationId xmlns:a16="http://schemas.microsoft.com/office/drawing/2014/main" id="{D48FD55F-8C72-C02C-5AF1-A23797638138}"/>
              </a:ext>
            </a:extLst>
          </p:cNvPr>
          <p:cNvSpPr txBox="1"/>
          <p:nvPr/>
        </p:nvSpPr>
        <p:spPr>
          <a:xfrm>
            <a:off x="9208751" y="5881295"/>
            <a:ext cx="3341714" cy="184769"/>
          </a:xfrm>
          <a:prstGeom prst="rect">
            <a:avLst/>
          </a:prstGeom>
        </p:spPr>
        <p:txBody>
          <a:bodyPr vert="horz" wrap="square" lIns="0" tIns="15342" rIns="0" bIns="0" rtlCol="0">
            <a:spAutoFit/>
          </a:bodyPr>
          <a:lstStyle/>
          <a:p>
            <a:pPr marL="15343">
              <a:spcBef>
                <a:spcPts val="121"/>
              </a:spcBef>
            </a:pPr>
            <a:r>
              <a:rPr lang="en-US" sz="1100" spc="-36" dirty="0">
                <a:solidFill>
                  <a:schemeClr val="bg1">
                    <a:lumMod val="65000"/>
                  </a:schemeClr>
                </a:solidFill>
                <a:latin typeface="Calibri"/>
                <a:cs typeface="Calibri"/>
              </a:rPr>
              <a:t>von </a:t>
            </a:r>
            <a:r>
              <a:rPr lang="en-US" sz="1100" spc="-36" dirty="0" err="1">
                <a:solidFill>
                  <a:schemeClr val="bg1">
                    <a:lumMod val="65000"/>
                  </a:schemeClr>
                </a:solidFill>
                <a:latin typeface="Calibri"/>
                <a:cs typeface="Calibri"/>
              </a:rPr>
              <a:t>Borstel</a:t>
            </a:r>
            <a:r>
              <a:rPr lang="en-US" sz="1100" spc="-36" dirty="0">
                <a:solidFill>
                  <a:schemeClr val="bg1">
                    <a:lumMod val="65000"/>
                  </a:schemeClr>
                </a:solidFill>
                <a:latin typeface="Calibri"/>
                <a:cs typeface="Calibri"/>
              </a:rPr>
              <a: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2020,</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46</a:t>
            </a:r>
            <a:endParaRPr lang="en-US" sz="1100" dirty="0">
              <a:solidFill>
                <a:schemeClr val="bg1">
                  <a:lumMod val="65000"/>
                </a:schemeClr>
              </a:solidFill>
              <a:latin typeface="Calibri"/>
              <a:cs typeface="Calibri"/>
            </a:endParaRPr>
          </a:p>
        </p:txBody>
      </p:sp>
      <p:grpSp>
        <p:nvGrpSpPr>
          <p:cNvPr id="9" name="Gruppieren 8">
            <a:extLst>
              <a:ext uri="{FF2B5EF4-FFF2-40B4-BE49-F238E27FC236}">
                <a16:creationId xmlns:a16="http://schemas.microsoft.com/office/drawing/2014/main" id="{1F8FCAA7-4141-47B3-E71A-7FBB2ADC52A9}"/>
              </a:ext>
            </a:extLst>
          </p:cNvPr>
          <p:cNvGrpSpPr/>
          <p:nvPr/>
        </p:nvGrpSpPr>
        <p:grpSpPr>
          <a:xfrm>
            <a:off x="1" y="3262184"/>
            <a:ext cx="1055998" cy="507018"/>
            <a:chOff x="1" y="3262184"/>
            <a:chExt cx="1055998" cy="507018"/>
          </a:xfrm>
        </p:grpSpPr>
        <p:sp>
          <p:nvSpPr>
            <p:cNvPr id="10" name="Pfeil: nach rechts gekrümmt 9">
              <a:extLst>
                <a:ext uri="{FF2B5EF4-FFF2-40B4-BE49-F238E27FC236}">
                  <a16:creationId xmlns:a16="http://schemas.microsoft.com/office/drawing/2014/main" id="{8E2E600A-1715-F5EB-104A-D0B4DA013017}"/>
                </a:ext>
              </a:extLst>
            </p:cNvPr>
            <p:cNvSpPr/>
            <p:nvPr/>
          </p:nvSpPr>
          <p:spPr>
            <a:xfrm>
              <a:off x="729048" y="3262184"/>
              <a:ext cx="326951" cy="507018"/>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rgbClr val="92D050"/>
                </a:solidFill>
              </a:endParaRPr>
            </a:p>
          </p:txBody>
        </p:sp>
        <p:sp>
          <p:nvSpPr>
            <p:cNvPr id="11" name="Textfeld 10">
              <a:extLst>
                <a:ext uri="{FF2B5EF4-FFF2-40B4-BE49-F238E27FC236}">
                  <a16:creationId xmlns:a16="http://schemas.microsoft.com/office/drawing/2014/main" id="{B32E50FD-C640-EEA9-95B8-153453892BDB}"/>
                </a:ext>
              </a:extLst>
            </p:cNvPr>
            <p:cNvSpPr txBox="1"/>
            <p:nvPr/>
          </p:nvSpPr>
          <p:spPr>
            <a:xfrm>
              <a:off x="1" y="3314889"/>
              <a:ext cx="906257" cy="373436"/>
            </a:xfrm>
            <a:prstGeom prst="rect">
              <a:avLst/>
            </a:prstGeom>
            <a:noFill/>
          </p:spPr>
          <p:txBody>
            <a:bodyPr wrap="square" rtlCol="0">
              <a:spAutoFit/>
            </a:bodyPr>
            <a:lstStyle/>
            <a:p>
              <a:pPr>
                <a:lnSpc>
                  <a:spcPct val="110000"/>
                </a:lnSpc>
              </a:pPr>
              <a:r>
                <a:rPr lang="de-DE">
                  <a:solidFill>
                    <a:srgbClr val="92D050"/>
                  </a:solidFill>
                </a:rPr>
                <a:t>-12 %</a:t>
              </a:r>
            </a:p>
          </p:txBody>
        </p:sp>
      </p:grpSp>
    </p:spTree>
    <p:extLst>
      <p:ext uri="{BB962C8B-B14F-4D97-AF65-F5344CB8AC3E}">
        <p14:creationId xmlns:p14="http://schemas.microsoft.com/office/powerpoint/2010/main" val="964826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Partizipation der Mitarbeitenden</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Nach der Einleitung in die Thematik „Lebensmittelabfälle“ wird nun das andere Thema „Einbindung der Mitarbeitenden“ betrachtet. </a:t>
            </a:r>
          </a:p>
          <a:p>
            <a:pPr marL="0" indent="0">
              <a:buNone/>
            </a:pPr>
            <a:r>
              <a:rPr lang="de-DE" sz="2000" dirty="0">
                <a:latin typeface="Arial" panose="020B0604020202020204" pitchFamily="34" charset="0"/>
                <a:cs typeface="Arial" panose="020B0604020202020204" pitchFamily="34" charset="0"/>
              </a:rPr>
              <a:t>Dabei liegt der Fokus vor allem darauf herauszustellen, warum die Einbindung sinnvoll und hilfreich sein kann.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Zum Schluss der Einheit sollen die Teilnehmenden überlegen, wo Mitarbeitende in ihrer Einrichtung bereits jetzt eingebunden werden und/oder wo sie eingebunden werden könnten.</a:t>
            </a:r>
          </a:p>
          <a:p>
            <a:pPr marL="0" indent="0">
              <a:buNone/>
            </a:pPr>
            <a:endParaRPr lang="de-DE" dirty="0"/>
          </a:p>
          <a:p>
            <a:pPr marL="0" indent="0">
              <a:buNone/>
            </a:pPr>
            <a:r>
              <a:rPr lang="de-DE" b="1" dirty="0"/>
              <a:t>Material:</a:t>
            </a:r>
            <a:r>
              <a:rPr lang="de-DE" dirty="0"/>
              <a:t> Präsentation</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683497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FA53700-3805-7605-B2C2-73572D041435}"/>
              </a:ext>
            </a:extLst>
          </p:cNvPr>
          <p:cNvSpPr>
            <a:spLocks noGrp="1"/>
          </p:cNvSpPr>
          <p:nvPr>
            <p:ph type="body" sz="quarter" idx="12"/>
          </p:nvPr>
        </p:nvSpPr>
        <p:spPr>
          <a:xfrm>
            <a:off x="1826871" y="492929"/>
            <a:ext cx="8549132" cy="1296144"/>
          </a:xfrm>
        </p:spPr>
        <p:txBody>
          <a:bodyPr/>
          <a:lstStyle/>
          <a:p>
            <a:r>
              <a:rPr lang="de-DE" sz="4400" b="1" dirty="0"/>
              <a:t>Partizipation der Mitarbeitenden</a:t>
            </a:r>
          </a:p>
        </p:txBody>
      </p:sp>
      <p:pic>
        <p:nvPicPr>
          <p:cNvPr id="5" name="Grafik 4">
            <a:extLst>
              <a:ext uri="{FF2B5EF4-FFF2-40B4-BE49-F238E27FC236}">
                <a16:creationId xmlns:a16="http://schemas.microsoft.com/office/drawing/2014/main" id="{8BF3E93E-5FFB-4D6D-88DB-6A1570B5CC3E}"/>
              </a:ext>
            </a:extLst>
          </p:cNvPr>
          <p:cNvPicPr>
            <a:picLocks noChangeAspect="1"/>
          </p:cNvPicPr>
          <p:nvPr/>
        </p:nvPicPr>
        <p:blipFill>
          <a:blip r:embed="rId3">
            <a:duotone>
              <a:schemeClr val="accent5">
                <a:shade val="45000"/>
                <a:satMod val="135000"/>
              </a:schemeClr>
              <a:prstClr val="white"/>
            </a:duotone>
          </a:blip>
          <a:stretch>
            <a:fillRect/>
          </a:stretch>
        </p:blipFill>
        <p:spPr>
          <a:xfrm>
            <a:off x="3397226" y="1587051"/>
            <a:ext cx="5386668" cy="5013862"/>
          </a:xfrm>
          <a:prstGeom prst="rect">
            <a:avLst/>
          </a:prstGeom>
        </p:spPr>
      </p:pic>
    </p:spTree>
    <p:extLst>
      <p:ext uri="{BB962C8B-B14F-4D97-AF65-F5344CB8AC3E}">
        <p14:creationId xmlns:p14="http://schemas.microsoft.com/office/powerpoint/2010/main" val="3395766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a:t>Ziele: Workshop 1.1</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p:txBody>
          <a:bodyPr/>
          <a:lstStyle/>
          <a:p>
            <a:pPr marL="0" indent="0">
              <a:lnSpc>
                <a:spcPct val="150000"/>
              </a:lnSpc>
              <a:buNone/>
            </a:pPr>
            <a:r>
              <a:rPr lang="de-DE" sz="1500"/>
              <a:t>Sie können …</a:t>
            </a:r>
          </a:p>
          <a:p>
            <a:pPr>
              <a:lnSpc>
                <a:spcPct val="150000"/>
              </a:lnSpc>
              <a:buClr>
                <a:schemeClr val="accent4"/>
              </a:buClr>
            </a:pPr>
            <a:r>
              <a:rPr lang="de-DE" sz="1500"/>
              <a:t>die Bedeutung der Mitarbeitenden-Einbindung für erfolgreiche Veränderungsprozesse nachvollziehen</a:t>
            </a:r>
          </a:p>
          <a:p>
            <a:pPr>
              <a:lnSpc>
                <a:spcPct val="150000"/>
              </a:lnSpc>
              <a:buClr>
                <a:schemeClr val="accent4"/>
              </a:buClr>
            </a:pPr>
            <a:r>
              <a:rPr lang="de-DE" sz="1500"/>
              <a:t>die Kommunikationskultur in Ihrem Team beschreiben</a:t>
            </a:r>
          </a:p>
          <a:p>
            <a:pPr>
              <a:lnSpc>
                <a:spcPct val="150000"/>
              </a:lnSpc>
              <a:buClr>
                <a:schemeClr val="accent4"/>
              </a:buClr>
            </a:pPr>
            <a:endParaRPr lang="de-DE" sz="1500"/>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r>
              <a:rPr lang="de-DE"/>
              <a:t>Partizipation der Mitarbeitenden</a:t>
            </a:r>
          </a:p>
        </p:txBody>
      </p:sp>
    </p:spTree>
    <p:extLst>
      <p:ext uri="{BB962C8B-B14F-4D97-AF65-F5344CB8AC3E}">
        <p14:creationId xmlns:p14="http://schemas.microsoft.com/office/powerpoint/2010/main" val="152291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r>
              <a:rPr lang="de-DE"/>
              <a:t>Wie gelingt Veränderung?</a:t>
            </a:r>
          </a:p>
          <a:p>
            <a:endParaRPr lang="de-DE"/>
          </a:p>
          <a:p>
            <a:endParaRPr lang="de-DE"/>
          </a:p>
          <a:p>
            <a:r>
              <a:rPr lang="de-DE"/>
              <a:t>Was bedeutet Partizipation der Mitarbeitenden?</a:t>
            </a:r>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a:t>Nachhaltig wirtschaften</a:t>
            </a:r>
          </a:p>
        </p:txBody>
      </p:sp>
      <p:sp>
        <p:nvSpPr>
          <p:cNvPr id="4" name="Textplatzhalter 3">
            <a:extLst>
              <a:ext uri="{FF2B5EF4-FFF2-40B4-BE49-F238E27FC236}">
                <a16:creationId xmlns:a16="http://schemas.microsoft.com/office/drawing/2014/main" id="{2742148A-5E02-96A2-F170-8590F187B99F}"/>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153905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7FD33-FF49-A6F2-0579-FB6B189649D4}"/>
              </a:ext>
            </a:extLst>
          </p:cNvPr>
          <p:cNvSpPr>
            <a:spLocks noGrp="1"/>
          </p:cNvSpPr>
          <p:nvPr>
            <p:ph type="title"/>
          </p:nvPr>
        </p:nvSpPr>
        <p:spPr/>
        <p:txBody>
          <a:bodyPr/>
          <a:lstStyle/>
          <a:p>
            <a:r>
              <a:rPr lang="de-DE"/>
              <a:t>Mitarbeitende einbinden</a:t>
            </a:r>
          </a:p>
        </p:txBody>
      </p:sp>
      <p:sp>
        <p:nvSpPr>
          <p:cNvPr id="3" name="Inhaltsplatzhalter 2">
            <a:extLst>
              <a:ext uri="{FF2B5EF4-FFF2-40B4-BE49-F238E27FC236}">
                <a16:creationId xmlns:a16="http://schemas.microsoft.com/office/drawing/2014/main" id="{883B396D-CA81-7CB5-1A2D-E406385FCFEF}"/>
              </a:ext>
            </a:extLst>
          </p:cNvPr>
          <p:cNvSpPr>
            <a:spLocks noGrp="1"/>
          </p:cNvSpPr>
          <p:nvPr>
            <p:ph idx="1"/>
          </p:nvPr>
        </p:nvSpPr>
        <p:spPr>
          <a:xfrm>
            <a:off x="371481" y="1649129"/>
            <a:ext cx="9540943" cy="4363343"/>
          </a:xfrm>
        </p:spPr>
        <p:txBody>
          <a:bodyPr/>
          <a:lstStyle/>
          <a:p>
            <a:pPr marL="0" indent="0">
              <a:lnSpc>
                <a:spcPct val="150000"/>
              </a:lnSpc>
              <a:buNone/>
            </a:pPr>
            <a:r>
              <a:rPr lang="de-DE" sz="2000" dirty="0"/>
              <a:t>Gemeinsames Projekt zur Einführung von Neuerungen:</a:t>
            </a:r>
          </a:p>
          <a:p>
            <a:pPr marL="0" indent="0">
              <a:lnSpc>
                <a:spcPct val="150000"/>
              </a:lnSpc>
              <a:buNone/>
            </a:pPr>
            <a:endParaRPr lang="de-DE" sz="2000" dirty="0"/>
          </a:p>
          <a:p>
            <a:pPr marL="1163638" indent="-342900">
              <a:lnSpc>
                <a:spcPct val="150000"/>
              </a:lnSpc>
              <a:buClr>
                <a:srgbClr val="E8761B"/>
              </a:buClr>
              <a:buFont typeface="Arial" panose="020B0604020202020204" pitchFamily="34" charset="0"/>
              <a:buChar char="•"/>
            </a:pPr>
            <a:r>
              <a:rPr lang="de-DE" sz="2000" dirty="0"/>
              <a:t>um Bewusstsein für das Problem zu schaffen</a:t>
            </a:r>
          </a:p>
          <a:p>
            <a:pPr marL="1163638" indent="-342900">
              <a:lnSpc>
                <a:spcPct val="150000"/>
              </a:lnSpc>
              <a:buClr>
                <a:srgbClr val="E8761B"/>
              </a:buClr>
              <a:buFont typeface="Arial" panose="020B0604020202020204" pitchFamily="34" charset="0"/>
              <a:buChar char="•"/>
            </a:pPr>
            <a:r>
              <a:rPr lang="de-DE" sz="2000" dirty="0"/>
              <a:t>um Engagement der Mitarbeitenden anzustoßen</a:t>
            </a:r>
          </a:p>
          <a:p>
            <a:pPr marL="1163638" indent="-342900">
              <a:lnSpc>
                <a:spcPct val="150000"/>
              </a:lnSpc>
              <a:buClr>
                <a:srgbClr val="E8761B"/>
              </a:buClr>
              <a:buFont typeface="Arial" panose="020B0604020202020204" pitchFamily="34" charset="0"/>
              <a:buChar char="•"/>
            </a:pPr>
            <a:r>
              <a:rPr lang="de-DE" sz="2000" dirty="0"/>
              <a:t>zur Erfahrung von Selbstwirksamkeit</a:t>
            </a:r>
          </a:p>
          <a:p>
            <a:pPr marL="1163638" indent="-342900">
              <a:lnSpc>
                <a:spcPct val="150000"/>
              </a:lnSpc>
              <a:buClr>
                <a:srgbClr val="E8761B"/>
              </a:buClr>
              <a:buFont typeface="Arial" panose="020B0604020202020204" pitchFamily="34" charset="0"/>
              <a:buChar char="•"/>
            </a:pPr>
            <a:r>
              <a:rPr lang="de-DE" sz="2000" dirty="0"/>
              <a:t>Mitarbeit führt zur Selbstverpflichtung und der Übernahme von Verantwortung </a:t>
            </a:r>
          </a:p>
          <a:p>
            <a:pPr marL="1157288" indent="-336550">
              <a:buFont typeface="Wingdings" pitchFamily="2" charset="2"/>
              <a:buChar char="§"/>
            </a:pPr>
            <a:endParaRPr lang="de-DE" sz="2000" dirty="0"/>
          </a:p>
          <a:p>
            <a:pPr marL="0" indent="0">
              <a:buNone/>
            </a:pPr>
            <a:endParaRPr lang="de-DE" sz="2000" dirty="0"/>
          </a:p>
          <a:p>
            <a:endParaRPr lang="de-DE" dirty="0"/>
          </a:p>
        </p:txBody>
      </p:sp>
      <p:sp>
        <p:nvSpPr>
          <p:cNvPr id="4" name="Textplatzhalter 3">
            <a:extLst>
              <a:ext uri="{FF2B5EF4-FFF2-40B4-BE49-F238E27FC236}">
                <a16:creationId xmlns:a16="http://schemas.microsoft.com/office/drawing/2014/main" id="{E3496594-AA33-0593-5E4B-5F02B1B2C7E0}"/>
              </a:ext>
            </a:extLst>
          </p:cNvPr>
          <p:cNvSpPr>
            <a:spLocks noGrp="1"/>
          </p:cNvSpPr>
          <p:nvPr>
            <p:ph type="body" sz="quarter" idx="13"/>
          </p:nvPr>
        </p:nvSpPr>
        <p:spPr>
          <a:xfrm>
            <a:off x="371357" y="872232"/>
            <a:ext cx="9541067" cy="504540"/>
          </a:xfrm>
        </p:spPr>
        <p:txBody>
          <a:bodyPr/>
          <a:lstStyle/>
          <a:p>
            <a:r>
              <a:rPr lang="de-DE"/>
              <a:t>Beteiligung der Mitarbeitenden an Veränderungsprozessen</a:t>
            </a:r>
          </a:p>
        </p:txBody>
      </p:sp>
      <p:sp>
        <p:nvSpPr>
          <p:cNvPr id="6" name="Textfeld 5">
            <a:extLst>
              <a:ext uri="{FF2B5EF4-FFF2-40B4-BE49-F238E27FC236}">
                <a16:creationId xmlns:a16="http://schemas.microsoft.com/office/drawing/2014/main" id="{C46DAE84-F5FC-6849-EE97-A5FE59467D39}"/>
              </a:ext>
            </a:extLst>
          </p:cNvPr>
          <p:cNvSpPr txBox="1"/>
          <p:nvPr/>
        </p:nvSpPr>
        <p:spPr bwMode="auto">
          <a:xfrm>
            <a:off x="964504" y="5473874"/>
            <a:ext cx="10520829" cy="369332"/>
          </a:xfrm>
          <a:prstGeom prst="rect">
            <a:avLst/>
          </a:prstGeom>
          <a:noFill/>
        </p:spPr>
        <p:txBody>
          <a:bodyPr wrap="none" rtlCol="0">
            <a:spAutoFit/>
          </a:bodyPr>
          <a:lstStyle/>
          <a:p>
            <a:r>
              <a:rPr lang="de-DE"/>
              <a:t>„… die Mitarbeitenden müssen entscheiden, ob ein Problem es überhaupt wert ist, gelöst zu werden.“ </a:t>
            </a:r>
          </a:p>
        </p:txBody>
      </p:sp>
      <p:sp>
        <p:nvSpPr>
          <p:cNvPr id="7" name="Rechteck 6">
            <a:extLst>
              <a:ext uri="{FF2B5EF4-FFF2-40B4-BE49-F238E27FC236}">
                <a16:creationId xmlns:a16="http://schemas.microsoft.com/office/drawing/2014/main" id="{6F1BF160-DD24-45BB-97F6-631919724CB4}"/>
              </a:ext>
            </a:extLst>
          </p:cNvPr>
          <p:cNvSpPr/>
          <p:nvPr/>
        </p:nvSpPr>
        <p:spPr>
          <a:xfrm>
            <a:off x="9769289" y="5751429"/>
            <a:ext cx="1667436" cy="274370"/>
          </a:xfrm>
          <a:prstGeom prst="rect">
            <a:avLst/>
          </a:prstGeom>
        </p:spPr>
        <p:txBody>
          <a:bodyPr wrap="square">
            <a:spAutoFit/>
          </a:bodyPr>
          <a:lstStyle/>
          <a:p>
            <a:pPr marL="450215" indent="-450215" algn="just">
              <a:lnSpc>
                <a:spcPct val="150000"/>
              </a:lnSpc>
              <a:spcAft>
                <a:spcPts val="800"/>
              </a:spcAft>
            </a:pPr>
            <a:r>
              <a:rPr lang="en-US" sz="900" dirty="0" err="1">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Zitat</a:t>
            </a:r>
            <a:r>
              <a:rPr lang="en-US" sz="900" dirty="0">
                <a:solidFill>
                  <a:schemeClr val="bg1">
                    <a:lumMod val="65000"/>
                  </a:schemeClr>
                </a:solidFill>
                <a:latin typeface="Arial" panose="020B0604020202020204" pitchFamily="34" charset="0"/>
                <a:ea typeface="Calibri" panose="020F0502020204030204" pitchFamily="34" charset="0"/>
                <a:cs typeface="Arial" panose="020B0604020202020204" pitchFamily="34" charset="0"/>
              </a:rPr>
              <a:t> von: Kübler-Ross, 1997</a:t>
            </a:r>
            <a:endParaRPr lang="de-DE" sz="900" dirty="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9942713"/>
      </p:ext>
    </p:extLst>
  </p:cSld>
  <p:clrMapOvr>
    <a:masterClrMapping/>
  </p:clrMapOvr>
  <p:extLst mod="1">
    <p:ext uri="{6950BFC3-D8DA-4A85-94F7-54DA5524770B}">
      <p188:commentRel xmlns=""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7FD33-FF49-A6F2-0579-FB6B189649D4}"/>
              </a:ext>
            </a:extLst>
          </p:cNvPr>
          <p:cNvSpPr>
            <a:spLocks noGrp="1"/>
          </p:cNvSpPr>
          <p:nvPr>
            <p:ph type="title"/>
          </p:nvPr>
        </p:nvSpPr>
        <p:spPr/>
        <p:txBody>
          <a:bodyPr/>
          <a:lstStyle/>
          <a:p>
            <a:r>
              <a:rPr lang="de-DE"/>
              <a:t>Mitarbeitende einbinden</a:t>
            </a:r>
          </a:p>
        </p:txBody>
      </p:sp>
      <p:sp>
        <p:nvSpPr>
          <p:cNvPr id="3" name="Inhaltsplatzhalter 2">
            <a:extLst>
              <a:ext uri="{FF2B5EF4-FFF2-40B4-BE49-F238E27FC236}">
                <a16:creationId xmlns:a16="http://schemas.microsoft.com/office/drawing/2014/main" id="{883B396D-CA81-7CB5-1A2D-E406385FCFEF}"/>
              </a:ext>
            </a:extLst>
          </p:cNvPr>
          <p:cNvSpPr>
            <a:spLocks noGrp="1"/>
          </p:cNvSpPr>
          <p:nvPr>
            <p:ph idx="1"/>
          </p:nvPr>
        </p:nvSpPr>
        <p:spPr>
          <a:xfrm>
            <a:off x="371481" y="1649129"/>
            <a:ext cx="9540943" cy="4363343"/>
          </a:xfrm>
        </p:spPr>
        <p:txBody>
          <a:bodyPr/>
          <a:lstStyle/>
          <a:p>
            <a:pPr marL="0" indent="0">
              <a:lnSpc>
                <a:spcPct val="150000"/>
              </a:lnSpc>
              <a:buNone/>
            </a:pPr>
            <a:r>
              <a:rPr lang="de-DE" sz="2000"/>
              <a:t> </a:t>
            </a:r>
          </a:p>
          <a:p>
            <a:pPr marL="385762" lvl="2" indent="0">
              <a:lnSpc>
                <a:spcPct val="150000"/>
              </a:lnSpc>
              <a:buNone/>
            </a:pPr>
            <a:r>
              <a:rPr lang="de-DE" sz="2000"/>
              <a:t>	die </a:t>
            </a:r>
            <a:r>
              <a:rPr lang="de-DE" sz="2000" b="1"/>
              <a:t>Erkenntnisphase</a:t>
            </a:r>
            <a:r>
              <a:rPr lang="de-DE" sz="2000"/>
              <a:t>, in der das Problem identifiziert wird; </a:t>
            </a:r>
            <a:endParaRPr lang="de-DE" sz="2400"/>
          </a:p>
          <a:p>
            <a:pPr marL="385762" lvl="2" indent="0">
              <a:lnSpc>
                <a:spcPct val="150000"/>
              </a:lnSpc>
              <a:buNone/>
            </a:pPr>
            <a:endParaRPr lang="de-DE" sz="2000"/>
          </a:p>
          <a:p>
            <a:pPr marL="385762" lvl="2" indent="0">
              <a:lnSpc>
                <a:spcPct val="100000"/>
              </a:lnSpc>
              <a:buNone/>
            </a:pPr>
            <a:r>
              <a:rPr lang="de-DE" sz="2000"/>
              <a:t>		</a:t>
            </a:r>
          </a:p>
          <a:p>
            <a:pPr marL="385762" lvl="2" indent="0">
              <a:lnSpc>
                <a:spcPct val="100000"/>
              </a:lnSpc>
              <a:buNone/>
            </a:pPr>
            <a:r>
              <a:rPr lang="de-DE" sz="2000"/>
              <a:t>		die </a:t>
            </a:r>
            <a:r>
              <a:rPr lang="de-DE" sz="2000" b="1"/>
              <a:t>Konzeptionsphase</a:t>
            </a:r>
            <a:r>
              <a:rPr lang="de-DE" sz="2000"/>
              <a:t>, in der Maßnahmen oder Alternativen</a:t>
            </a:r>
            <a:br>
              <a:rPr lang="de-DE" sz="2000"/>
            </a:br>
            <a:r>
              <a:rPr lang="de-DE" sz="2000"/>
              <a:t>		festgelegt werden; und </a:t>
            </a:r>
            <a:endParaRPr lang="de-DE" sz="2400"/>
          </a:p>
          <a:p>
            <a:pPr marL="720725" lvl="2" indent="-334963">
              <a:lnSpc>
                <a:spcPct val="150000"/>
              </a:lnSpc>
              <a:buFont typeface="Wingdings" pitchFamily="2" charset="2"/>
              <a:buChar char="§"/>
            </a:pPr>
            <a:endParaRPr lang="de-DE" sz="2000"/>
          </a:p>
          <a:p>
            <a:pPr marL="385762" lvl="2" indent="0">
              <a:lnSpc>
                <a:spcPct val="100000"/>
              </a:lnSpc>
              <a:buNone/>
            </a:pPr>
            <a:r>
              <a:rPr lang="de-DE" sz="2000"/>
              <a:t>			</a:t>
            </a:r>
          </a:p>
          <a:p>
            <a:pPr marL="385762" lvl="2" indent="0">
              <a:lnSpc>
                <a:spcPct val="100000"/>
              </a:lnSpc>
              <a:buNone/>
            </a:pPr>
            <a:r>
              <a:rPr lang="de-DE" sz="2000"/>
              <a:t>			die </a:t>
            </a:r>
            <a:r>
              <a:rPr lang="de-DE" sz="2000" b="1"/>
              <a:t>Implementierungsphase</a:t>
            </a:r>
            <a:r>
              <a:rPr lang="de-DE" sz="2000"/>
              <a:t>, in der Änderungen praktisch 			umgesetzt werden</a:t>
            </a:r>
            <a:endParaRPr lang="de-DE" sz="2400"/>
          </a:p>
          <a:p>
            <a:pPr marL="0" indent="0">
              <a:lnSpc>
                <a:spcPct val="150000"/>
              </a:lnSpc>
              <a:buNone/>
            </a:pPr>
            <a:r>
              <a:rPr lang="de-DE" sz="2000"/>
              <a:t> </a:t>
            </a:r>
          </a:p>
        </p:txBody>
      </p:sp>
      <p:sp>
        <p:nvSpPr>
          <p:cNvPr id="4" name="Textplatzhalter 3">
            <a:extLst>
              <a:ext uri="{FF2B5EF4-FFF2-40B4-BE49-F238E27FC236}">
                <a16:creationId xmlns:a16="http://schemas.microsoft.com/office/drawing/2014/main" id="{E3496594-AA33-0593-5E4B-5F02B1B2C7E0}"/>
              </a:ext>
            </a:extLst>
          </p:cNvPr>
          <p:cNvSpPr>
            <a:spLocks noGrp="1"/>
          </p:cNvSpPr>
          <p:nvPr>
            <p:ph type="body" sz="quarter" idx="13"/>
          </p:nvPr>
        </p:nvSpPr>
        <p:spPr>
          <a:xfrm>
            <a:off x="371357" y="872232"/>
            <a:ext cx="9541067" cy="504540"/>
          </a:xfrm>
        </p:spPr>
        <p:txBody>
          <a:bodyPr/>
          <a:lstStyle/>
          <a:p>
            <a:r>
              <a:rPr lang="de-DE"/>
              <a:t>Phasen von Veränderungsprozessen</a:t>
            </a:r>
          </a:p>
        </p:txBody>
      </p:sp>
      <p:pic>
        <p:nvPicPr>
          <p:cNvPr id="7" name="Grafik 6" descr="Pfeil Kreis mit einfarbiger Füllung">
            <a:extLst>
              <a:ext uri="{FF2B5EF4-FFF2-40B4-BE49-F238E27FC236}">
                <a16:creationId xmlns:a16="http://schemas.microsoft.com/office/drawing/2014/main" id="{5BCAFCC5-D12F-A744-F088-5E886B8A5C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3045" y="4518728"/>
            <a:ext cx="914400" cy="914400"/>
          </a:xfrm>
          <a:prstGeom prst="rect">
            <a:avLst/>
          </a:prstGeom>
        </p:spPr>
      </p:pic>
      <p:pic>
        <p:nvPicPr>
          <p:cNvPr id="9" name="Grafik 8" descr="Glühbirne und Zahnrad mit einfarbiger Füllung">
            <a:extLst>
              <a:ext uri="{FF2B5EF4-FFF2-40B4-BE49-F238E27FC236}">
                <a16:creationId xmlns:a16="http://schemas.microsoft.com/office/drawing/2014/main" id="{18A57AA3-1075-3FC2-0753-D3CF1074FC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969" y="1874346"/>
            <a:ext cx="914400" cy="914400"/>
          </a:xfrm>
          <a:prstGeom prst="rect">
            <a:avLst/>
          </a:prstGeom>
        </p:spPr>
      </p:pic>
      <p:pic>
        <p:nvPicPr>
          <p:cNvPr id="11" name="Grafik 10" descr="Blaupause mit einfarbiger Füllung">
            <a:extLst>
              <a:ext uri="{FF2B5EF4-FFF2-40B4-BE49-F238E27FC236}">
                <a16:creationId xmlns:a16="http://schemas.microsoft.com/office/drawing/2014/main" id="{74CEBFB0-F706-2DDB-F67E-D55A110277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0369" y="3154855"/>
            <a:ext cx="914400" cy="914400"/>
          </a:xfrm>
          <a:prstGeom prst="rect">
            <a:avLst/>
          </a:prstGeom>
        </p:spPr>
      </p:pic>
    </p:spTree>
    <p:extLst>
      <p:ext uri="{BB962C8B-B14F-4D97-AF65-F5344CB8AC3E}">
        <p14:creationId xmlns:p14="http://schemas.microsoft.com/office/powerpoint/2010/main" val="155340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ext uri="{D42A27DB-BD31-4B8C-83A1-F6EECF244321}">
                <p14:modId xmlns:p14="http://schemas.microsoft.com/office/powerpoint/2010/main" val="373289481"/>
              </p:ext>
            </p:extLst>
          </p:nvPr>
        </p:nvGraphicFramePr>
        <p:xfrm>
          <a:off x="371357" y="1442145"/>
          <a:ext cx="11375167" cy="4693920"/>
        </p:xfrm>
        <a:graphic>
          <a:graphicData uri="http://schemas.openxmlformats.org/drawingml/2006/table">
            <a:tbl>
              <a:tblPr firstRow="1" bandRow="1">
                <a:tableStyleId>{00A15C55-8517-42AA-B614-E9B94910E393}</a:tableStyleId>
              </a:tblPr>
              <a:tblGrid>
                <a:gridCol w="800951">
                  <a:extLst>
                    <a:ext uri="{9D8B030D-6E8A-4147-A177-3AD203B41FA5}">
                      <a16:colId xmlns:a16="http://schemas.microsoft.com/office/drawing/2014/main" val="2202381272"/>
                    </a:ext>
                  </a:extLst>
                </a:gridCol>
                <a:gridCol w="1007366">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840">
                <a:tc>
                  <a:txBody>
                    <a:bodyPr/>
                    <a:lstStyle/>
                    <a:p>
                      <a:r>
                        <a:rPr lang="de-DE" sz="1200" dirty="0"/>
                        <a:t>Block</a:t>
                      </a:r>
                    </a:p>
                  </a:txBody>
                  <a:tcPr/>
                </a:tc>
                <a:tc>
                  <a:txBody>
                    <a:bodyPr/>
                    <a:lstStyle/>
                    <a:p>
                      <a:r>
                        <a:rPr lang="de-DE" sz="1200" dirty="0"/>
                        <a:t>Zeit</a:t>
                      </a:r>
                    </a:p>
                  </a:txBody>
                  <a:tcPr/>
                </a:tc>
                <a:tc>
                  <a:txBody>
                    <a:bodyPr/>
                    <a:lstStyle/>
                    <a:p>
                      <a:r>
                        <a:rPr lang="de-DE" sz="1200"/>
                        <a:t>Inhalt</a:t>
                      </a:r>
                      <a:endParaRPr lang="de-DE" sz="1200" dirty="0"/>
                    </a:p>
                  </a:txBody>
                  <a:tcPr/>
                </a:tc>
                <a:tc>
                  <a:txBody>
                    <a:bodyPr/>
                    <a:lstStyle/>
                    <a:p>
                      <a:pPr algn="ctr"/>
                      <a:r>
                        <a:rPr lang="de-DE" sz="1200"/>
                        <a:t>Methode</a:t>
                      </a:r>
                      <a:endParaRPr lang="de-DE" sz="1200" dirty="0"/>
                    </a:p>
                  </a:txBody>
                  <a:tcPr/>
                </a:tc>
                <a:tc>
                  <a:txBody>
                    <a:bodyPr/>
                    <a:lstStyle/>
                    <a:p>
                      <a:pPr algn="ctr"/>
                      <a:r>
                        <a:rPr lang="de-DE" sz="1200"/>
                        <a:t>Material</a:t>
                      </a:r>
                      <a:endParaRPr lang="de-DE" sz="1200" dirty="0"/>
                    </a:p>
                  </a:txBody>
                  <a:tcPr/>
                </a:tc>
                <a:extLst>
                  <a:ext uri="{0D108BD9-81ED-4DB2-BD59-A6C34878D82A}">
                    <a16:rowId xmlns:a16="http://schemas.microsoft.com/office/drawing/2014/main" val="356692969"/>
                  </a:ext>
                </a:extLst>
              </a:tr>
              <a:tr h="370840">
                <a:tc rowSpan="4">
                  <a:txBody>
                    <a:bodyPr/>
                    <a:lstStyle/>
                    <a:p>
                      <a:pPr algn="ctr"/>
                      <a:r>
                        <a:rPr lang="de-DE" sz="1200" dirty="0"/>
                        <a:t>1</a:t>
                      </a:r>
                    </a:p>
                  </a:txBody>
                  <a:tcPr anchor="ctr"/>
                </a:tc>
                <a:tc>
                  <a:txBody>
                    <a:bodyPr/>
                    <a:lstStyle/>
                    <a:p>
                      <a:pPr algn="ctr"/>
                      <a:r>
                        <a:rPr lang="de-DE" sz="1200" dirty="0"/>
                        <a:t>20</a:t>
                      </a:r>
                    </a:p>
                  </a:txBody>
                  <a:tcPr anchor="ctr"/>
                </a:tc>
                <a:tc>
                  <a:txBody>
                    <a:bodyPr/>
                    <a:lstStyle/>
                    <a:p>
                      <a:pPr algn="ctr"/>
                      <a:r>
                        <a:rPr lang="de-DE" sz="1200" dirty="0"/>
                        <a:t>Begrüßung, Agenda und Vorstellungsrunde</a:t>
                      </a:r>
                    </a:p>
                  </a:txBody>
                  <a:tcPr/>
                </a:tc>
                <a:tc>
                  <a:txBody>
                    <a:bodyPr/>
                    <a:lstStyle/>
                    <a:p>
                      <a:pPr algn="ctr"/>
                      <a:r>
                        <a:rPr lang="de-DE" sz="1200" dirty="0"/>
                        <a:t>Vortrag</a:t>
                      </a:r>
                    </a:p>
                    <a:p>
                      <a:pPr algn="ctr"/>
                      <a:r>
                        <a:rPr lang="de-DE" sz="1200" dirty="0"/>
                        <a:t>Austausch im Plenum</a:t>
                      </a:r>
                    </a:p>
                  </a:txBody>
                  <a:tcPr/>
                </a:tc>
                <a:tc>
                  <a:txBody>
                    <a:bodyPr/>
                    <a:lstStyle/>
                    <a:p>
                      <a:pPr algn="l"/>
                      <a:r>
                        <a:rPr lang="de-DE" sz="1200" dirty="0"/>
                        <a:t>Präsentation, Laptop &amp; </a:t>
                      </a:r>
                      <a:r>
                        <a:rPr lang="de-DE" sz="1200" dirty="0" err="1"/>
                        <a:t>Beamer</a:t>
                      </a:r>
                      <a:r>
                        <a:rPr lang="de-DE" sz="1200" dirty="0"/>
                        <a:t> </a:t>
                      </a:r>
                      <a:r>
                        <a:rPr lang="de-DE" sz="1100" dirty="0"/>
                        <a:t>(gesamten Workshop)</a:t>
                      </a:r>
                      <a:endParaRPr lang="de-DE" sz="1200" dirty="0"/>
                    </a:p>
                  </a:txBody>
                  <a:tcPr/>
                </a:tc>
                <a:extLst>
                  <a:ext uri="{0D108BD9-81ED-4DB2-BD59-A6C34878D82A}">
                    <a16:rowId xmlns:a16="http://schemas.microsoft.com/office/drawing/2014/main" val="525869581"/>
                  </a:ext>
                </a:extLst>
              </a:tr>
              <a:tr h="367453">
                <a:tc vMerge="1">
                  <a:txBody>
                    <a:bodyPr/>
                    <a:lstStyle/>
                    <a:p>
                      <a:endParaRPr lang="de-DE" sz="1200" dirty="0"/>
                    </a:p>
                  </a:txBody>
                  <a:tcPr/>
                </a:tc>
                <a:tc>
                  <a:txBody>
                    <a:bodyPr/>
                    <a:lstStyle/>
                    <a:p>
                      <a:pPr algn="ctr"/>
                      <a:r>
                        <a:rPr lang="de-DE" sz="1200" dirty="0"/>
                        <a:t>10</a:t>
                      </a:r>
                    </a:p>
                  </a:txBody>
                  <a:tcPr anchor="ctr"/>
                </a:tc>
                <a:tc>
                  <a:txBody>
                    <a:bodyPr/>
                    <a:lstStyle/>
                    <a:p>
                      <a:pPr algn="ctr"/>
                      <a:r>
                        <a:rPr lang="de-DE" sz="1200" dirty="0"/>
                        <a:t>Zielvorstellung &amp; Einordnung in den Verpflegungsablauf</a:t>
                      </a:r>
                    </a:p>
                  </a:txBody>
                  <a:tcPr/>
                </a:tc>
                <a:tc>
                  <a:txBody>
                    <a:bodyPr/>
                    <a:lstStyle/>
                    <a:p>
                      <a:pPr algn="ctr"/>
                      <a:r>
                        <a:rPr lang="de-DE" sz="1200" dirty="0"/>
                        <a:t>Vortrag</a:t>
                      </a:r>
                    </a:p>
                  </a:txBody>
                  <a:tcPr/>
                </a:tc>
                <a:tc>
                  <a:txBody>
                    <a:bodyPr/>
                    <a:lstStyle/>
                    <a:p>
                      <a:pPr algn="l"/>
                      <a:r>
                        <a:rPr lang="de-DE" sz="1200" dirty="0"/>
                        <a:t>Präsentation</a:t>
                      </a:r>
                    </a:p>
                  </a:txBody>
                  <a:tcPr/>
                </a:tc>
                <a:extLst>
                  <a:ext uri="{0D108BD9-81ED-4DB2-BD59-A6C34878D82A}">
                    <a16:rowId xmlns:a16="http://schemas.microsoft.com/office/drawing/2014/main" val="791101704"/>
                  </a:ext>
                </a:extLst>
              </a:tr>
              <a:tr h="370840">
                <a:tc vMerge="1">
                  <a:txBody>
                    <a:bodyPr/>
                    <a:lstStyle/>
                    <a:p>
                      <a:endParaRPr lang="de-DE" sz="1200" dirty="0"/>
                    </a:p>
                  </a:txBody>
                  <a:tcPr/>
                </a:tc>
                <a:tc>
                  <a:txBody>
                    <a:bodyPr/>
                    <a:lstStyle/>
                    <a:p>
                      <a:pPr algn="ctr"/>
                      <a:r>
                        <a:rPr lang="de-DE" sz="1200" dirty="0"/>
                        <a:t>20</a:t>
                      </a:r>
                    </a:p>
                  </a:txBody>
                  <a:tcPr anchor="ctr"/>
                </a:tc>
                <a:tc>
                  <a:txBody>
                    <a:bodyPr/>
                    <a:lstStyle/>
                    <a:p>
                      <a:pPr algn="ctr"/>
                      <a:r>
                        <a:rPr lang="de-DE" sz="1200" dirty="0"/>
                        <a:t>Nachhaltiges Wirtschaften</a:t>
                      </a:r>
                    </a:p>
                  </a:txBody>
                  <a:tcPr/>
                </a:tc>
                <a:tc>
                  <a:txBody>
                    <a:bodyPr/>
                    <a:lstStyle/>
                    <a:p>
                      <a:pPr algn="ctr"/>
                      <a:r>
                        <a:rPr lang="de-DE" sz="1200" dirty="0"/>
                        <a:t>Vortrag</a:t>
                      </a:r>
                    </a:p>
                  </a:txBody>
                  <a:tcPr/>
                </a:tc>
                <a:tc>
                  <a:txBody>
                    <a:bodyPr/>
                    <a:lstStyle/>
                    <a:p>
                      <a:r>
                        <a:rPr lang="de-DE" sz="1200" dirty="0"/>
                        <a:t>Präsentation</a:t>
                      </a:r>
                    </a:p>
                  </a:txBody>
                  <a:tcPr/>
                </a:tc>
                <a:extLst>
                  <a:ext uri="{0D108BD9-81ED-4DB2-BD59-A6C34878D82A}">
                    <a16:rowId xmlns:a16="http://schemas.microsoft.com/office/drawing/2014/main" val="2462647292"/>
                  </a:ext>
                </a:extLst>
              </a:tr>
              <a:tr h="370840">
                <a:tc vMerge="1">
                  <a:txBody>
                    <a:bodyPr/>
                    <a:lstStyle/>
                    <a:p>
                      <a:pPr algn="ctr"/>
                      <a:endParaRPr lang="de-DE" sz="1200" dirty="0"/>
                    </a:p>
                  </a:txBody>
                  <a:tcPr anchor="ctr"/>
                </a:tc>
                <a:tc>
                  <a:txBody>
                    <a:bodyPr/>
                    <a:lstStyle/>
                    <a:p>
                      <a:pPr algn="ctr"/>
                      <a:r>
                        <a:rPr lang="de-DE" sz="1200" dirty="0"/>
                        <a:t>30</a:t>
                      </a:r>
                    </a:p>
                  </a:txBody>
                  <a:tcPr anchor="ctr"/>
                </a:tc>
                <a:tc>
                  <a:txBody>
                    <a:bodyPr/>
                    <a:lstStyle/>
                    <a:p>
                      <a:pPr algn="ctr"/>
                      <a:r>
                        <a:rPr lang="de-DE" sz="1200" dirty="0"/>
                        <a:t>Partizipation der Mitarbeitenden</a:t>
                      </a:r>
                    </a:p>
                  </a:txBody>
                  <a:tcPr/>
                </a:tc>
                <a:tc>
                  <a:txBody>
                    <a:bodyPr/>
                    <a:lstStyle/>
                    <a:p>
                      <a:pPr algn="ctr"/>
                      <a:r>
                        <a:rPr lang="de-DE" sz="1200" dirty="0"/>
                        <a:t>Vortrag</a:t>
                      </a:r>
                    </a:p>
                    <a:p>
                      <a:pPr algn="ctr"/>
                      <a:r>
                        <a:rPr lang="de-DE" sz="1200" dirty="0"/>
                        <a:t>Austausch im Plenum</a:t>
                      </a:r>
                    </a:p>
                  </a:txBody>
                  <a:tcPr/>
                </a:tc>
                <a:tc>
                  <a:txBody>
                    <a:bodyPr/>
                    <a:lstStyle/>
                    <a:p>
                      <a:r>
                        <a:rPr lang="de-DE" sz="1200" dirty="0"/>
                        <a:t>Präsentation</a:t>
                      </a:r>
                    </a:p>
                  </a:txBody>
                  <a:tcPr/>
                </a:tc>
                <a:extLst>
                  <a:ext uri="{0D108BD9-81ED-4DB2-BD59-A6C34878D82A}">
                    <a16:rowId xmlns:a16="http://schemas.microsoft.com/office/drawing/2014/main" val="2775728762"/>
                  </a:ext>
                </a:extLst>
              </a:tr>
              <a:tr h="370840">
                <a:tc gridSpan="5">
                  <a:txBody>
                    <a:bodyPr/>
                    <a:lstStyle/>
                    <a:p>
                      <a:pPr algn="ctr"/>
                      <a:r>
                        <a:rPr lang="de-DE" sz="1200" dirty="0"/>
                        <a:t>PAUSE (30min)</a:t>
                      </a:r>
                    </a:p>
                  </a:txBody>
                  <a:tcPr anchor="ctr"/>
                </a:tc>
                <a:tc hMerge="1">
                  <a:txBody>
                    <a:bodyPr/>
                    <a:lstStyle/>
                    <a:p>
                      <a:pPr algn="ctr"/>
                      <a:endParaRPr lang="de-DE" sz="12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6097315"/>
                  </a:ext>
                </a:extLst>
              </a:tr>
              <a:tr h="370840">
                <a:tc rowSpan="5">
                  <a:txBody>
                    <a:bodyPr/>
                    <a:lstStyle/>
                    <a:p>
                      <a:pPr algn="ctr"/>
                      <a:r>
                        <a:rPr lang="de-DE" sz="1200" dirty="0"/>
                        <a:t>2</a:t>
                      </a:r>
                    </a:p>
                  </a:txBody>
                  <a:tcPr anchor="ctr"/>
                </a:tc>
                <a:tc>
                  <a:txBody>
                    <a:bodyPr/>
                    <a:lstStyle/>
                    <a:p>
                      <a:pPr algn="ctr"/>
                      <a:r>
                        <a:rPr lang="de-DE" sz="1200" dirty="0"/>
                        <a:t>20</a:t>
                      </a:r>
                    </a:p>
                  </a:txBody>
                  <a:tcPr anchor="ctr"/>
                </a:tc>
                <a:tc>
                  <a:txBody>
                    <a:bodyPr/>
                    <a:lstStyle/>
                    <a:p>
                      <a:pPr algn="ctr"/>
                      <a:r>
                        <a:rPr lang="de-DE" sz="1200" dirty="0"/>
                        <a:t>Verringerung von Lebensmittelabfällen</a:t>
                      </a:r>
                    </a:p>
                  </a:txBody>
                  <a:tcPr/>
                </a:tc>
                <a:tc>
                  <a:txBody>
                    <a:bodyPr/>
                    <a:lstStyle/>
                    <a:p>
                      <a:pPr algn="ctr"/>
                      <a:r>
                        <a:rPr lang="de-DE" sz="1200" dirty="0"/>
                        <a:t>Vortrag</a:t>
                      </a:r>
                    </a:p>
                    <a:p>
                      <a:pPr algn="ctr"/>
                      <a:r>
                        <a:rPr lang="de-DE" sz="1200" dirty="0"/>
                        <a:t>Quiz</a:t>
                      </a:r>
                    </a:p>
                  </a:txBody>
                  <a:tcPr/>
                </a:tc>
                <a:tc>
                  <a:txBody>
                    <a:bodyPr/>
                    <a:lstStyle/>
                    <a:p>
                      <a:r>
                        <a:rPr lang="de-DE" sz="1200" dirty="0"/>
                        <a:t>Präsentation</a:t>
                      </a:r>
                    </a:p>
                    <a:p>
                      <a:r>
                        <a:rPr lang="de-DE" sz="1200" dirty="0"/>
                        <a:t>Quizfragen, digitales Tool (TN: digitales Endgerät) oder andere Materialien</a:t>
                      </a:r>
                    </a:p>
                  </a:txBody>
                  <a:tcPr/>
                </a:tc>
                <a:extLst>
                  <a:ext uri="{0D108BD9-81ED-4DB2-BD59-A6C34878D82A}">
                    <a16:rowId xmlns:a16="http://schemas.microsoft.com/office/drawing/2014/main" val="3422921826"/>
                  </a:ext>
                </a:extLst>
              </a:tr>
              <a:tr h="370840">
                <a:tc vMerge="1">
                  <a:txBody>
                    <a:bodyPr/>
                    <a:lstStyle/>
                    <a:p>
                      <a:endParaRPr lang="de-DE" sz="1200" dirty="0"/>
                    </a:p>
                  </a:txBody>
                  <a:tcPr/>
                </a:tc>
                <a:tc>
                  <a:txBody>
                    <a:bodyPr/>
                    <a:lstStyle/>
                    <a:p>
                      <a:pPr algn="ctr"/>
                      <a:r>
                        <a:rPr lang="de-DE" sz="1200" dirty="0"/>
                        <a:t>20</a:t>
                      </a:r>
                    </a:p>
                  </a:txBody>
                  <a:tcPr anchor="ctr"/>
                </a:tc>
                <a:tc>
                  <a:txBody>
                    <a:bodyPr/>
                    <a:lstStyle/>
                    <a:p>
                      <a:pPr algn="ctr"/>
                      <a:r>
                        <a:rPr lang="de-DE" sz="1200" dirty="0"/>
                        <a:t>Messung von Lebensmittelabfällen</a:t>
                      </a:r>
                    </a:p>
                  </a:txBody>
                  <a:tcPr anchor="ctr"/>
                </a:tc>
                <a:tc>
                  <a:txBody>
                    <a:bodyPr/>
                    <a:lstStyle/>
                    <a:p>
                      <a:pPr algn="ctr"/>
                      <a:r>
                        <a:rPr lang="de-DE" sz="1200" dirty="0"/>
                        <a:t>Vortrag</a:t>
                      </a:r>
                    </a:p>
                  </a:txBody>
                  <a:tcPr/>
                </a:tc>
                <a:tc>
                  <a:txBody>
                    <a:bodyPr/>
                    <a:lstStyle/>
                    <a:p>
                      <a:pPr algn="l"/>
                      <a:r>
                        <a:rPr lang="de-DE" sz="1200" dirty="0"/>
                        <a:t>Präsentation</a:t>
                      </a:r>
                    </a:p>
                  </a:txBody>
                  <a:tcPr/>
                </a:tc>
                <a:extLst>
                  <a:ext uri="{0D108BD9-81ED-4DB2-BD59-A6C34878D82A}">
                    <a16:rowId xmlns:a16="http://schemas.microsoft.com/office/drawing/2014/main" val="1966661705"/>
                  </a:ext>
                </a:extLst>
              </a:tr>
              <a:tr h="370840">
                <a:tc vMerge="1">
                  <a:txBody>
                    <a:bodyPr/>
                    <a:lstStyle/>
                    <a:p>
                      <a:endParaRPr lang="de-DE"/>
                    </a:p>
                  </a:txBody>
                  <a:tcPr/>
                </a:tc>
                <a:tc>
                  <a:txBody>
                    <a:bodyPr/>
                    <a:lstStyle/>
                    <a:p>
                      <a:pPr algn="ctr"/>
                      <a:r>
                        <a:rPr lang="de-DE" sz="1200" dirty="0"/>
                        <a:t>25</a:t>
                      </a:r>
                    </a:p>
                  </a:txBody>
                  <a:tcPr anchor="ctr"/>
                </a:tc>
                <a:tc>
                  <a:txBody>
                    <a:bodyPr/>
                    <a:lstStyle/>
                    <a:p>
                      <a:pPr algn="ctr"/>
                      <a:r>
                        <a:rPr lang="de-DE" sz="1200" dirty="0"/>
                        <a:t>Rollen, Aufgaben und Verantwortlichkeiten</a:t>
                      </a:r>
                    </a:p>
                  </a:txBody>
                  <a:tcPr anchor="ctr"/>
                </a:tc>
                <a:tc>
                  <a:txBody>
                    <a:bodyPr/>
                    <a:lstStyle/>
                    <a:p>
                      <a:pPr algn="ctr"/>
                      <a:r>
                        <a:rPr lang="de-DE" sz="1200" dirty="0"/>
                        <a:t>Kleingruppenarbeit</a:t>
                      </a:r>
                    </a:p>
                    <a:p>
                      <a:pPr algn="ctr"/>
                      <a:r>
                        <a:rPr lang="de-DE" sz="1200" dirty="0"/>
                        <a:t>Vorstellung im Plenum</a:t>
                      </a:r>
                    </a:p>
                  </a:txBody>
                  <a:tcPr/>
                </a:tc>
                <a:tc>
                  <a:txBody>
                    <a:bodyPr/>
                    <a:lstStyle/>
                    <a:p>
                      <a:pPr algn="l"/>
                      <a:r>
                        <a:rPr lang="de-DE" sz="1200" dirty="0"/>
                        <a:t>Flip Chart, Stifte</a:t>
                      </a:r>
                    </a:p>
                    <a:p>
                      <a:pPr algn="l"/>
                      <a:r>
                        <a:rPr lang="de-DE" sz="1200" dirty="0"/>
                        <a:t>Stellwand, Stecknadeln</a:t>
                      </a:r>
                    </a:p>
                  </a:txBody>
                  <a:tcPr/>
                </a:tc>
                <a:extLst>
                  <a:ext uri="{0D108BD9-81ED-4DB2-BD59-A6C34878D82A}">
                    <a16:rowId xmlns:a16="http://schemas.microsoft.com/office/drawing/2014/main" val="3322852849"/>
                  </a:ext>
                </a:extLst>
              </a:tr>
              <a:tr h="370840">
                <a:tc vMerge="1">
                  <a:txBody>
                    <a:bodyPr/>
                    <a:lstStyle/>
                    <a:p>
                      <a:endParaRPr lang="de-DE"/>
                    </a:p>
                  </a:txBody>
                  <a:tcPr/>
                </a:tc>
                <a:tc>
                  <a:txBody>
                    <a:bodyPr/>
                    <a:lstStyle/>
                    <a:p>
                      <a:pPr algn="ctr"/>
                      <a:r>
                        <a:rPr lang="de-DE" sz="1200" dirty="0"/>
                        <a:t>10</a:t>
                      </a:r>
                    </a:p>
                  </a:txBody>
                  <a:tcPr anchor="ctr"/>
                </a:tc>
                <a:tc>
                  <a:txBody>
                    <a:bodyPr/>
                    <a:lstStyle/>
                    <a:p>
                      <a:pPr algn="ctr"/>
                      <a:r>
                        <a:rPr lang="de-DE" sz="1200" dirty="0"/>
                        <a:t>Weiterführende Aufgabe</a:t>
                      </a:r>
                    </a:p>
                  </a:txBody>
                  <a:tcPr anchor="ctr"/>
                </a:tc>
                <a:tc>
                  <a:txBody>
                    <a:bodyPr/>
                    <a:lstStyle/>
                    <a:p>
                      <a:pPr algn="ctr"/>
                      <a:r>
                        <a:rPr lang="de-DE" sz="1200" dirty="0"/>
                        <a:t>Vortrag</a:t>
                      </a:r>
                    </a:p>
                  </a:txBody>
                  <a:tcPr/>
                </a:tc>
                <a:tc>
                  <a:txBody>
                    <a:bodyPr/>
                    <a:lstStyle/>
                    <a:p>
                      <a:pPr algn="l"/>
                      <a:r>
                        <a:rPr lang="de-DE" sz="1200" dirty="0"/>
                        <a:t>Präsentation</a:t>
                      </a:r>
                    </a:p>
                  </a:txBody>
                  <a:tcPr/>
                </a:tc>
                <a:extLst>
                  <a:ext uri="{0D108BD9-81ED-4DB2-BD59-A6C34878D82A}">
                    <a16:rowId xmlns:a16="http://schemas.microsoft.com/office/drawing/2014/main" val="1353180835"/>
                  </a:ext>
                </a:extLst>
              </a:tr>
              <a:tr h="370840">
                <a:tc vMerge="1">
                  <a:txBody>
                    <a:bodyPr/>
                    <a:lstStyle/>
                    <a:p>
                      <a:endParaRPr lang="de-DE" sz="1200" dirty="0"/>
                    </a:p>
                  </a:txBody>
                  <a:tcPr/>
                </a:tc>
                <a:tc>
                  <a:txBody>
                    <a:bodyPr/>
                    <a:lstStyle/>
                    <a:p>
                      <a:pPr algn="ctr"/>
                      <a:r>
                        <a:rPr lang="de-DE" sz="1200" dirty="0"/>
                        <a:t>15</a:t>
                      </a:r>
                    </a:p>
                  </a:txBody>
                  <a:tcPr anchor="ctr"/>
                </a:tc>
                <a:tc>
                  <a:txBody>
                    <a:bodyPr/>
                    <a:lstStyle/>
                    <a:p>
                      <a:pPr algn="ctr"/>
                      <a:r>
                        <a:rPr lang="de-DE" sz="1200" dirty="0"/>
                        <a:t>Abschluss</a:t>
                      </a:r>
                    </a:p>
                  </a:txBody>
                  <a:tcPr/>
                </a:tc>
                <a:tc>
                  <a:txBody>
                    <a:bodyPr/>
                    <a:lstStyle/>
                    <a:p>
                      <a:pPr algn="ctr"/>
                      <a:r>
                        <a:rPr lang="de-DE" sz="1200" dirty="0"/>
                        <a:t>Blitzlicht</a:t>
                      </a:r>
                    </a:p>
                  </a:txBody>
                  <a:tcPr/>
                </a:tc>
                <a:tc>
                  <a:txBody>
                    <a:bodyPr/>
                    <a:lstStyle/>
                    <a:p>
                      <a:r>
                        <a:rPr lang="de-DE" sz="1200" dirty="0"/>
                        <a:t>/</a:t>
                      </a:r>
                    </a:p>
                  </a:txBody>
                  <a:tcPr/>
                </a:tc>
                <a:extLst>
                  <a:ext uri="{0D108BD9-81ED-4DB2-BD59-A6C34878D82A}">
                    <a16:rowId xmlns:a16="http://schemas.microsoft.com/office/drawing/2014/main" val="1677809749"/>
                  </a:ext>
                </a:extLst>
              </a:tr>
            </a:tbl>
          </a:graphicData>
        </a:graphic>
      </p:graphicFrame>
    </p:spTree>
    <p:extLst>
      <p:ext uri="{BB962C8B-B14F-4D97-AF65-F5344CB8AC3E}">
        <p14:creationId xmlns:p14="http://schemas.microsoft.com/office/powerpoint/2010/main" val="1982526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7FD33-FF49-A6F2-0579-FB6B189649D4}"/>
              </a:ext>
            </a:extLst>
          </p:cNvPr>
          <p:cNvSpPr>
            <a:spLocks noGrp="1"/>
          </p:cNvSpPr>
          <p:nvPr>
            <p:ph type="title"/>
          </p:nvPr>
        </p:nvSpPr>
        <p:spPr/>
        <p:txBody>
          <a:bodyPr/>
          <a:lstStyle/>
          <a:p>
            <a:r>
              <a:rPr lang="de-DE"/>
              <a:t>Mitarbeitende einbinden</a:t>
            </a:r>
          </a:p>
        </p:txBody>
      </p:sp>
      <p:sp>
        <p:nvSpPr>
          <p:cNvPr id="3" name="Inhaltsplatzhalter 2">
            <a:extLst>
              <a:ext uri="{FF2B5EF4-FFF2-40B4-BE49-F238E27FC236}">
                <a16:creationId xmlns:a16="http://schemas.microsoft.com/office/drawing/2014/main" id="{883B396D-CA81-7CB5-1A2D-E406385FCFEF}"/>
              </a:ext>
            </a:extLst>
          </p:cNvPr>
          <p:cNvSpPr>
            <a:spLocks noGrp="1"/>
          </p:cNvSpPr>
          <p:nvPr>
            <p:ph idx="1"/>
          </p:nvPr>
        </p:nvSpPr>
        <p:spPr>
          <a:xfrm>
            <a:off x="371357" y="1591425"/>
            <a:ext cx="5472000" cy="4611210"/>
          </a:xfrm>
        </p:spPr>
        <p:txBody>
          <a:bodyPr/>
          <a:lstStyle/>
          <a:p>
            <a:pPr marL="0" indent="0">
              <a:lnSpc>
                <a:spcPct val="150000"/>
              </a:lnSpc>
              <a:buNone/>
            </a:pPr>
            <a:r>
              <a:rPr lang="de-DE" sz="2000"/>
              <a:t>Orientierung am Qualitätsmanagement </a:t>
            </a:r>
          </a:p>
          <a:p>
            <a:pPr marL="342900" indent="-342900">
              <a:lnSpc>
                <a:spcPct val="150000"/>
              </a:lnSpc>
              <a:buClr>
                <a:srgbClr val="E8761B"/>
              </a:buClr>
              <a:buFont typeface="Wingdings" pitchFamily="2" charset="2"/>
              <a:buChar char="§"/>
            </a:pPr>
            <a:r>
              <a:rPr lang="de-DE" sz="2000"/>
              <a:t>Ist-Analyse &amp; Auswertung der Ist-Analyse</a:t>
            </a:r>
            <a:endParaRPr lang="de-DE" sz="2000">
              <a:cs typeface="Arial"/>
            </a:endParaRPr>
          </a:p>
          <a:p>
            <a:pPr marL="342900" indent="-342900">
              <a:lnSpc>
                <a:spcPct val="150000"/>
              </a:lnSpc>
              <a:buClr>
                <a:srgbClr val="E8761B"/>
              </a:buClr>
              <a:buFont typeface="Wingdings" pitchFamily="2" charset="2"/>
              <a:buChar char="§"/>
            </a:pPr>
            <a:r>
              <a:rPr lang="de-DE" sz="2000"/>
              <a:t>Entwicklung eines Maßnahmenplans</a:t>
            </a:r>
            <a:endParaRPr lang="de-DE" sz="2000">
              <a:cs typeface="Arial"/>
            </a:endParaRPr>
          </a:p>
          <a:p>
            <a:pPr marL="342900" indent="-342900">
              <a:lnSpc>
                <a:spcPct val="150000"/>
              </a:lnSpc>
              <a:buClr>
                <a:srgbClr val="E8761B"/>
              </a:buClr>
              <a:buFont typeface="Wingdings" pitchFamily="2" charset="2"/>
              <a:buChar char="§"/>
            </a:pPr>
            <a:r>
              <a:rPr lang="de-DE" sz="2000"/>
              <a:t>Umsetzung der Maßnahmen</a:t>
            </a:r>
            <a:endParaRPr lang="de-DE" sz="2000">
              <a:cs typeface="Arial"/>
            </a:endParaRPr>
          </a:p>
          <a:p>
            <a:pPr marL="342900" indent="-342900">
              <a:lnSpc>
                <a:spcPct val="150000"/>
              </a:lnSpc>
              <a:buClr>
                <a:srgbClr val="E8761B"/>
              </a:buClr>
              <a:buFont typeface="Wingdings" pitchFamily="2" charset="2"/>
              <a:buChar char="§"/>
            </a:pPr>
            <a:r>
              <a:rPr lang="de-DE" sz="2000"/>
              <a:t>Kontrolle der Maßnahmen, um den aktuellen Stand des Projektes zu überprüfen &amp; um zu beurteilen ob die Ziele erreicht wurden oder nicht</a:t>
            </a:r>
            <a:endParaRPr lang="de-DE" sz="2400"/>
          </a:p>
          <a:p>
            <a:pPr marL="342900" indent="-342900">
              <a:lnSpc>
                <a:spcPct val="150000"/>
              </a:lnSpc>
              <a:buClr>
                <a:srgbClr val="E8761B"/>
              </a:buClr>
              <a:buFont typeface="Wingdings" pitchFamily="2" charset="2"/>
              <a:buChar char="§"/>
            </a:pPr>
            <a:r>
              <a:rPr lang="de-DE" sz="2000"/>
              <a:t>Maßnahmen modifizieren oder weitere Maßnahmen festlegen</a:t>
            </a:r>
            <a:endParaRPr lang="de-DE" sz="2400"/>
          </a:p>
          <a:p>
            <a:pPr marL="354965" indent="-354965"/>
            <a:endParaRPr lang="de-DE">
              <a:cs typeface="Arial"/>
            </a:endParaRPr>
          </a:p>
        </p:txBody>
      </p:sp>
      <p:sp>
        <p:nvSpPr>
          <p:cNvPr id="4" name="Textplatzhalter 3">
            <a:extLst>
              <a:ext uri="{FF2B5EF4-FFF2-40B4-BE49-F238E27FC236}">
                <a16:creationId xmlns:a16="http://schemas.microsoft.com/office/drawing/2014/main" id="{E3496594-AA33-0593-5E4B-5F02B1B2C7E0}"/>
              </a:ext>
            </a:extLst>
          </p:cNvPr>
          <p:cNvSpPr>
            <a:spLocks noGrp="1"/>
          </p:cNvSpPr>
          <p:nvPr>
            <p:ph type="body" sz="quarter" idx="13"/>
          </p:nvPr>
        </p:nvSpPr>
        <p:spPr/>
        <p:txBody>
          <a:bodyPr/>
          <a:lstStyle/>
          <a:p>
            <a:r>
              <a:rPr lang="de-DE"/>
              <a:t>Phasen des Projektes?</a:t>
            </a:r>
          </a:p>
        </p:txBody>
      </p:sp>
      <p:pic>
        <p:nvPicPr>
          <p:cNvPr id="8" name="Grafik 7">
            <a:extLst>
              <a:ext uri="{FF2B5EF4-FFF2-40B4-BE49-F238E27FC236}">
                <a16:creationId xmlns:a16="http://schemas.microsoft.com/office/drawing/2014/main" id="{E2AF81B8-1C77-3BBD-70D6-0827471E7943}"/>
              </a:ext>
            </a:extLst>
          </p:cNvPr>
          <p:cNvPicPr>
            <a:picLocks noChangeAspect="1"/>
          </p:cNvPicPr>
          <p:nvPr/>
        </p:nvPicPr>
        <p:blipFill>
          <a:blip r:embed="rId3"/>
          <a:stretch>
            <a:fillRect/>
          </a:stretch>
        </p:blipFill>
        <p:spPr>
          <a:xfrm>
            <a:off x="5988052" y="1662318"/>
            <a:ext cx="6475122" cy="4365631"/>
          </a:xfrm>
          <a:prstGeom prst="rect">
            <a:avLst/>
          </a:prstGeom>
        </p:spPr>
      </p:pic>
      <p:sp>
        <p:nvSpPr>
          <p:cNvPr id="7" name="Textfeld 6">
            <a:extLst>
              <a:ext uri="{FF2B5EF4-FFF2-40B4-BE49-F238E27FC236}">
                <a16:creationId xmlns:a16="http://schemas.microsoft.com/office/drawing/2014/main" id="{B1FE01F8-9B96-4AB9-B48A-3EFC955E0B49}"/>
              </a:ext>
            </a:extLst>
          </p:cNvPr>
          <p:cNvSpPr txBox="1"/>
          <p:nvPr/>
        </p:nvSpPr>
        <p:spPr>
          <a:xfrm>
            <a:off x="7536180" y="5226162"/>
            <a:ext cx="1301510" cy="349583"/>
          </a:xfrm>
          <a:prstGeom prst="rect">
            <a:avLst/>
          </a:prstGeom>
          <a:solidFill>
            <a:srgbClr val="FF9416"/>
          </a:solidFill>
        </p:spPr>
        <p:txBody>
          <a:bodyPr wrap="none" rtlCol="0">
            <a:spAutoFit/>
          </a:bodyPr>
          <a:lstStyle/>
          <a:p>
            <a:pPr>
              <a:lnSpc>
                <a:spcPct val="110000"/>
              </a:lnSpc>
            </a:pPr>
            <a:r>
              <a:rPr lang="de-DE" sz="16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Kontrollieren</a:t>
            </a:r>
          </a:p>
        </p:txBody>
      </p:sp>
    </p:spTree>
    <p:extLst>
      <p:ext uri="{BB962C8B-B14F-4D97-AF65-F5344CB8AC3E}">
        <p14:creationId xmlns:p14="http://schemas.microsoft.com/office/powerpoint/2010/main" val="796354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7FD33-FF49-A6F2-0579-FB6B189649D4}"/>
              </a:ext>
            </a:extLst>
          </p:cNvPr>
          <p:cNvSpPr>
            <a:spLocks noGrp="1"/>
          </p:cNvSpPr>
          <p:nvPr>
            <p:ph type="title"/>
          </p:nvPr>
        </p:nvSpPr>
        <p:spPr/>
        <p:txBody>
          <a:bodyPr/>
          <a:lstStyle/>
          <a:p>
            <a:r>
              <a:rPr lang="de-DE"/>
              <a:t>Mitarbeitende einbinden</a:t>
            </a:r>
          </a:p>
        </p:txBody>
      </p:sp>
      <p:sp>
        <p:nvSpPr>
          <p:cNvPr id="3" name="Inhaltsplatzhalter 2">
            <a:extLst>
              <a:ext uri="{FF2B5EF4-FFF2-40B4-BE49-F238E27FC236}">
                <a16:creationId xmlns:a16="http://schemas.microsoft.com/office/drawing/2014/main" id="{883B396D-CA81-7CB5-1A2D-E406385FCFEF}"/>
              </a:ext>
            </a:extLst>
          </p:cNvPr>
          <p:cNvSpPr>
            <a:spLocks noGrp="1"/>
          </p:cNvSpPr>
          <p:nvPr>
            <p:ph idx="1"/>
          </p:nvPr>
        </p:nvSpPr>
        <p:spPr>
          <a:xfrm>
            <a:off x="371481" y="1649129"/>
            <a:ext cx="9540943" cy="4363343"/>
          </a:xfrm>
        </p:spPr>
        <p:txBody>
          <a:bodyPr/>
          <a:lstStyle/>
          <a:p>
            <a:pPr marL="671195" indent="-349250">
              <a:lnSpc>
                <a:spcPct val="150000"/>
              </a:lnSpc>
              <a:buClr>
                <a:srgbClr val="E8761B"/>
              </a:buClr>
              <a:buFont typeface="Arial" panose="020B0604020202020204" pitchFamily="34" charset="0"/>
              <a:buChar char="•"/>
            </a:pPr>
            <a:r>
              <a:rPr lang="de-DE" sz="2000" dirty="0"/>
              <a:t>ein Projekt-Team</a:t>
            </a:r>
            <a:endParaRPr lang="de-DE" dirty="0"/>
          </a:p>
          <a:p>
            <a:pPr marL="671195" indent="-349250">
              <a:lnSpc>
                <a:spcPct val="150000"/>
              </a:lnSpc>
              <a:buClr>
                <a:srgbClr val="E8761B"/>
              </a:buClr>
              <a:buFont typeface="Arial" panose="020B0604020202020204" pitchFamily="34" charset="0"/>
              <a:buChar char="•"/>
            </a:pPr>
            <a:r>
              <a:rPr lang="de-DE" sz="2000" dirty="0"/>
              <a:t>ein*e Verantwortliche*n</a:t>
            </a:r>
            <a:endParaRPr lang="de-DE" sz="2000" dirty="0">
              <a:cs typeface="Arial"/>
            </a:endParaRPr>
          </a:p>
          <a:p>
            <a:pPr marL="671195" indent="-349250">
              <a:lnSpc>
                <a:spcPct val="150000"/>
              </a:lnSpc>
              <a:buClr>
                <a:srgbClr val="E8761B"/>
              </a:buClr>
              <a:buFont typeface="Arial" panose="020B0604020202020204" pitchFamily="34" charset="0"/>
              <a:buChar char="•"/>
            </a:pPr>
            <a:r>
              <a:rPr lang="de-DE" sz="2000" dirty="0"/>
              <a:t>Zeit und Freiraum für Analysen, Workshops, Besprechungen, ggf. Schulung für alle Beteiligten</a:t>
            </a:r>
            <a:endParaRPr lang="de-DE" sz="2000" dirty="0">
              <a:cs typeface="Arial"/>
            </a:endParaRPr>
          </a:p>
          <a:p>
            <a:pPr marL="671195" indent="-349250">
              <a:lnSpc>
                <a:spcPct val="150000"/>
              </a:lnSpc>
              <a:buClr>
                <a:srgbClr val="E8761B"/>
              </a:buClr>
              <a:buFont typeface="Arial" panose="020B0604020202020204" pitchFamily="34" charset="0"/>
              <a:buChar char="•"/>
            </a:pPr>
            <a:r>
              <a:rPr lang="de-DE" sz="2000" dirty="0"/>
              <a:t>eine Rollen- und Aufgabenklärung</a:t>
            </a:r>
            <a:endParaRPr lang="de-DE" sz="2000" dirty="0">
              <a:cs typeface="Arial"/>
            </a:endParaRPr>
          </a:p>
          <a:p>
            <a:pPr marL="354965" indent="-354965">
              <a:buFont typeface="Wingdings" pitchFamily="2" charset="2"/>
              <a:buChar char="§"/>
            </a:pPr>
            <a:endParaRPr lang="de-DE" sz="2000" dirty="0">
              <a:cs typeface="Arial"/>
            </a:endParaRPr>
          </a:p>
          <a:p>
            <a:pPr marL="0" indent="0">
              <a:buNone/>
            </a:pPr>
            <a:endParaRPr lang="de-DE" dirty="0"/>
          </a:p>
        </p:txBody>
      </p:sp>
      <p:sp>
        <p:nvSpPr>
          <p:cNvPr id="4" name="Textplatzhalter 3">
            <a:extLst>
              <a:ext uri="{FF2B5EF4-FFF2-40B4-BE49-F238E27FC236}">
                <a16:creationId xmlns:a16="http://schemas.microsoft.com/office/drawing/2014/main" id="{E3496594-AA33-0593-5E4B-5F02B1B2C7E0}"/>
              </a:ext>
            </a:extLst>
          </p:cNvPr>
          <p:cNvSpPr>
            <a:spLocks noGrp="1"/>
          </p:cNvSpPr>
          <p:nvPr>
            <p:ph type="body" sz="quarter" idx="13"/>
          </p:nvPr>
        </p:nvSpPr>
        <p:spPr>
          <a:xfrm>
            <a:off x="371357" y="872232"/>
            <a:ext cx="9541067" cy="504540"/>
          </a:xfrm>
        </p:spPr>
        <p:txBody>
          <a:bodyPr/>
          <a:lstStyle/>
          <a:p>
            <a:r>
              <a:rPr lang="de-DE"/>
              <a:t>Was braucht es für erfolgreiche Projekte?</a:t>
            </a:r>
          </a:p>
        </p:txBody>
      </p:sp>
    </p:spTree>
    <p:extLst>
      <p:ext uri="{BB962C8B-B14F-4D97-AF65-F5344CB8AC3E}">
        <p14:creationId xmlns:p14="http://schemas.microsoft.com/office/powerpoint/2010/main" val="3908794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6D765-677D-F064-E235-B30D7A785A58}"/>
              </a:ext>
            </a:extLst>
          </p:cNvPr>
          <p:cNvSpPr>
            <a:spLocks noGrp="1"/>
          </p:cNvSpPr>
          <p:nvPr>
            <p:ph type="title"/>
          </p:nvPr>
        </p:nvSpPr>
        <p:spPr/>
        <p:txBody>
          <a:bodyPr/>
          <a:lstStyle/>
          <a:p>
            <a:r>
              <a:rPr lang="de-DE"/>
              <a:t>Maßnahmenentwicklung</a:t>
            </a:r>
          </a:p>
        </p:txBody>
      </p:sp>
      <p:sp>
        <p:nvSpPr>
          <p:cNvPr id="3" name="Inhaltsplatzhalter 2">
            <a:extLst>
              <a:ext uri="{FF2B5EF4-FFF2-40B4-BE49-F238E27FC236}">
                <a16:creationId xmlns:a16="http://schemas.microsoft.com/office/drawing/2014/main" id="{C6A1DE04-7F90-1FF2-6928-5579CA5479D3}"/>
              </a:ext>
            </a:extLst>
          </p:cNvPr>
          <p:cNvSpPr>
            <a:spLocks noGrp="1"/>
          </p:cNvSpPr>
          <p:nvPr>
            <p:ph sz="half" idx="1"/>
          </p:nvPr>
        </p:nvSpPr>
        <p:spPr>
          <a:xfrm>
            <a:off x="371481" y="1825625"/>
            <a:ext cx="5181600" cy="4351338"/>
          </a:xfrm>
        </p:spPr>
        <p:txBody>
          <a:bodyPr/>
          <a:lstStyle/>
          <a:p>
            <a:pPr marL="0" indent="0">
              <a:lnSpc>
                <a:spcPct val="150000"/>
              </a:lnSpc>
              <a:buNone/>
            </a:pPr>
            <a:r>
              <a:rPr lang="de-DE" sz="1800" dirty="0"/>
              <a:t>In den </a:t>
            </a:r>
            <a:r>
              <a:rPr lang="de-DE" sz="1800" b="1" dirty="0"/>
              <a:t>Workshops zur Maßnahmenentwicklung</a:t>
            </a:r>
            <a:r>
              <a:rPr lang="de-DE" sz="1800" dirty="0"/>
              <a:t> ist das konkrete Wissen der Mitarbeitenden zu den alltäglichen Prozessen vor Ort wesentlich zur Identifizierung von sinnvollen Maßnahmen. Ebenso ist eine </a:t>
            </a:r>
            <a:r>
              <a:rPr lang="de-DE" sz="1800" b="1" dirty="0"/>
              <a:t>Einbindung des Küchenteams </a:t>
            </a:r>
            <a:r>
              <a:rPr lang="de-DE" sz="1800" dirty="0"/>
              <a:t>Voraussetzung für den Erfolg bei der späteren Umsetzung von Maßnahmen. Daher ist es sinnvoll sie in </a:t>
            </a:r>
            <a:r>
              <a:rPr lang="de-DE" sz="1800" b="1" dirty="0"/>
              <a:t>Entscheidungsfindung</a:t>
            </a:r>
            <a:r>
              <a:rPr lang="de-DE" sz="1800" dirty="0"/>
              <a:t> einzubinden.</a:t>
            </a:r>
          </a:p>
          <a:p>
            <a:endParaRPr lang="de-DE" dirty="0"/>
          </a:p>
        </p:txBody>
      </p:sp>
      <p:sp>
        <p:nvSpPr>
          <p:cNvPr id="9" name="Inhaltsplatzhalter 8">
            <a:extLst>
              <a:ext uri="{FF2B5EF4-FFF2-40B4-BE49-F238E27FC236}">
                <a16:creationId xmlns:a16="http://schemas.microsoft.com/office/drawing/2014/main" id="{722962FE-BA08-4AFA-3D50-1E85D70F53A7}"/>
              </a:ext>
            </a:extLst>
          </p:cNvPr>
          <p:cNvSpPr>
            <a:spLocks noGrp="1"/>
          </p:cNvSpPr>
          <p:nvPr>
            <p:ph sz="half" idx="2"/>
          </p:nvPr>
        </p:nvSpPr>
        <p:spPr>
          <a:xfrm>
            <a:off x="6520658" y="1825625"/>
            <a:ext cx="5181600" cy="4351338"/>
          </a:xfrm>
        </p:spPr>
        <p:txBody>
          <a:bodyPr/>
          <a:lstStyle/>
          <a:p>
            <a:pPr lvl="0">
              <a:lnSpc>
                <a:spcPct val="150000"/>
              </a:lnSpc>
              <a:buFont typeface="Wingdings" pitchFamily="2" charset="2"/>
              <a:buChar char="§"/>
            </a:pPr>
            <a:r>
              <a:rPr lang="de-DE" sz="1800" dirty="0">
                <a:solidFill>
                  <a:prstClr val="black"/>
                </a:solidFill>
              </a:rPr>
              <a:t>Maßnahmen festlegen</a:t>
            </a:r>
          </a:p>
          <a:p>
            <a:pPr lvl="0">
              <a:lnSpc>
                <a:spcPct val="150000"/>
              </a:lnSpc>
              <a:buFont typeface="Wingdings" pitchFamily="2" charset="2"/>
              <a:buChar char="§"/>
            </a:pPr>
            <a:r>
              <a:rPr lang="de-DE" sz="1800" dirty="0">
                <a:solidFill>
                  <a:prstClr val="black"/>
                </a:solidFill>
              </a:rPr>
              <a:t>Verantwortung und Beteiligte benennen</a:t>
            </a:r>
          </a:p>
          <a:p>
            <a:pPr lvl="0">
              <a:lnSpc>
                <a:spcPct val="150000"/>
              </a:lnSpc>
              <a:buFont typeface="Wingdings" pitchFamily="2" charset="2"/>
              <a:buChar char="§"/>
            </a:pPr>
            <a:r>
              <a:rPr lang="de-DE" sz="1800" dirty="0">
                <a:solidFill>
                  <a:prstClr val="black"/>
                </a:solidFill>
              </a:rPr>
              <a:t>Zielsetzung und Kennzahl festlegen</a:t>
            </a:r>
          </a:p>
          <a:p>
            <a:pPr lvl="0">
              <a:lnSpc>
                <a:spcPct val="150000"/>
              </a:lnSpc>
              <a:buFont typeface="Wingdings" pitchFamily="2" charset="2"/>
              <a:buChar char="§"/>
            </a:pPr>
            <a:r>
              <a:rPr lang="de-DE" sz="1800" dirty="0">
                <a:solidFill>
                  <a:prstClr val="black"/>
                </a:solidFill>
              </a:rPr>
              <a:t>Meilensteine für Maßnahmen festlegen</a:t>
            </a:r>
          </a:p>
          <a:p>
            <a:pPr lvl="0">
              <a:lnSpc>
                <a:spcPct val="150000"/>
              </a:lnSpc>
              <a:buFont typeface="Wingdings" pitchFamily="2" charset="2"/>
              <a:buChar char="§"/>
            </a:pPr>
            <a:r>
              <a:rPr lang="de-DE" sz="1800" dirty="0">
                <a:solidFill>
                  <a:prstClr val="black"/>
                </a:solidFill>
              </a:rPr>
              <a:t>Zeitplan</a:t>
            </a:r>
          </a:p>
          <a:p>
            <a:pPr lvl="0">
              <a:lnSpc>
                <a:spcPct val="150000"/>
              </a:lnSpc>
              <a:buFont typeface="Wingdings" pitchFamily="2" charset="2"/>
              <a:buChar char="§"/>
            </a:pPr>
            <a:r>
              <a:rPr lang="de-DE" sz="1800" dirty="0">
                <a:solidFill>
                  <a:prstClr val="black"/>
                </a:solidFill>
              </a:rPr>
              <a:t>Kontinuierlichen Verbesserungsprozess </a:t>
            </a:r>
            <a:br>
              <a:rPr lang="de-DE" sz="1800" dirty="0">
                <a:solidFill>
                  <a:prstClr val="black"/>
                </a:solidFill>
              </a:rPr>
            </a:br>
            <a:r>
              <a:rPr lang="de-DE" sz="1800" dirty="0">
                <a:solidFill>
                  <a:prstClr val="black"/>
                </a:solidFill>
              </a:rPr>
              <a:t>anstoßen</a:t>
            </a:r>
          </a:p>
          <a:p>
            <a:endParaRPr lang="de-DE" dirty="0"/>
          </a:p>
        </p:txBody>
      </p:sp>
    </p:spTree>
    <p:extLst>
      <p:ext uri="{BB962C8B-B14F-4D97-AF65-F5344CB8AC3E}">
        <p14:creationId xmlns:p14="http://schemas.microsoft.com/office/powerpoint/2010/main" val="3989962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pPr>
              <a:lnSpc>
                <a:spcPct val="150000"/>
              </a:lnSpc>
            </a:pPr>
            <a:r>
              <a:rPr lang="de-DE"/>
              <a:t>Wo und wie können Mitarbeitende in Ihrem Unternehmen aktiv in die Veränderungen eingebunden werden?</a:t>
            </a:r>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a:t>Mitarbeitende einbinden</a:t>
            </a:r>
          </a:p>
        </p:txBody>
      </p:sp>
      <p:sp>
        <p:nvSpPr>
          <p:cNvPr id="4" name="Textplatzhalter 3">
            <a:extLst>
              <a:ext uri="{FF2B5EF4-FFF2-40B4-BE49-F238E27FC236}">
                <a16:creationId xmlns:a16="http://schemas.microsoft.com/office/drawing/2014/main" id="{2742148A-5E02-96A2-F170-8590F187B99F}"/>
              </a:ext>
            </a:extLst>
          </p:cNvPr>
          <p:cNvSpPr>
            <a:spLocks noGrp="1"/>
          </p:cNvSpPr>
          <p:nvPr>
            <p:ph type="body" sz="quarter" idx="13"/>
          </p:nvPr>
        </p:nvSpPr>
        <p:spPr/>
        <p:txBody>
          <a:bodyPr/>
          <a:lstStyle/>
          <a:p>
            <a:r>
              <a:rPr lang="de-DE"/>
              <a:t>Brainstorming</a:t>
            </a:r>
          </a:p>
        </p:txBody>
      </p:sp>
    </p:spTree>
    <p:extLst>
      <p:ext uri="{BB962C8B-B14F-4D97-AF65-F5344CB8AC3E}">
        <p14:creationId xmlns:p14="http://schemas.microsoft.com/office/powerpoint/2010/main" val="3604238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D2AE2AFE-59E4-40D2-A47D-C7AEAC7E48D2}"/>
              </a:ext>
            </a:extLst>
          </p:cNvPr>
          <p:cNvSpPr>
            <a:spLocks noGrp="1"/>
          </p:cNvSpPr>
          <p:nvPr>
            <p:ph type="pic" sz="quarter" idx="4294967295"/>
          </p:nvPr>
        </p:nvSpPr>
        <p:spPr>
          <a:xfrm>
            <a:off x="0" y="1052736"/>
            <a:ext cx="12192000" cy="5805264"/>
          </a:xfrm>
        </p:spPr>
      </p:sp>
      <p:sp>
        <p:nvSpPr>
          <p:cNvPr id="9" name="Rechteck 8">
            <a:extLst>
              <a:ext uri="{FF2B5EF4-FFF2-40B4-BE49-F238E27FC236}">
                <a16:creationId xmlns:a16="http://schemas.microsoft.com/office/drawing/2014/main" id="{262340BE-0FC1-47B6-AD76-392250845F91}"/>
              </a:ext>
            </a:extLst>
          </p:cNvPr>
          <p:cNvSpPr/>
          <p:nvPr/>
        </p:nvSpPr>
        <p:spPr>
          <a:xfrm>
            <a:off x="0" y="1052736"/>
            <a:ext cx="12192000" cy="583200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Titel 5">
            <a:extLst>
              <a:ext uri="{FF2B5EF4-FFF2-40B4-BE49-F238E27FC236}">
                <a16:creationId xmlns:a16="http://schemas.microsoft.com/office/drawing/2014/main" id="{6FFF65AD-7AF3-70CC-D4AB-58159D32EB8E}"/>
              </a:ext>
            </a:extLst>
          </p:cNvPr>
          <p:cNvSpPr>
            <a:spLocks noGrp="1"/>
          </p:cNvSpPr>
          <p:nvPr>
            <p:ph type="ctrTitle"/>
          </p:nvPr>
        </p:nvSpPr>
        <p:spPr>
          <a:xfrm>
            <a:off x="3738658" y="2379241"/>
            <a:ext cx="8456414" cy="1980220"/>
          </a:xfrm>
        </p:spPr>
        <p:txBody>
          <a:bodyPr/>
          <a:lstStyle/>
          <a:p>
            <a:r>
              <a:rPr lang="de-DE" sz="8800" b="1" dirty="0"/>
              <a:t>PAUSE</a:t>
            </a:r>
          </a:p>
        </p:txBody>
      </p:sp>
    </p:spTree>
    <p:extLst>
      <p:ext uri="{BB962C8B-B14F-4D97-AF65-F5344CB8AC3E}">
        <p14:creationId xmlns:p14="http://schemas.microsoft.com/office/powerpoint/2010/main" val="1531413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Lebensmittelabfälle in der Verpflegung</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Nach der Pause werden die Lebensmittelabfälle nochmals genauer betrachtet.</a:t>
            </a:r>
          </a:p>
          <a:p>
            <a:pPr marL="0" indent="0">
              <a:buNone/>
            </a:pPr>
            <a:r>
              <a:rPr lang="de-DE" sz="2000" dirty="0">
                <a:latin typeface="Arial" panose="020B0604020202020204" pitchFamily="34" charset="0"/>
                <a:cs typeface="Arial" panose="020B0604020202020204" pitchFamily="34" charset="0"/>
              </a:rPr>
              <a:t>Dazu kann zu Beginn ein kurzes Quiz mit den Teilnehmenden gemacht werden. Ob mit Zettel und Stift vor Ort oder über ein digitales Tool ist Ihnen überlassen. Wir haben gute Erfahrungen gemacht, das Quiz über ein digitales Tool anzubieten, wo die Teilnehmenden sich mit Ihrem Handy einloggen können.</a:t>
            </a:r>
          </a:p>
          <a:p>
            <a:pPr marL="0" indent="0">
              <a:buNone/>
            </a:pPr>
            <a:r>
              <a:rPr lang="de-DE" dirty="0"/>
              <a:t>Im Anschluss an das Quiz werden die Fragen nochmals aufgegriffen und näher beleuchtet.</a:t>
            </a:r>
          </a:p>
          <a:p>
            <a:pPr marL="0" indent="0">
              <a:buNone/>
            </a:pPr>
            <a:endParaRPr lang="de-DE" dirty="0"/>
          </a:p>
          <a:p>
            <a:pPr marL="0" indent="0">
              <a:buNone/>
            </a:pPr>
            <a:endParaRPr lang="de-DE" dirty="0"/>
          </a:p>
          <a:p>
            <a:pPr marL="0" indent="0">
              <a:buNone/>
            </a:pPr>
            <a:endParaRPr lang="de-DE" dirty="0"/>
          </a:p>
          <a:p>
            <a:pPr marL="0" indent="0">
              <a:buNone/>
            </a:pPr>
            <a:r>
              <a:rPr lang="de-DE" b="1" dirty="0"/>
              <a:t>Material:</a:t>
            </a:r>
            <a:r>
              <a:rPr lang="de-DE" dirty="0"/>
              <a:t> Präsentation, Quiz + digitales Tool (Teilnehmenden: digitales Endgerät) oder andere Materialien</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00188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92245-8724-1E63-32CC-911813801FAC}"/>
              </a:ext>
            </a:extLst>
          </p:cNvPr>
          <p:cNvSpPr>
            <a:spLocks noGrp="1"/>
          </p:cNvSpPr>
          <p:nvPr>
            <p:ph type="ctrTitle"/>
          </p:nvPr>
        </p:nvSpPr>
        <p:spPr>
          <a:xfrm>
            <a:off x="2742245" y="732362"/>
            <a:ext cx="6707509" cy="659408"/>
          </a:xfrm>
        </p:spPr>
        <p:txBody>
          <a:bodyPr/>
          <a:lstStyle/>
          <a:p>
            <a:r>
              <a:rPr lang="de-DE" b="1" dirty="0"/>
              <a:t>Verringerung von Lebensmittel-abfällen</a:t>
            </a:r>
            <a:br>
              <a:rPr lang="de-DE" b="1" dirty="0"/>
            </a:br>
            <a:endParaRPr lang="de-DE" dirty="0"/>
          </a:p>
        </p:txBody>
      </p:sp>
      <p:pic>
        <p:nvPicPr>
          <p:cNvPr id="8" name="Bildplatzhalter 7" descr="Abfall Silhouette">
            <a:extLst>
              <a:ext uri="{FF2B5EF4-FFF2-40B4-BE49-F238E27FC236}">
                <a16:creationId xmlns:a16="http://schemas.microsoft.com/office/drawing/2014/main" id="{7A2BB5BC-6EF0-485D-3C3B-93CA6363871E}"/>
              </a:ext>
            </a:extLst>
          </p:cNvPr>
          <p:cNvPicPr>
            <a:picLocks noGrp="1" noChangeAspect="1"/>
          </p:cNvPicPr>
          <p:nvPr>
            <p:ph type="pic" sz="quarter" idx="4294967295"/>
          </p:nvPr>
        </p:nvPicPr>
        <p:blipFill>
          <a:blip r:embed="rId3">
            <a:extLst>
              <a:ext uri="{96DAC541-7B7A-43D3-8B79-37D633B846F1}">
                <asvg:svgBlip xmlns:asvg="http://schemas.microsoft.com/office/drawing/2016/SVG/main" r:embed="rId4"/>
              </a:ext>
            </a:extLst>
          </a:blip>
          <a:srcRect l="16400" r="16400"/>
          <a:stretch/>
        </p:blipFill>
        <p:spPr>
          <a:xfrm>
            <a:off x="4623269" y="2548543"/>
            <a:ext cx="2945460" cy="4382389"/>
          </a:xfrm>
        </p:spPr>
      </p:pic>
    </p:spTree>
    <p:extLst>
      <p:ext uri="{BB962C8B-B14F-4D97-AF65-F5344CB8AC3E}">
        <p14:creationId xmlns:p14="http://schemas.microsoft.com/office/powerpoint/2010/main" val="3874632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a:t>Ziele: Workshop 1.1</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p:txBody>
          <a:bodyPr/>
          <a:lstStyle/>
          <a:p>
            <a:pPr marL="0" indent="0">
              <a:lnSpc>
                <a:spcPct val="150000"/>
              </a:lnSpc>
              <a:buNone/>
            </a:pPr>
            <a:r>
              <a:rPr lang="de-DE" sz="1800"/>
              <a:t>Sie können …</a:t>
            </a:r>
          </a:p>
          <a:p>
            <a:pPr marL="354965" indent="-354965">
              <a:lnSpc>
                <a:spcPct val="150000"/>
              </a:lnSpc>
              <a:buClr>
                <a:schemeClr val="accent4"/>
              </a:buClr>
            </a:pPr>
            <a:r>
              <a:rPr lang="de-DE" sz="1800"/>
              <a:t>das Potential zur Verringerung von Lebensmittelabfällen in der Außer-Haus-Verpflegung einschätzen,</a:t>
            </a:r>
            <a:endParaRPr lang="de-DE" sz="1800">
              <a:cs typeface="Arial"/>
            </a:endParaRPr>
          </a:p>
          <a:p>
            <a:pPr marL="354965" indent="-354965">
              <a:lnSpc>
                <a:spcPct val="150000"/>
              </a:lnSpc>
              <a:buClr>
                <a:schemeClr val="accent4"/>
              </a:buClr>
            </a:pPr>
            <a:r>
              <a:rPr lang="de-DE" sz="1800"/>
              <a:t>die Methode zum Messen von Lebensmittelabfallvermeidung eigenständig in den Einrichtungen anwenden, </a:t>
            </a:r>
            <a:endParaRPr lang="de-DE" sz="1800">
              <a:cs typeface="Arial"/>
            </a:endParaRPr>
          </a:p>
          <a:p>
            <a:pPr marL="354965" indent="-354965">
              <a:lnSpc>
                <a:spcPct val="150000"/>
              </a:lnSpc>
              <a:buClr>
                <a:schemeClr val="accent4"/>
              </a:buClr>
            </a:pPr>
            <a:r>
              <a:rPr lang="de-DE" sz="1800"/>
              <a:t>und identifizieren, an welchen Prozessschritten vermeidbare Lebensmittelabfälle anfallen,</a:t>
            </a:r>
            <a:endParaRPr lang="de-DE"/>
          </a:p>
          <a:p>
            <a:pPr marL="354965" indent="-354965">
              <a:lnSpc>
                <a:spcPct val="150000"/>
              </a:lnSpc>
              <a:buClr>
                <a:schemeClr val="accent4"/>
              </a:buClr>
            </a:pPr>
            <a:r>
              <a:rPr lang="de-DE" sz="1800"/>
              <a:t>Sowie Schwierigkeiten und Hürden bei der Messung benennen, </a:t>
            </a:r>
          </a:p>
          <a:p>
            <a:pPr marL="354965" indent="-354965">
              <a:lnSpc>
                <a:spcPct val="150000"/>
              </a:lnSpc>
              <a:buClr>
                <a:schemeClr val="accent4"/>
              </a:buClr>
            </a:pPr>
            <a:r>
              <a:rPr lang="de-DE" sz="1800"/>
              <a:t>und kennen Maßnahmen, um das Fehlerpotential zu verringern.</a:t>
            </a:r>
            <a:endParaRPr lang="de-DE"/>
          </a:p>
          <a:p>
            <a:pPr marL="354965" indent="-354965">
              <a:lnSpc>
                <a:spcPct val="150000"/>
              </a:lnSpc>
              <a:buClr>
                <a:schemeClr val="accent4"/>
              </a:buClr>
            </a:pPr>
            <a:endParaRPr lang="de-DE" sz="1500">
              <a:cs typeface="Arial"/>
            </a:endParaRPr>
          </a:p>
          <a:p>
            <a:pPr marL="0" indent="0">
              <a:lnSpc>
                <a:spcPct val="150000"/>
              </a:lnSpc>
              <a:buClr>
                <a:schemeClr val="accent4"/>
              </a:buClr>
              <a:buNone/>
            </a:pPr>
            <a:endParaRPr lang="de-DE" sz="1500"/>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r>
              <a:rPr lang="de-DE"/>
              <a:t>Lebensmittelabfallvermeidung</a:t>
            </a:r>
          </a:p>
        </p:txBody>
      </p:sp>
    </p:spTree>
    <p:extLst>
      <p:ext uri="{BB962C8B-B14F-4D97-AF65-F5344CB8AC3E}">
        <p14:creationId xmlns:p14="http://schemas.microsoft.com/office/powerpoint/2010/main" val="3744949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EADC91B7-CAC6-5C3F-7A75-A4C11C5E4FF2}"/>
              </a:ext>
            </a:extLst>
          </p:cNvPr>
          <p:cNvGraphicFramePr>
            <a:graphicFrameLocks noGrp="1"/>
          </p:cNvGraphicFramePr>
          <p:nvPr>
            <p:ph idx="1"/>
          </p:nvPr>
        </p:nvGraphicFramePr>
        <p:xfrm>
          <a:off x="719958" y="659614"/>
          <a:ext cx="10752083" cy="443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5FA5E7F8-FA1E-3D03-9390-A7C7424FB5FE}"/>
              </a:ext>
            </a:extLst>
          </p:cNvPr>
          <p:cNvSpPr>
            <a:spLocks noGrp="1"/>
          </p:cNvSpPr>
          <p:nvPr>
            <p:ph type="title"/>
          </p:nvPr>
        </p:nvSpPr>
        <p:spPr/>
        <p:txBody>
          <a:bodyPr/>
          <a:lstStyle/>
          <a:p>
            <a:r>
              <a:rPr lang="de-DE"/>
              <a:t>Einordnung in den Verpflegungsablauf</a:t>
            </a:r>
          </a:p>
        </p:txBody>
      </p:sp>
      <p:sp>
        <p:nvSpPr>
          <p:cNvPr id="4" name="Textplatzhalter 3">
            <a:extLst>
              <a:ext uri="{FF2B5EF4-FFF2-40B4-BE49-F238E27FC236}">
                <a16:creationId xmlns:a16="http://schemas.microsoft.com/office/drawing/2014/main" id="{BA74F4D3-820E-D84A-F2E7-22DB6C919BBA}"/>
              </a:ext>
            </a:extLst>
          </p:cNvPr>
          <p:cNvSpPr>
            <a:spLocks noGrp="1"/>
          </p:cNvSpPr>
          <p:nvPr>
            <p:ph type="body" sz="quarter" idx="13"/>
          </p:nvPr>
        </p:nvSpPr>
        <p:spPr/>
        <p:txBody>
          <a:bodyPr/>
          <a:lstStyle/>
          <a:p>
            <a:r>
              <a:rPr lang="de-DE"/>
              <a:t>Lebensmittelabfallvermeidung</a:t>
            </a:r>
          </a:p>
        </p:txBody>
      </p:sp>
      <p:grpSp>
        <p:nvGrpSpPr>
          <p:cNvPr id="7" name="Gruppieren 6">
            <a:extLst>
              <a:ext uri="{FF2B5EF4-FFF2-40B4-BE49-F238E27FC236}">
                <a16:creationId xmlns:a16="http://schemas.microsoft.com/office/drawing/2014/main" id="{C2AE4193-0052-3B40-C5F3-F88075AAB28B}"/>
              </a:ext>
            </a:extLst>
          </p:cNvPr>
          <p:cNvGrpSpPr/>
          <p:nvPr/>
        </p:nvGrpSpPr>
        <p:grpSpPr>
          <a:xfrm>
            <a:off x="1498216" y="4584471"/>
            <a:ext cx="9365551" cy="749244"/>
            <a:chOff x="1498216" y="4584471"/>
            <a:chExt cx="9365551" cy="749244"/>
          </a:xfrm>
        </p:grpSpPr>
        <p:sp>
          <p:nvSpPr>
            <p:cNvPr id="8" name="Freihandform: Form 7">
              <a:extLst>
                <a:ext uri="{FF2B5EF4-FFF2-40B4-BE49-F238E27FC236}">
                  <a16:creationId xmlns:a16="http://schemas.microsoft.com/office/drawing/2014/main" id="{79B68F38-FC30-AB5E-6138-5C1BD7709E51}"/>
                </a:ext>
              </a:extLst>
            </p:cNvPr>
            <p:cNvSpPr/>
            <p:nvPr/>
          </p:nvSpPr>
          <p:spPr>
            <a:xfrm>
              <a:off x="1498216"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0 w 1873110"/>
                <a:gd name="connsiteY5"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110" h="749244">
                  <a:moveTo>
                    <a:pt x="0" y="0"/>
                  </a:moveTo>
                  <a:lnTo>
                    <a:pt x="1498488" y="0"/>
                  </a:lnTo>
                  <a:lnTo>
                    <a:pt x="1873110" y="374622"/>
                  </a:lnTo>
                  <a:lnTo>
                    <a:pt x="1498488" y="749244"/>
                  </a:lnTo>
                  <a:lnTo>
                    <a:pt x="0" y="749244"/>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58674" tIns="29337" rIns="201980" bIns="29337" numCol="1" spcCol="1270" anchor="ctr" anchorCtr="0">
              <a:noAutofit/>
            </a:bodyPr>
            <a:lstStyle/>
            <a:p>
              <a:pPr marL="0" lvl="0" indent="0" algn="ctr" defTabSz="488950">
                <a:lnSpc>
                  <a:spcPct val="90000"/>
                </a:lnSpc>
                <a:spcBef>
                  <a:spcPct val="0"/>
                </a:spcBef>
                <a:spcAft>
                  <a:spcPct val="35000"/>
                </a:spcAft>
                <a:buNone/>
              </a:pPr>
              <a:r>
                <a:rPr lang="de-DE" sz="1100" kern="1200" dirty="0">
                  <a:solidFill>
                    <a:srgbClr val="7A7A7A"/>
                  </a:solidFill>
                </a:rPr>
                <a:t>Speisenplanung</a:t>
              </a:r>
            </a:p>
          </p:txBody>
        </p:sp>
        <p:sp>
          <p:nvSpPr>
            <p:cNvPr id="9" name="Freihandform: Form 8">
              <a:extLst>
                <a:ext uri="{FF2B5EF4-FFF2-40B4-BE49-F238E27FC236}">
                  <a16:creationId xmlns:a16="http://schemas.microsoft.com/office/drawing/2014/main" id="{783A6176-EBEC-1ED5-95DC-79C7BFD73B5D}"/>
                </a:ext>
              </a:extLst>
            </p:cNvPr>
            <p:cNvSpPr/>
            <p:nvPr/>
          </p:nvSpPr>
          <p:spPr>
            <a:xfrm>
              <a:off x="2987826"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b="0" kern="1200">
                  <a:solidFill>
                    <a:srgbClr val="7A7A7A"/>
                  </a:solidFill>
                </a:rPr>
                <a:t>Bestellung</a:t>
              </a:r>
            </a:p>
          </p:txBody>
        </p:sp>
        <p:sp>
          <p:nvSpPr>
            <p:cNvPr id="10" name="Freihandform: Form 9">
              <a:extLst>
                <a:ext uri="{FF2B5EF4-FFF2-40B4-BE49-F238E27FC236}">
                  <a16:creationId xmlns:a16="http://schemas.microsoft.com/office/drawing/2014/main" id="{E6DE6A7E-D8DA-8118-04E7-5F13CE58D6F8}"/>
                </a:ext>
              </a:extLst>
            </p:cNvPr>
            <p:cNvSpPr/>
            <p:nvPr/>
          </p:nvSpPr>
          <p:spPr>
            <a:xfrm>
              <a:off x="4489820"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a:solidFill>
                    <a:srgbClr val="7A7A7A"/>
                  </a:solidFill>
                </a:rPr>
                <a:t>Lagerung</a:t>
              </a:r>
            </a:p>
          </p:txBody>
        </p:sp>
        <p:sp>
          <p:nvSpPr>
            <p:cNvPr id="15" name="Freihandform: Form 14">
              <a:extLst>
                <a:ext uri="{FF2B5EF4-FFF2-40B4-BE49-F238E27FC236}">
                  <a16:creationId xmlns:a16="http://schemas.microsoft.com/office/drawing/2014/main" id="{BAA80194-3855-518A-CF7A-EBA4E9C23411}"/>
                </a:ext>
              </a:extLst>
            </p:cNvPr>
            <p:cNvSpPr/>
            <p:nvPr/>
          </p:nvSpPr>
          <p:spPr>
            <a:xfrm>
              <a:off x="7492169"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a:solidFill>
                    <a:srgbClr val="7A7A7A"/>
                  </a:solidFill>
                </a:rPr>
                <a:t>Speisenrücklauf</a:t>
              </a:r>
            </a:p>
          </p:txBody>
        </p:sp>
        <p:sp>
          <p:nvSpPr>
            <p:cNvPr id="16" name="Freihandform: Form 15">
              <a:extLst>
                <a:ext uri="{FF2B5EF4-FFF2-40B4-BE49-F238E27FC236}">
                  <a16:creationId xmlns:a16="http://schemas.microsoft.com/office/drawing/2014/main" id="{E2CBC9F4-A632-7378-152C-B9037B85CBC7}"/>
                </a:ext>
              </a:extLst>
            </p:cNvPr>
            <p:cNvSpPr/>
            <p:nvPr/>
          </p:nvSpPr>
          <p:spPr>
            <a:xfrm>
              <a:off x="8990657"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a:solidFill>
                    <a:srgbClr val="7A7A7A"/>
                  </a:solidFill>
                </a:rPr>
                <a:t>Entsorgung</a:t>
              </a:r>
            </a:p>
          </p:txBody>
        </p:sp>
        <p:sp>
          <p:nvSpPr>
            <p:cNvPr id="13" name="Freihandform: Form 12">
              <a:extLst>
                <a:ext uri="{FF2B5EF4-FFF2-40B4-BE49-F238E27FC236}">
                  <a16:creationId xmlns:a16="http://schemas.microsoft.com/office/drawing/2014/main" id="{D5EC9F40-3B73-7117-3EC3-14D98A9DC327}"/>
                </a:ext>
              </a:extLst>
            </p:cNvPr>
            <p:cNvSpPr/>
            <p:nvPr/>
          </p:nvSpPr>
          <p:spPr>
            <a:xfrm>
              <a:off x="5993680"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a:solidFill>
                    <a:srgbClr val="7A7A7A"/>
                  </a:solidFill>
                </a:rPr>
                <a:t>Produktion</a:t>
              </a:r>
            </a:p>
          </p:txBody>
        </p:sp>
      </p:grpSp>
      <p:sp>
        <p:nvSpPr>
          <p:cNvPr id="11" name="Freihandform: Form 10">
            <a:extLst>
              <a:ext uri="{FF2B5EF4-FFF2-40B4-BE49-F238E27FC236}">
                <a16:creationId xmlns:a16="http://schemas.microsoft.com/office/drawing/2014/main" id="{902204B1-0951-054D-1E86-09C5CD45D958}"/>
              </a:ext>
            </a:extLst>
          </p:cNvPr>
          <p:cNvSpPr/>
          <p:nvPr/>
        </p:nvSpPr>
        <p:spPr>
          <a:xfrm>
            <a:off x="962188" y="3669248"/>
            <a:ext cx="8675170" cy="1136411"/>
          </a:xfrm>
          <a:custGeom>
            <a:avLst/>
            <a:gdLst>
              <a:gd name="connsiteX0" fmla="*/ 252777 w 6832278"/>
              <a:gd name="connsiteY0" fmla="*/ 1119352 h 1119352"/>
              <a:gd name="connsiteX1" fmla="*/ 158184 w 6832278"/>
              <a:gd name="connsiteY1" fmla="*/ 709449 h 1119352"/>
              <a:gd name="connsiteX2" fmla="*/ 2097342 w 6832278"/>
              <a:gd name="connsiteY2" fmla="*/ 551793 h 1119352"/>
              <a:gd name="connsiteX3" fmla="*/ 6149080 w 6832278"/>
              <a:gd name="connsiteY3" fmla="*/ 520262 h 1119352"/>
              <a:gd name="connsiteX4" fmla="*/ 6826998 w 6832278"/>
              <a:gd name="connsiteY4" fmla="*/ 0 h 1119352"/>
              <a:gd name="connsiteX5" fmla="*/ 6826998 w 6832278"/>
              <a:gd name="connsiteY5" fmla="*/ 0 h 111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2278" h="1119352">
                <a:moveTo>
                  <a:pt x="252777" y="1119352"/>
                </a:moveTo>
                <a:cubicBezTo>
                  <a:pt x="51767" y="961697"/>
                  <a:pt x="-149243" y="804042"/>
                  <a:pt x="158184" y="709449"/>
                </a:cubicBezTo>
                <a:cubicBezTo>
                  <a:pt x="465611" y="614856"/>
                  <a:pt x="1098859" y="583324"/>
                  <a:pt x="2097342" y="551793"/>
                </a:cubicBezTo>
                <a:cubicBezTo>
                  <a:pt x="3095825" y="520262"/>
                  <a:pt x="5360804" y="612228"/>
                  <a:pt x="6149080" y="520262"/>
                </a:cubicBezTo>
                <a:cubicBezTo>
                  <a:pt x="6937356" y="428296"/>
                  <a:pt x="6826998" y="0"/>
                  <a:pt x="6826998" y="0"/>
                </a:cubicBezTo>
                <a:lnTo>
                  <a:pt x="6826998" y="0"/>
                </a:lnTo>
              </a:path>
            </a:pathLst>
          </a:custGeom>
          <a:ln w="19050">
            <a:solidFill>
              <a:schemeClr val="accent5"/>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FF280C4D-1B90-BAA3-596F-688BC76DD8E7}"/>
              </a:ext>
            </a:extLst>
          </p:cNvPr>
          <p:cNvSpPr/>
          <p:nvPr/>
        </p:nvSpPr>
        <p:spPr>
          <a:xfrm>
            <a:off x="9849356" y="3663561"/>
            <a:ext cx="1166895" cy="991659"/>
          </a:xfrm>
          <a:custGeom>
            <a:avLst/>
            <a:gdLst>
              <a:gd name="connsiteX0" fmla="*/ 3090042 w 3117728"/>
              <a:gd name="connsiteY0" fmla="*/ 1056290 h 1056290"/>
              <a:gd name="connsiteX1" fmla="*/ 2758966 w 3117728"/>
              <a:gd name="connsiteY1" fmla="*/ 756745 h 1056290"/>
              <a:gd name="connsiteX2" fmla="*/ 567559 w 3117728"/>
              <a:gd name="connsiteY2" fmla="*/ 441435 h 1056290"/>
              <a:gd name="connsiteX3" fmla="*/ 0 w 3117728"/>
              <a:gd name="connsiteY3" fmla="*/ 0 h 1056290"/>
              <a:gd name="connsiteX4" fmla="*/ 0 w 3117728"/>
              <a:gd name="connsiteY4" fmla="*/ 0 h 105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728" h="1056290">
                <a:moveTo>
                  <a:pt x="3090042" y="1056290"/>
                </a:moveTo>
                <a:cubicBezTo>
                  <a:pt x="3134711" y="957755"/>
                  <a:pt x="3179380" y="859221"/>
                  <a:pt x="2758966" y="756745"/>
                </a:cubicBezTo>
                <a:cubicBezTo>
                  <a:pt x="2338552" y="654269"/>
                  <a:pt x="1027387" y="567559"/>
                  <a:pt x="567559" y="441435"/>
                </a:cubicBezTo>
                <a:cubicBezTo>
                  <a:pt x="107731" y="315311"/>
                  <a:pt x="0" y="0"/>
                  <a:pt x="0" y="0"/>
                </a:cubicBezTo>
                <a:lnTo>
                  <a:pt x="0" y="0"/>
                </a:lnTo>
              </a:path>
            </a:pathLst>
          </a:custGeom>
          <a:ln w="19050">
            <a:solidFill>
              <a:schemeClr val="accent5"/>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BA818865-B855-478A-89EA-9EA70B0814F5}"/>
              </a:ext>
            </a:extLst>
          </p:cNvPr>
          <p:cNvGrpSpPr/>
          <p:nvPr/>
        </p:nvGrpSpPr>
        <p:grpSpPr>
          <a:xfrm>
            <a:off x="1498216" y="4584471"/>
            <a:ext cx="9365551" cy="749244"/>
            <a:chOff x="1498216" y="4584471"/>
            <a:chExt cx="9365551" cy="749244"/>
          </a:xfrm>
        </p:grpSpPr>
        <p:sp>
          <p:nvSpPr>
            <p:cNvPr id="18" name="Freihandform: Form 17">
              <a:extLst>
                <a:ext uri="{FF2B5EF4-FFF2-40B4-BE49-F238E27FC236}">
                  <a16:creationId xmlns:a16="http://schemas.microsoft.com/office/drawing/2014/main" id="{35BC498A-C7BF-4F86-9E03-3610446B65D8}"/>
                </a:ext>
              </a:extLst>
            </p:cNvPr>
            <p:cNvSpPr/>
            <p:nvPr/>
          </p:nvSpPr>
          <p:spPr>
            <a:xfrm>
              <a:off x="1498216"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0 w 1873110"/>
                <a:gd name="connsiteY5"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110" h="749244">
                  <a:moveTo>
                    <a:pt x="0" y="0"/>
                  </a:moveTo>
                  <a:lnTo>
                    <a:pt x="1498488" y="0"/>
                  </a:lnTo>
                  <a:lnTo>
                    <a:pt x="1873110" y="374622"/>
                  </a:lnTo>
                  <a:lnTo>
                    <a:pt x="1498488" y="749244"/>
                  </a:lnTo>
                  <a:lnTo>
                    <a:pt x="0" y="749244"/>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58674" tIns="29337" rIns="201980" bIns="29337" numCol="1" spcCol="1270" anchor="ctr" anchorCtr="0">
              <a:noAutofit/>
            </a:bodyPr>
            <a:lstStyle/>
            <a:p>
              <a:pPr marL="0" lvl="0" indent="0" algn="ctr" defTabSz="488950">
                <a:lnSpc>
                  <a:spcPct val="90000"/>
                </a:lnSpc>
                <a:spcBef>
                  <a:spcPct val="0"/>
                </a:spcBef>
                <a:spcAft>
                  <a:spcPct val="35000"/>
                </a:spcAft>
                <a:buNone/>
              </a:pPr>
              <a:r>
                <a:rPr lang="de-DE" sz="1100" kern="1200"/>
                <a:t>Speisenplanung</a:t>
              </a:r>
            </a:p>
          </p:txBody>
        </p:sp>
        <p:sp>
          <p:nvSpPr>
            <p:cNvPr id="19" name="Freihandform: Form 18">
              <a:extLst>
                <a:ext uri="{FF2B5EF4-FFF2-40B4-BE49-F238E27FC236}">
                  <a16:creationId xmlns:a16="http://schemas.microsoft.com/office/drawing/2014/main" id="{47A74CAA-BA14-467A-BB67-F54D25344CD5}"/>
                </a:ext>
              </a:extLst>
            </p:cNvPr>
            <p:cNvSpPr/>
            <p:nvPr/>
          </p:nvSpPr>
          <p:spPr>
            <a:xfrm>
              <a:off x="2987826"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b="0" kern="1200">
                  <a:solidFill>
                    <a:schemeClr val="bg1">
                      <a:lumMod val="50000"/>
                    </a:schemeClr>
                  </a:solidFill>
                </a:rPr>
                <a:t>Bestellung</a:t>
              </a:r>
            </a:p>
          </p:txBody>
        </p:sp>
        <p:sp>
          <p:nvSpPr>
            <p:cNvPr id="20" name="Freihandform: Form 19">
              <a:extLst>
                <a:ext uri="{FF2B5EF4-FFF2-40B4-BE49-F238E27FC236}">
                  <a16:creationId xmlns:a16="http://schemas.microsoft.com/office/drawing/2014/main" id="{78129D86-C194-4D01-9E03-F8A4FD6EC0C4}"/>
                </a:ext>
              </a:extLst>
            </p:cNvPr>
            <p:cNvSpPr/>
            <p:nvPr/>
          </p:nvSpPr>
          <p:spPr>
            <a:xfrm>
              <a:off x="4489820"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a:t>Lagerung</a:t>
              </a:r>
            </a:p>
          </p:txBody>
        </p:sp>
        <p:sp>
          <p:nvSpPr>
            <p:cNvPr id="21" name="Freihandform: Form 20">
              <a:extLst>
                <a:ext uri="{FF2B5EF4-FFF2-40B4-BE49-F238E27FC236}">
                  <a16:creationId xmlns:a16="http://schemas.microsoft.com/office/drawing/2014/main" id="{6CEA9197-BD10-4051-A164-F947F5AB3D0E}"/>
                </a:ext>
              </a:extLst>
            </p:cNvPr>
            <p:cNvSpPr/>
            <p:nvPr/>
          </p:nvSpPr>
          <p:spPr>
            <a:xfrm>
              <a:off x="7492169"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dirty="0"/>
                <a:t>Speisenrücklauf</a:t>
              </a:r>
            </a:p>
          </p:txBody>
        </p:sp>
        <p:sp>
          <p:nvSpPr>
            <p:cNvPr id="22" name="Freihandform: Form 21">
              <a:extLst>
                <a:ext uri="{FF2B5EF4-FFF2-40B4-BE49-F238E27FC236}">
                  <a16:creationId xmlns:a16="http://schemas.microsoft.com/office/drawing/2014/main" id="{EE7A29C5-8B10-4FC5-928B-C6AC39F2A5D4}"/>
                </a:ext>
              </a:extLst>
            </p:cNvPr>
            <p:cNvSpPr/>
            <p:nvPr/>
          </p:nvSpPr>
          <p:spPr>
            <a:xfrm>
              <a:off x="8990657"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dirty="0"/>
                <a:t>Entsorgung</a:t>
              </a:r>
            </a:p>
          </p:txBody>
        </p:sp>
        <p:sp>
          <p:nvSpPr>
            <p:cNvPr id="23" name="Freihandform: Form 22">
              <a:extLst>
                <a:ext uri="{FF2B5EF4-FFF2-40B4-BE49-F238E27FC236}">
                  <a16:creationId xmlns:a16="http://schemas.microsoft.com/office/drawing/2014/main" id="{CA15036C-552B-43E0-94E7-9DE303AC9ED5}"/>
                </a:ext>
              </a:extLst>
            </p:cNvPr>
            <p:cNvSpPr/>
            <p:nvPr/>
          </p:nvSpPr>
          <p:spPr>
            <a:xfrm>
              <a:off x="5993680" y="4584471"/>
              <a:ext cx="1873110" cy="749244"/>
            </a:xfrm>
            <a:custGeom>
              <a:avLst/>
              <a:gdLst>
                <a:gd name="connsiteX0" fmla="*/ 0 w 1873110"/>
                <a:gd name="connsiteY0" fmla="*/ 0 h 749244"/>
                <a:gd name="connsiteX1" fmla="*/ 1498488 w 1873110"/>
                <a:gd name="connsiteY1" fmla="*/ 0 h 749244"/>
                <a:gd name="connsiteX2" fmla="*/ 1873110 w 1873110"/>
                <a:gd name="connsiteY2" fmla="*/ 374622 h 749244"/>
                <a:gd name="connsiteX3" fmla="*/ 1498488 w 1873110"/>
                <a:gd name="connsiteY3" fmla="*/ 749244 h 749244"/>
                <a:gd name="connsiteX4" fmla="*/ 0 w 1873110"/>
                <a:gd name="connsiteY4" fmla="*/ 749244 h 749244"/>
                <a:gd name="connsiteX5" fmla="*/ 374622 w 1873110"/>
                <a:gd name="connsiteY5" fmla="*/ 374622 h 749244"/>
                <a:gd name="connsiteX6" fmla="*/ 0 w 1873110"/>
                <a:gd name="connsiteY6" fmla="*/ 0 h 74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110" h="749244">
                  <a:moveTo>
                    <a:pt x="0" y="0"/>
                  </a:moveTo>
                  <a:lnTo>
                    <a:pt x="1498488" y="0"/>
                  </a:lnTo>
                  <a:lnTo>
                    <a:pt x="1873110" y="374622"/>
                  </a:lnTo>
                  <a:lnTo>
                    <a:pt x="1498488" y="749244"/>
                  </a:lnTo>
                  <a:lnTo>
                    <a:pt x="0" y="749244"/>
                  </a:lnTo>
                  <a:lnTo>
                    <a:pt x="374622" y="374622"/>
                  </a:lnTo>
                  <a:lnTo>
                    <a:pt x="0" y="0"/>
                  </a:lnTo>
                  <a:close/>
                </a:path>
              </a:pathLst>
            </a:custGeom>
            <a:ln w="12700">
              <a:solidFill>
                <a:srgbClr val="7A7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418628" tIns="29337" rIns="389291" bIns="29337" numCol="1" spcCol="1270" anchor="ctr" anchorCtr="0">
              <a:noAutofit/>
            </a:bodyPr>
            <a:lstStyle/>
            <a:p>
              <a:pPr marL="0" lvl="0" indent="0" algn="ctr" defTabSz="488950">
                <a:lnSpc>
                  <a:spcPct val="90000"/>
                </a:lnSpc>
                <a:spcBef>
                  <a:spcPct val="0"/>
                </a:spcBef>
                <a:spcAft>
                  <a:spcPct val="35000"/>
                </a:spcAft>
                <a:buNone/>
              </a:pPr>
              <a:r>
                <a:rPr lang="de-DE" sz="1100" kern="1200"/>
                <a:t>Produktion</a:t>
              </a:r>
            </a:p>
          </p:txBody>
        </p:sp>
      </p:grpSp>
      <p:sp>
        <p:nvSpPr>
          <p:cNvPr id="24" name="Pfeil: Chevron 23">
            <a:extLst>
              <a:ext uri="{FF2B5EF4-FFF2-40B4-BE49-F238E27FC236}">
                <a16:creationId xmlns:a16="http://schemas.microsoft.com/office/drawing/2014/main" id="{EFFA0073-B53D-436B-8987-A18ADABC92EA}"/>
              </a:ext>
            </a:extLst>
          </p:cNvPr>
          <p:cNvSpPr/>
          <p:nvPr/>
        </p:nvSpPr>
        <p:spPr>
          <a:xfrm>
            <a:off x="7492169" y="4577812"/>
            <a:ext cx="1872000" cy="748800"/>
          </a:xfrm>
          <a:prstGeom prst="chevron">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25" name="Pfeil: Chevron 24">
            <a:extLst>
              <a:ext uri="{FF2B5EF4-FFF2-40B4-BE49-F238E27FC236}">
                <a16:creationId xmlns:a16="http://schemas.microsoft.com/office/drawing/2014/main" id="{84610D8F-01A2-4062-9A50-4E2E605CC0DA}"/>
              </a:ext>
            </a:extLst>
          </p:cNvPr>
          <p:cNvSpPr/>
          <p:nvPr/>
        </p:nvSpPr>
        <p:spPr>
          <a:xfrm>
            <a:off x="8996495" y="4577812"/>
            <a:ext cx="1872000" cy="748800"/>
          </a:xfrm>
          <a:prstGeom prst="chevron">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Tree>
    <p:extLst>
      <p:ext uri="{BB962C8B-B14F-4D97-AF65-F5344CB8AC3E}">
        <p14:creationId xmlns:p14="http://schemas.microsoft.com/office/powerpoint/2010/main" val="41951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5971D9B-99E5-DFF3-F631-A378427D105D}"/>
              </a:ext>
            </a:extLst>
          </p:cNvPr>
          <p:cNvSpPr>
            <a:spLocks noGrp="1"/>
          </p:cNvSpPr>
          <p:nvPr>
            <p:ph type="title"/>
          </p:nvPr>
        </p:nvSpPr>
        <p:spPr/>
        <p:txBody>
          <a:bodyPr/>
          <a:lstStyle/>
          <a:p>
            <a:r>
              <a:rPr lang="de-DE" dirty="0"/>
              <a:t>Quiz</a:t>
            </a:r>
          </a:p>
        </p:txBody>
      </p:sp>
      <p:sp>
        <p:nvSpPr>
          <p:cNvPr id="5" name="Inhaltsplatzhalter 4">
            <a:extLst>
              <a:ext uri="{FF2B5EF4-FFF2-40B4-BE49-F238E27FC236}">
                <a16:creationId xmlns:a16="http://schemas.microsoft.com/office/drawing/2014/main" id="{B9677FE0-0401-0C1B-BB38-E1535848EFE7}"/>
              </a:ext>
            </a:extLst>
          </p:cNvPr>
          <p:cNvSpPr>
            <a:spLocks noGrp="1"/>
          </p:cNvSpPr>
          <p:nvPr>
            <p:ph idx="1"/>
          </p:nvPr>
        </p:nvSpPr>
        <p:spPr/>
        <p:txBody>
          <a:bodyPr/>
          <a:lstStyle/>
          <a:p>
            <a:r>
              <a:rPr lang="de-DE" sz="2400" dirty="0"/>
              <a:t>Bitte scannen Sie den </a:t>
            </a:r>
            <a:r>
              <a:rPr lang="de-DE" sz="2400" b="1" dirty="0"/>
              <a:t>QR-Code</a:t>
            </a:r>
            <a:r>
              <a:rPr lang="de-DE" sz="2400" dirty="0"/>
              <a:t> auf der rechten Seite.</a:t>
            </a:r>
          </a:p>
          <a:p>
            <a:endParaRPr lang="de-DE" sz="2400" dirty="0"/>
          </a:p>
          <a:p>
            <a:r>
              <a:rPr lang="de-DE" sz="2400" dirty="0"/>
              <a:t>Alternativ gelangen Sie zum Quiz unter folgendem Link:</a:t>
            </a:r>
          </a:p>
          <a:p>
            <a:pPr marL="0" indent="0">
              <a:buNone/>
            </a:pPr>
            <a:endParaRPr lang="de-DE" sz="2400" dirty="0">
              <a:hlinkClick r:id="rId3"/>
            </a:endParaRPr>
          </a:p>
          <a:p>
            <a:pPr marL="0" indent="0">
              <a:buNone/>
            </a:pPr>
            <a:r>
              <a:rPr lang="de-DE" sz="2400" b="1" u="sng" dirty="0">
                <a:solidFill>
                  <a:schemeClr val="accent3"/>
                </a:solidFill>
                <a:hlinkClick r:id="rId4">
                  <a:extLst>
                    <a:ext uri="{A12FA001-AC4F-418D-AE19-62706E023703}">
                      <ahyp:hlinkClr xmlns:ahyp="http://schemas.microsoft.com/office/drawing/2018/hyperlinkcolor" val="tx"/>
                    </a:ext>
                  </a:extLst>
                </a:hlinkClick>
              </a:rPr>
              <a:t>www.quiz</a:t>
            </a:r>
            <a:r>
              <a:rPr lang="de-DE" sz="2400" b="1" u="sng" dirty="0">
                <a:solidFill>
                  <a:schemeClr val="accent3"/>
                </a:solidFill>
              </a:rPr>
              <a:t>123LMVA.de</a:t>
            </a:r>
          </a:p>
        </p:txBody>
      </p:sp>
      <p:sp>
        <p:nvSpPr>
          <p:cNvPr id="6" name="Textplatzhalter 5">
            <a:extLst>
              <a:ext uri="{FF2B5EF4-FFF2-40B4-BE49-F238E27FC236}">
                <a16:creationId xmlns:a16="http://schemas.microsoft.com/office/drawing/2014/main" id="{7D9003C4-91D3-0F9D-CAC0-D943A00BE41B}"/>
              </a:ext>
            </a:extLst>
          </p:cNvPr>
          <p:cNvSpPr>
            <a:spLocks noGrp="1"/>
          </p:cNvSpPr>
          <p:nvPr>
            <p:ph type="body" sz="quarter" idx="13"/>
          </p:nvPr>
        </p:nvSpPr>
        <p:spPr/>
        <p:txBody>
          <a:bodyPr/>
          <a:lstStyle/>
          <a:p>
            <a:r>
              <a:rPr lang="de-DE"/>
              <a:t>Lebensmittelabfälle in Deutschland</a:t>
            </a:r>
          </a:p>
        </p:txBody>
      </p:sp>
      <p:pic>
        <p:nvPicPr>
          <p:cNvPr id="8" name="Bildplatzhalter 7">
            <a:extLst>
              <a:ext uri="{FF2B5EF4-FFF2-40B4-BE49-F238E27FC236}">
                <a16:creationId xmlns:a16="http://schemas.microsoft.com/office/drawing/2014/main" id="{35F0A3A9-9998-4E49-8238-A238434D94FA}"/>
              </a:ext>
            </a:extLst>
          </p:cNvPr>
          <p:cNvPicPr>
            <a:picLocks noGrp="1" noChangeAspect="1"/>
          </p:cNvPicPr>
          <p:nvPr>
            <p:ph type="pic" sz="quarter" idx="14"/>
          </p:nvPr>
        </p:nvPicPr>
        <p:blipFill>
          <a:blip r:embed="rId5"/>
          <a:srcRect t="8805" b="8805"/>
          <a:stretch>
            <a:fillRect/>
          </a:stretch>
        </p:blipFill>
        <p:spPr/>
      </p:pic>
      <p:sp>
        <p:nvSpPr>
          <p:cNvPr id="7" name="Rechteck 6">
            <a:extLst>
              <a:ext uri="{FF2B5EF4-FFF2-40B4-BE49-F238E27FC236}">
                <a16:creationId xmlns:a16="http://schemas.microsoft.com/office/drawing/2014/main" id="{E80BCCED-2C9E-40E2-B4C9-88DB9DDC4334}"/>
              </a:ext>
            </a:extLst>
          </p:cNvPr>
          <p:cNvSpPr/>
          <p:nvPr/>
        </p:nvSpPr>
        <p:spPr>
          <a:xfrm rot="829420">
            <a:off x="7999974" y="2689018"/>
            <a:ext cx="2384749" cy="238007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10000"/>
              </a:lnSpc>
            </a:pPr>
            <a:r>
              <a:rPr lang="de-DE" sz="1900" dirty="0">
                <a:solidFill>
                  <a:schemeClr val="bg1"/>
                </a:solidFill>
              </a:rPr>
              <a:t>Die Fragen + Antworten befinden sich in den Notizen. Dieses Quiz können Sie auf Ihre Zielgruppe anpassen.</a:t>
            </a:r>
          </a:p>
        </p:txBody>
      </p:sp>
    </p:spTree>
    <p:extLst>
      <p:ext uri="{BB962C8B-B14F-4D97-AF65-F5344CB8AC3E}">
        <p14:creationId xmlns:p14="http://schemas.microsoft.com/office/powerpoint/2010/main" val="67730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473" y="1039449"/>
            <a:ext cx="10713053" cy="2027560"/>
          </a:xfrm>
        </p:spPr>
        <p:txBody>
          <a:bodyPr wrap="square" anchor="t">
            <a:noAutofit/>
          </a:bodyPr>
          <a:lstStyle/>
          <a:p>
            <a:r>
              <a:rPr lang="de-DE" sz="3200" dirty="0"/>
              <a:t>Gerechte und nachhaltige 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2" name="Text Placeholder 3">
            <a:extLst>
              <a:ext uri="{FF2B5EF4-FFF2-40B4-BE49-F238E27FC236}">
                <a16:creationId xmlns:a16="http://schemas.microsoft.com/office/drawing/2014/main" id="{17F1BAA3-4691-27F9-E70C-C100408BB4AB}"/>
              </a:ext>
            </a:extLst>
          </p:cNvPr>
          <p:cNvSpPr>
            <a:spLocks noGrp="1"/>
          </p:cNvSpPr>
          <p:nvPr>
            <p:ph type="body" sz="quarter" idx="10"/>
          </p:nvPr>
        </p:nvSpPr>
        <p:spPr>
          <a:xfrm>
            <a:off x="2747681" y="4076703"/>
            <a:ext cx="6696633" cy="314510"/>
          </a:xfrm>
        </p:spPr>
        <p:txBody>
          <a:bodyPr/>
          <a:lstStyle/>
          <a:p>
            <a:r>
              <a:rPr lang="de-DE" sz="1000" dirty="0"/>
              <a:t>Vorname Nachname</a:t>
            </a:r>
          </a:p>
          <a:p>
            <a:endParaRPr lang="en-US"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2"/>
          </p:nvPr>
        </p:nvSpPr>
        <p:spPr>
          <a:xfrm>
            <a:off x="2508938" y="2257572"/>
            <a:ext cx="7174121" cy="1296144"/>
          </a:xfrm>
        </p:spPr>
        <p:txBody>
          <a:bodyPr/>
          <a:lstStyle/>
          <a:p>
            <a:pPr marL="514350" indent="-514350" algn="ctr">
              <a:buAutoNum type="arabicPeriod"/>
            </a:pPr>
            <a:r>
              <a:rPr lang="de-DE" b="1" dirty="0">
                <a:latin typeface="Arial" panose="020B0604020202020204" pitchFamily="34" charset="0"/>
                <a:cs typeface="Arial" panose="020B0604020202020204" pitchFamily="34" charset="0"/>
              </a:rPr>
              <a:t>Verringerung von </a:t>
            </a:r>
          </a:p>
          <a:p>
            <a:pPr algn="ctr"/>
            <a:r>
              <a:rPr lang="de-DE" b="1" dirty="0">
                <a:latin typeface="Arial" panose="020B0604020202020204" pitchFamily="34" charset="0"/>
                <a:cs typeface="Arial" panose="020B0604020202020204" pitchFamily="34" charset="0"/>
              </a:rPr>
              <a:t>Lebensmittelabfällen &amp; </a:t>
            </a:r>
          </a:p>
          <a:p>
            <a:pPr algn="ctr"/>
            <a:r>
              <a:rPr lang="de-DE" b="1" dirty="0">
                <a:latin typeface="Arial" panose="020B0604020202020204" pitchFamily="34" charset="0"/>
                <a:cs typeface="Arial" panose="020B0604020202020204" pitchFamily="34" charset="0"/>
              </a:rPr>
              <a:t>Partizipation der Mitarbeitenden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6578" y="5321727"/>
            <a:ext cx="10107494" cy="841359"/>
          </a:xfrm>
          <a:prstGeom prst="rect">
            <a:avLst/>
          </a:prstGeom>
        </p:spPr>
        <p:txBody>
          <a:bodyPr vert="horz" wrap="square" lIns="0" tIns="15342" rIns="0" bIns="0" rtlCol="0">
            <a:spAutoFit/>
          </a:bodyPr>
          <a:lstStyle/>
          <a:p>
            <a:pPr marL="15343">
              <a:spcBef>
                <a:spcPts val="121"/>
              </a:spcBef>
            </a:pPr>
            <a:r>
              <a:rPr spc="-24" dirty="0" err="1">
                <a:cs typeface="Calibri"/>
              </a:rPr>
              <a:t>Außer</a:t>
            </a:r>
            <a:r>
              <a:rPr spc="-24" dirty="0">
                <a:cs typeface="Calibri"/>
              </a:rPr>
              <a:t>-</a:t>
            </a:r>
            <a:r>
              <a:rPr dirty="0">
                <a:cs typeface="Calibri"/>
              </a:rPr>
              <a:t>Haus-</a:t>
            </a:r>
            <a:r>
              <a:rPr spc="-12" dirty="0" err="1">
                <a:cs typeface="Calibri"/>
              </a:rPr>
              <a:t>Markt</a:t>
            </a:r>
            <a:r>
              <a:rPr spc="-12" dirty="0">
                <a:cs typeface="Calibri"/>
              </a:rPr>
              <a:t>:</a:t>
            </a:r>
            <a:endParaRPr dirty="0">
              <a:cs typeface="Calibri"/>
            </a:endParaRPr>
          </a:p>
          <a:p>
            <a:pPr marL="15343"/>
            <a:r>
              <a:rPr spc="-79" dirty="0">
                <a:cs typeface="Calibri"/>
              </a:rPr>
              <a:t>Von</a:t>
            </a:r>
            <a:r>
              <a:rPr spc="-42" dirty="0">
                <a:cs typeface="Calibri"/>
              </a:rPr>
              <a:t> </a:t>
            </a:r>
            <a:r>
              <a:rPr dirty="0">
                <a:cs typeface="Calibri"/>
              </a:rPr>
              <a:t>70</a:t>
            </a:r>
            <a:r>
              <a:rPr spc="-60" dirty="0">
                <a:cs typeface="Calibri"/>
              </a:rPr>
              <a:t> </a:t>
            </a:r>
            <a:r>
              <a:rPr dirty="0">
                <a:cs typeface="Calibri"/>
              </a:rPr>
              <a:t>kg</a:t>
            </a:r>
            <a:r>
              <a:rPr spc="-42" dirty="0">
                <a:cs typeface="Calibri"/>
              </a:rPr>
              <a:t> </a:t>
            </a:r>
            <a:r>
              <a:rPr spc="-12" dirty="0" err="1">
                <a:cs typeface="Calibri"/>
              </a:rPr>
              <a:t>Lebensmitteln</a:t>
            </a:r>
            <a:r>
              <a:rPr spc="-12" dirty="0">
                <a:cs typeface="Calibri"/>
              </a:rPr>
              <a:t>,</a:t>
            </a:r>
            <a:r>
              <a:rPr spc="-54" dirty="0">
                <a:cs typeface="Calibri"/>
              </a:rPr>
              <a:t> </a:t>
            </a:r>
            <a:r>
              <a:rPr dirty="0">
                <a:cs typeface="Calibri"/>
              </a:rPr>
              <a:t>die</a:t>
            </a:r>
            <a:r>
              <a:rPr spc="-42" dirty="0">
                <a:cs typeface="Calibri"/>
              </a:rPr>
              <a:t> </a:t>
            </a:r>
            <a:r>
              <a:rPr dirty="0">
                <a:cs typeface="Calibri"/>
              </a:rPr>
              <a:t>pro</a:t>
            </a:r>
            <a:r>
              <a:rPr spc="-54" dirty="0">
                <a:cs typeface="Calibri"/>
              </a:rPr>
              <a:t> </a:t>
            </a:r>
            <a:r>
              <a:rPr spc="-24" dirty="0">
                <a:cs typeface="Calibri"/>
              </a:rPr>
              <a:t>Kopf</a:t>
            </a:r>
            <a:r>
              <a:rPr spc="-48" dirty="0">
                <a:cs typeface="Calibri"/>
              </a:rPr>
              <a:t> </a:t>
            </a:r>
            <a:r>
              <a:rPr dirty="0" err="1">
                <a:cs typeface="Calibri"/>
              </a:rPr>
              <a:t>im</a:t>
            </a:r>
            <a:r>
              <a:rPr spc="-36" dirty="0">
                <a:cs typeface="Calibri"/>
              </a:rPr>
              <a:t> </a:t>
            </a:r>
            <a:r>
              <a:rPr dirty="0" err="1">
                <a:cs typeface="Calibri"/>
              </a:rPr>
              <a:t>Jahr</a:t>
            </a:r>
            <a:r>
              <a:rPr spc="-42" dirty="0">
                <a:cs typeface="Calibri"/>
              </a:rPr>
              <a:t> </a:t>
            </a:r>
            <a:r>
              <a:rPr spc="-24" dirty="0" err="1">
                <a:cs typeface="Calibri"/>
              </a:rPr>
              <a:t>verbraucht</a:t>
            </a:r>
            <a:r>
              <a:rPr spc="-36" dirty="0">
                <a:cs typeface="Calibri"/>
              </a:rPr>
              <a:t> </a:t>
            </a:r>
            <a:r>
              <a:rPr spc="-36" dirty="0" err="1">
                <a:cs typeface="Calibri"/>
              </a:rPr>
              <a:t>werden</a:t>
            </a:r>
            <a:r>
              <a:rPr spc="-36" dirty="0">
                <a:cs typeface="Calibri"/>
              </a:rPr>
              <a:t>,</a:t>
            </a:r>
            <a:r>
              <a:rPr spc="-42" dirty="0">
                <a:cs typeface="Calibri"/>
              </a:rPr>
              <a:t> </a:t>
            </a:r>
            <a:r>
              <a:rPr spc="-48" dirty="0" err="1">
                <a:cs typeface="Calibri"/>
              </a:rPr>
              <a:t>wandern</a:t>
            </a:r>
            <a:r>
              <a:rPr spc="-60" dirty="0">
                <a:cs typeface="Calibri"/>
              </a:rPr>
              <a:t> </a:t>
            </a:r>
            <a:r>
              <a:rPr spc="-54" dirty="0">
                <a:cs typeface="Calibri"/>
              </a:rPr>
              <a:t>23,6</a:t>
            </a:r>
            <a:r>
              <a:rPr spc="-42" dirty="0">
                <a:cs typeface="Calibri"/>
              </a:rPr>
              <a:t> </a:t>
            </a:r>
            <a:r>
              <a:rPr dirty="0">
                <a:cs typeface="Calibri"/>
              </a:rPr>
              <a:t>kg</a:t>
            </a:r>
            <a:r>
              <a:rPr spc="-54" dirty="0">
                <a:cs typeface="Calibri"/>
              </a:rPr>
              <a:t> </a:t>
            </a:r>
            <a:r>
              <a:rPr dirty="0">
                <a:cs typeface="Calibri"/>
              </a:rPr>
              <a:t>in</a:t>
            </a:r>
            <a:r>
              <a:rPr spc="-42" dirty="0">
                <a:cs typeface="Calibri"/>
              </a:rPr>
              <a:t> </a:t>
            </a:r>
            <a:r>
              <a:rPr spc="-12" dirty="0">
                <a:cs typeface="Calibri"/>
              </a:rPr>
              <a:t>den</a:t>
            </a:r>
            <a:r>
              <a:rPr spc="-42" dirty="0">
                <a:cs typeface="Calibri"/>
              </a:rPr>
              <a:t> </a:t>
            </a:r>
            <a:r>
              <a:rPr spc="-12" dirty="0" err="1">
                <a:cs typeface="Calibri"/>
              </a:rPr>
              <a:t>Abfall</a:t>
            </a:r>
            <a:r>
              <a:rPr spc="-12" dirty="0">
                <a:cs typeface="Calibri"/>
              </a:rPr>
              <a:t>!</a:t>
            </a:r>
            <a:endParaRPr dirty="0">
              <a:cs typeface="Calibri"/>
            </a:endParaRPr>
          </a:p>
          <a:p>
            <a:pPr marL="105099">
              <a:spcBef>
                <a:spcPts val="834"/>
              </a:spcBef>
            </a:pPr>
            <a:r>
              <a:rPr sz="900" spc="-36" dirty="0" err="1">
                <a:solidFill>
                  <a:schemeClr val="bg1">
                    <a:lumMod val="65000"/>
                  </a:schemeClr>
                </a:solidFill>
                <a:cs typeface="Calibri"/>
              </a:rPr>
              <a:t>Umweltbundesamt</a:t>
            </a:r>
            <a:r>
              <a:rPr sz="900" spc="-36" dirty="0">
                <a:solidFill>
                  <a:schemeClr val="bg1">
                    <a:lumMod val="65000"/>
                  </a:schemeClr>
                </a:solidFill>
                <a:cs typeface="Calibri"/>
              </a:rPr>
              <a:t>,</a:t>
            </a:r>
            <a:r>
              <a:rPr sz="900" dirty="0">
                <a:solidFill>
                  <a:schemeClr val="bg1">
                    <a:lumMod val="65000"/>
                  </a:schemeClr>
                </a:solidFill>
                <a:cs typeface="Calibri"/>
              </a:rPr>
              <a:t> Jepsen</a:t>
            </a:r>
            <a:r>
              <a:rPr sz="900" spc="18" dirty="0">
                <a:solidFill>
                  <a:schemeClr val="bg1">
                    <a:lumMod val="65000"/>
                  </a:schemeClr>
                </a:solidFill>
                <a:cs typeface="Calibri"/>
              </a:rPr>
              <a:t> </a:t>
            </a:r>
            <a:r>
              <a:rPr sz="900" spc="-24" dirty="0">
                <a:solidFill>
                  <a:schemeClr val="bg1">
                    <a:lumMod val="65000"/>
                  </a:schemeClr>
                </a:solidFill>
                <a:cs typeface="Calibri"/>
              </a:rPr>
              <a:t>2016</a:t>
            </a:r>
            <a:endParaRPr sz="900" dirty="0">
              <a:solidFill>
                <a:schemeClr val="bg1">
                  <a:lumMod val="65000"/>
                </a:schemeClr>
              </a:solidFill>
              <a:cs typeface="Calibri"/>
            </a:endParaRPr>
          </a:p>
        </p:txBody>
      </p:sp>
      <p:sp>
        <p:nvSpPr>
          <p:cNvPr id="69" name="Titel 1">
            <a:extLst>
              <a:ext uri="{FF2B5EF4-FFF2-40B4-BE49-F238E27FC236}">
                <a16:creationId xmlns:a16="http://schemas.microsoft.com/office/drawing/2014/main" id="{7F1A2531-EFCB-664E-950E-A2782F7CB977}"/>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r>
              <a:rPr lang="de-DE" spc="-24" dirty="0">
                <a:latin typeface="+mn-lt"/>
              </a:rPr>
              <a:t>Lebensmittelabfälle</a:t>
            </a:r>
            <a:r>
              <a:rPr lang="de-DE" spc="12" dirty="0">
                <a:latin typeface="+mn-lt"/>
              </a:rPr>
              <a:t> </a:t>
            </a:r>
            <a:r>
              <a:rPr lang="de-DE" dirty="0">
                <a:latin typeface="+mn-lt"/>
              </a:rPr>
              <a:t>– </a:t>
            </a:r>
            <a:r>
              <a:rPr lang="de-DE" spc="-30" dirty="0">
                <a:latin typeface="+mn-lt"/>
              </a:rPr>
              <a:t>Deutschland </a:t>
            </a:r>
            <a:r>
              <a:rPr lang="de-DE" spc="-109" dirty="0">
                <a:latin typeface="+mn-lt"/>
              </a:rPr>
              <a:t>2022</a:t>
            </a:r>
            <a:endParaRPr lang="de-DE" dirty="0">
              <a:latin typeface="+mn-lt"/>
            </a:endParaRPr>
          </a:p>
        </p:txBody>
      </p:sp>
      <p:sp>
        <p:nvSpPr>
          <p:cNvPr id="63" name="object 62">
            <a:extLst>
              <a:ext uri="{FF2B5EF4-FFF2-40B4-BE49-F238E27FC236}">
                <a16:creationId xmlns:a16="http://schemas.microsoft.com/office/drawing/2014/main" id="{26594A1A-5DF4-457B-07DA-4B820DDA81E0}"/>
              </a:ext>
            </a:extLst>
          </p:cNvPr>
          <p:cNvSpPr txBox="1"/>
          <p:nvPr/>
        </p:nvSpPr>
        <p:spPr>
          <a:xfrm>
            <a:off x="8840437" y="4367611"/>
            <a:ext cx="3167269" cy="292491"/>
          </a:xfrm>
          <a:prstGeom prst="rect">
            <a:avLst/>
          </a:prstGeom>
        </p:spPr>
        <p:txBody>
          <a:bodyPr vert="horz" wrap="square" lIns="0" tIns="15342" rIns="0" bIns="0" rtlCol="0" anchor="t">
            <a:spAutoFit/>
          </a:bodyPr>
          <a:lstStyle/>
          <a:p>
            <a:pPr marL="15240">
              <a:spcBef>
                <a:spcPts val="121"/>
              </a:spcBef>
            </a:pPr>
            <a:r>
              <a:rPr lang="de-DE" sz="900" spc="-24" dirty="0" err="1">
                <a:solidFill>
                  <a:schemeClr val="bg1">
                    <a:lumMod val="65000"/>
                  </a:schemeClr>
                </a:solidFill>
                <a:cs typeface="Calibri"/>
              </a:rPr>
              <a:t>Bildq</a:t>
            </a:r>
            <a:r>
              <a:rPr sz="900" spc="-24" dirty="0" err="1">
                <a:solidFill>
                  <a:schemeClr val="bg1">
                    <a:lumMod val="65000"/>
                  </a:schemeClr>
                </a:solidFill>
                <a:cs typeface="Calibri"/>
              </a:rPr>
              <a:t>uelle</a:t>
            </a:r>
            <a:r>
              <a:rPr lang="de-DE" sz="900" spc="-24" dirty="0">
                <a:solidFill>
                  <a:schemeClr val="bg1">
                    <a:lumMod val="65000"/>
                  </a:schemeClr>
                </a:solidFill>
                <a:cs typeface="Calibri"/>
              </a:rPr>
              <a:t>: </a:t>
            </a:r>
            <a:r>
              <a:rPr lang="de-DE" sz="900" spc="-24" dirty="0">
                <a:solidFill>
                  <a:schemeClr val="bg1">
                    <a:lumMod val="65000"/>
                  </a:schemeClr>
                </a:solidFill>
                <a:ea typeface="+mn-lt"/>
                <a:cs typeface="+mn-lt"/>
              </a:rPr>
              <a:t>https://www.zugutfuerdietonne.de/unsere-strategie/materialien/grafiken</a:t>
            </a:r>
            <a:endParaRPr lang="de-DE" sz="900" dirty="0">
              <a:solidFill>
                <a:schemeClr val="bg1">
                  <a:lumMod val="65000"/>
                </a:schemeClr>
              </a:solidFill>
              <a:cs typeface="Calibri"/>
            </a:endParaRPr>
          </a:p>
        </p:txBody>
      </p:sp>
      <p:pic>
        <p:nvPicPr>
          <p:cNvPr id="4" name="Grafik 3" descr="Ein Bild, das Text, Screenshot, Grafikdesign, Schrift enthält.&#10;&#10;Beschreibung automatisch generiert.">
            <a:extLst>
              <a:ext uri="{FF2B5EF4-FFF2-40B4-BE49-F238E27FC236}">
                <a16:creationId xmlns:a16="http://schemas.microsoft.com/office/drawing/2014/main" id="{75D8B8C0-3BC4-2CC1-DD95-23CFE9ACC766}"/>
              </a:ext>
            </a:extLst>
          </p:cNvPr>
          <p:cNvPicPr>
            <a:picLocks noChangeAspect="1"/>
          </p:cNvPicPr>
          <p:nvPr/>
        </p:nvPicPr>
        <p:blipFill>
          <a:blip r:embed="rId3"/>
          <a:stretch>
            <a:fillRect/>
          </a:stretch>
        </p:blipFill>
        <p:spPr>
          <a:xfrm>
            <a:off x="2787486" y="1085850"/>
            <a:ext cx="5918527" cy="4114800"/>
          </a:xfrm>
          <a:prstGeom prst="rect">
            <a:avLst/>
          </a:prstGeom>
        </p:spPr>
      </p:pic>
    </p:spTree>
    <p:extLst>
      <p:ext uri="{BB962C8B-B14F-4D97-AF65-F5344CB8AC3E}">
        <p14:creationId xmlns:p14="http://schemas.microsoft.com/office/powerpoint/2010/main" val="3059159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13956" y="3127066"/>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3" name="object 3"/>
          <p:cNvSpPr txBox="1"/>
          <p:nvPr/>
        </p:nvSpPr>
        <p:spPr>
          <a:xfrm>
            <a:off x="4001624" y="3267410"/>
            <a:ext cx="1356258" cy="292491"/>
          </a:xfrm>
          <a:prstGeom prst="rect">
            <a:avLst/>
          </a:prstGeom>
          <a:ln>
            <a:noFill/>
          </a:ln>
        </p:spPr>
        <p:txBody>
          <a:bodyPr vert="horz" wrap="square" lIns="0" tIns="15342" rIns="0" bIns="0" rtlCol="0">
            <a:spAutoFit/>
          </a:bodyPr>
          <a:lstStyle/>
          <a:p>
            <a:pPr marL="15343" algn="ctr">
              <a:spcBef>
                <a:spcPts val="121"/>
              </a:spcBef>
            </a:pPr>
            <a:r>
              <a:rPr spc="-30">
                <a:solidFill>
                  <a:schemeClr val="accent5">
                    <a:lumMod val="75000"/>
                  </a:schemeClr>
                </a:solidFill>
                <a:cs typeface="Calibri"/>
              </a:rPr>
              <a:t>Zubereitung</a:t>
            </a:r>
            <a:endParaRPr>
              <a:solidFill>
                <a:schemeClr val="accent5">
                  <a:lumMod val="75000"/>
                </a:schemeClr>
              </a:solidFill>
              <a:cs typeface="Calibri"/>
            </a:endParaRPr>
          </a:p>
        </p:txBody>
      </p:sp>
      <p:sp>
        <p:nvSpPr>
          <p:cNvPr id="4" name="object 4"/>
          <p:cNvSpPr/>
          <p:nvPr/>
        </p:nvSpPr>
        <p:spPr>
          <a:xfrm>
            <a:off x="6355897"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5" name="object 5"/>
          <p:cNvSpPr txBox="1"/>
          <p:nvPr/>
        </p:nvSpPr>
        <p:spPr>
          <a:xfrm>
            <a:off x="6856959" y="3246073"/>
            <a:ext cx="976536" cy="292491"/>
          </a:xfrm>
          <a:prstGeom prst="rect">
            <a:avLst/>
          </a:prstGeom>
          <a:ln>
            <a:noFill/>
          </a:ln>
        </p:spPr>
        <p:txBody>
          <a:bodyPr vert="horz" wrap="square" lIns="0" tIns="15342" rIns="0" bIns="0" rtlCol="0">
            <a:spAutoFit/>
          </a:bodyPr>
          <a:lstStyle/>
          <a:p>
            <a:pPr marL="15343" algn="ctr">
              <a:spcBef>
                <a:spcPts val="121"/>
              </a:spcBef>
            </a:pPr>
            <a:r>
              <a:rPr spc="-12">
                <a:solidFill>
                  <a:schemeClr val="accent5">
                    <a:lumMod val="75000"/>
                  </a:schemeClr>
                </a:solidFill>
                <a:cs typeface="Calibri"/>
              </a:rPr>
              <a:t>Ausgabe</a:t>
            </a:r>
            <a:endParaRPr>
              <a:solidFill>
                <a:schemeClr val="accent5">
                  <a:lumMod val="75000"/>
                </a:schemeClr>
              </a:solidFill>
              <a:cs typeface="Calibri"/>
            </a:endParaRPr>
          </a:p>
        </p:txBody>
      </p:sp>
      <p:sp>
        <p:nvSpPr>
          <p:cNvPr id="6" name="object 6"/>
          <p:cNvSpPr/>
          <p:nvPr/>
        </p:nvSpPr>
        <p:spPr>
          <a:xfrm>
            <a:off x="9001520"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7" name="object 7"/>
          <p:cNvSpPr txBox="1"/>
          <p:nvPr/>
        </p:nvSpPr>
        <p:spPr>
          <a:xfrm>
            <a:off x="9639076" y="3246074"/>
            <a:ext cx="866072" cy="292491"/>
          </a:xfrm>
          <a:prstGeom prst="rect">
            <a:avLst/>
          </a:prstGeom>
          <a:ln>
            <a:noFill/>
          </a:ln>
        </p:spPr>
        <p:txBody>
          <a:bodyPr vert="horz" wrap="square" lIns="0" tIns="15342" rIns="0" bIns="0" rtlCol="0">
            <a:spAutoFit/>
          </a:bodyPr>
          <a:lstStyle/>
          <a:p>
            <a:pPr marL="15343" algn="ctr">
              <a:spcBef>
                <a:spcPts val="121"/>
              </a:spcBef>
            </a:pPr>
            <a:r>
              <a:rPr spc="-48">
                <a:solidFill>
                  <a:schemeClr val="accent5">
                    <a:lumMod val="75000"/>
                  </a:schemeClr>
                </a:solidFill>
                <a:cs typeface="Calibri"/>
              </a:rPr>
              <a:t>Verzehr</a:t>
            </a:r>
            <a:endParaRPr>
              <a:solidFill>
                <a:schemeClr val="accent5">
                  <a:lumMod val="75000"/>
                </a:schemeClr>
              </a:solidFill>
              <a:cs typeface="Calibri"/>
            </a:endParaRPr>
          </a:p>
        </p:txBody>
      </p:sp>
      <p:sp>
        <p:nvSpPr>
          <p:cNvPr id="15" name="object 15"/>
          <p:cNvSpPr txBox="1"/>
          <p:nvPr/>
        </p:nvSpPr>
        <p:spPr>
          <a:xfrm>
            <a:off x="6362727" y="4258592"/>
            <a:ext cx="1980000" cy="451801"/>
          </a:xfrm>
          <a:prstGeom prst="rect">
            <a:avLst/>
          </a:prstGeom>
          <a:solidFill>
            <a:srgbClr val="D9D9D9"/>
          </a:solidFill>
          <a:ln w="9144">
            <a:solidFill>
              <a:schemeClr val="accent5"/>
            </a:solidFill>
          </a:ln>
        </p:spPr>
        <p:txBody>
          <a:bodyPr vert="horz" wrap="square" lIns="0" tIns="20712" rIns="0" bIns="0" rtlCol="0" anchor="t">
            <a:spAutoFit/>
          </a:bodyPr>
          <a:lstStyle/>
          <a:p>
            <a:pPr marL="275590" marR="184785" indent="-90170" algn="ctr">
              <a:spcBef>
                <a:spcPts val="163"/>
              </a:spcBef>
            </a:pPr>
            <a:r>
              <a:rPr lang="de-DE" sz="1400" spc="-12">
                <a:cs typeface="Calibri"/>
              </a:rPr>
              <a:t>Ausgabeverluste/ Überproduktion   </a:t>
            </a:r>
            <a:endParaRPr lang="de-DE" sz="1400">
              <a:cs typeface="Calibri"/>
            </a:endParaRPr>
          </a:p>
        </p:txBody>
      </p:sp>
      <p:sp>
        <p:nvSpPr>
          <p:cNvPr id="16" name="object 16"/>
          <p:cNvSpPr txBox="1"/>
          <p:nvPr/>
        </p:nvSpPr>
        <p:spPr>
          <a:xfrm>
            <a:off x="9001520" y="4261940"/>
            <a:ext cx="1980000" cy="237907"/>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sz="1400" spc="-12">
                <a:cs typeface="Calibri"/>
              </a:rPr>
              <a:t>Tellerreste</a:t>
            </a:r>
            <a:endParaRPr sz="1400">
              <a:cs typeface="Calibri"/>
            </a:endParaRPr>
          </a:p>
        </p:txBody>
      </p:sp>
      <p:sp>
        <p:nvSpPr>
          <p:cNvPr id="17" name="object 17"/>
          <p:cNvSpPr/>
          <p:nvPr/>
        </p:nvSpPr>
        <p:spPr>
          <a:xfrm>
            <a:off x="1040103" y="3134430"/>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18" name="object 18"/>
          <p:cNvSpPr txBox="1"/>
          <p:nvPr/>
        </p:nvSpPr>
        <p:spPr>
          <a:xfrm>
            <a:off x="1442939" y="3267410"/>
            <a:ext cx="1054015" cy="292491"/>
          </a:xfrm>
          <a:prstGeom prst="rect">
            <a:avLst/>
          </a:prstGeom>
          <a:ln>
            <a:noFill/>
          </a:ln>
        </p:spPr>
        <p:txBody>
          <a:bodyPr vert="horz" wrap="square" lIns="0" tIns="15342" rIns="0" bIns="0" rtlCol="0">
            <a:spAutoFit/>
          </a:bodyPr>
          <a:lstStyle/>
          <a:p>
            <a:pPr marL="15343" algn="ctr">
              <a:spcBef>
                <a:spcPts val="121"/>
              </a:spcBef>
            </a:pPr>
            <a:r>
              <a:rPr spc="-12" dirty="0" err="1">
                <a:solidFill>
                  <a:schemeClr val="accent5">
                    <a:lumMod val="75000"/>
                  </a:schemeClr>
                </a:solidFill>
                <a:cs typeface="Calibri"/>
              </a:rPr>
              <a:t>Lagerung</a:t>
            </a:r>
            <a:endParaRPr dirty="0">
              <a:solidFill>
                <a:schemeClr val="accent5">
                  <a:lumMod val="75000"/>
                </a:schemeClr>
              </a:solidFill>
              <a:cs typeface="Calibri"/>
            </a:endParaRPr>
          </a:p>
        </p:txBody>
      </p:sp>
      <p:sp>
        <p:nvSpPr>
          <p:cNvPr id="20" name="object 20"/>
          <p:cNvSpPr/>
          <p:nvPr/>
        </p:nvSpPr>
        <p:spPr>
          <a:xfrm>
            <a:off x="3133826"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a:ln>
            <a:solidFill>
              <a:schemeClr val="accent5"/>
            </a:solidFill>
          </a:ln>
        </p:spPr>
        <p:txBody>
          <a:bodyPr wrap="square" lIns="0" tIns="0" rIns="0" bIns="0" rtlCol="0"/>
          <a:lstStyle/>
          <a:p>
            <a:pPr algn="ctr"/>
            <a:endParaRPr>
              <a:solidFill>
                <a:srgbClr val="E8761B"/>
              </a:solidFill>
            </a:endParaRPr>
          </a:p>
        </p:txBody>
      </p:sp>
      <p:sp>
        <p:nvSpPr>
          <p:cNvPr id="21" name="object 21"/>
          <p:cNvSpPr/>
          <p:nvPr/>
        </p:nvSpPr>
        <p:spPr>
          <a:xfrm>
            <a:off x="3133827"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37" name="object 37"/>
          <p:cNvSpPr txBox="1"/>
          <p:nvPr/>
        </p:nvSpPr>
        <p:spPr>
          <a:xfrm>
            <a:off x="3748976" y="4926094"/>
            <a:ext cx="1980000" cy="237907"/>
          </a:xfrm>
          <a:prstGeom prst="rect">
            <a:avLst/>
          </a:prstGeom>
          <a:solidFill>
            <a:srgbClr val="D9D9D9"/>
          </a:solidFill>
          <a:ln w="9144">
            <a:solidFill>
              <a:schemeClr val="accent5"/>
            </a:solidFill>
          </a:ln>
        </p:spPr>
        <p:txBody>
          <a:bodyPr vert="horz" wrap="square" lIns="0" tIns="22246" rIns="0" bIns="0" rtlCol="0" anchor="t">
            <a:spAutoFit/>
          </a:bodyPr>
          <a:lstStyle/>
          <a:p>
            <a:pPr algn="ctr">
              <a:spcBef>
                <a:spcPts val="175"/>
              </a:spcBef>
            </a:pPr>
            <a:r>
              <a:rPr sz="1400" spc="-12">
                <a:cs typeface="Calibri"/>
              </a:rPr>
              <a:t>Fehlproduktion</a:t>
            </a:r>
            <a:endParaRPr sz="1400">
              <a:cs typeface="Calibri"/>
            </a:endParaRPr>
          </a:p>
        </p:txBody>
      </p:sp>
      <p:sp>
        <p:nvSpPr>
          <p:cNvPr id="39" name="object 39"/>
          <p:cNvSpPr txBox="1"/>
          <p:nvPr/>
        </p:nvSpPr>
        <p:spPr>
          <a:xfrm>
            <a:off x="6357874" y="1911591"/>
            <a:ext cx="1975146" cy="681805"/>
          </a:xfrm>
          <a:prstGeom prst="rect">
            <a:avLst/>
          </a:prstGeom>
          <a:solidFill>
            <a:srgbClr val="D9D9D9"/>
          </a:solidFill>
          <a:ln w="9144">
            <a:solidFill>
              <a:schemeClr val="accent5"/>
            </a:solidFill>
          </a:ln>
        </p:spPr>
        <p:txBody>
          <a:bodyPr vert="horz" wrap="square" lIns="0" tIns="20712" rIns="0" bIns="0" rtlCol="0" anchor="ctr">
            <a:spAutoFit/>
          </a:bodyPr>
          <a:lstStyle/>
          <a:p>
            <a:pPr algn="ctr">
              <a:spcBef>
                <a:spcPts val="163"/>
              </a:spcBef>
            </a:pPr>
            <a:r>
              <a:rPr sz="1400" spc="-12">
                <a:cs typeface="Calibri"/>
              </a:rPr>
              <a:t>Anzahl</a:t>
            </a:r>
            <a:endParaRPr sz="1400">
              <a:cs typeface="Calibri"/>
            </a:endParaRPr>
          </a:p>
          <a:p>
            <a:pPr marL="361950" marR="355600" algn="ctr"/>
            <a:r>
              <a:rPr lang="de-DE" sz="1400" spc="-12">
                <a:cs typeface="Calibri"/>
              </a:rPr>
              <a:t>ausgegeben</a:t>
            </a:r>
            <a:r>
              <a:rPr sz="1400" spc="-12">
                <a:cs typeface="Calibri"/>
              </a:rPr>
              <a:t> Essen</a:t>
            </a:r>
            <a:r>
              <a:rPr lang="de-DE" sz="1400" spc="-12">
                <a:cs typeface="Calibri"/>
              </a:rPr>
              <a:t>  </a:t>
            </a:r>
            <a:endParaRPr sz="1400">
              <a:cs typeface="Calibri"/>
            </a:endParaRPr>
          </a:p>
        </p:txBody>
      </p:sp>
      <p:sp>
        <p:nvSpPr>
          <p:cNvPr id="45" name="Titel 1">
            <a:extLst>
              <a:ext uri="{FF2B5EF4-FFF2-40B4-BE49-F238E27FC236}">
                <a16:creationId xmlns:a16="http://schemas.microsoft.com/office/drawing/2014/main" id="{BC89CFB1-78BE-D743-27E7-C29CE530CDFE}"/>
              </a:ext>
            </a:extLst>
          </p:cNvPr>
          <p:cNvSpPr txBox="1">
            <a:spLocks/>
          </p:cNvSpPr>
          <p:nvPr/>
        </p:nvSpPr>
        <p:spPr bwMode="auto">
          <a:xfrm>
            <a:off x="523881" y="527058"/>
            <a:ext cx="89724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r>
              <a:rPr lang="de-DE" spc="-24">
                <a:latin typeface="+mn-lt"/>
              </a:rPr>
              <a:t>Lebensmittelabfälle entlang der Prozesse</a:t>
            </a:r>
            <a:endParaRPr lang="de-DE">
              <a:latin typeface="+mn-lt"/>
            </a:endParaRPr>
          </a:p>
        </p:txBody>
      </p:sp>
      <p:sp>
        <p:nvSpPr>
          <p:cNvPr id="47" name="object 16">
            <a:extLst>
              <a:ext uri="{FF2B5EF4-FFF2-40B4-BE49-F238E27FC236}">
                <a16:creationId xmlns:a16="http://schemas.microsoft.com/office/drawing/2014/main" id="{AF70A63F-FA3D-F4A2-9D12-3432267A220F}"/>
              </a:ext>
            </a:extLst>
          </p:cNvPr>
          <p:cNvSpPr txBox="1"/>
          <p:nvPr/>
        </p:nvSpPr>
        <p:spPr>
          <a:xfrm>
            <a:off x="3748976" y="4261940"/>
            <a:ext cx="1980000" cy="453350"/>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lang="de-DE" sz="1400" spc="-12">
                <a:cs typeface="Calibri"/>
              </a:rPr>
              <a:t>Putz- und Zubereitungs-verluste</a:t>
            </a:r>
            <a:endParaRPr sz="1400">
              <a:cs typeface="Calibri"/>
            </a:endParaRPr>
          </a:p>
        </p:txBody>
      </p:sp>
      <p:sp>
        <p:nvSpPr>
          <p:cNvPr id="48" name="object 37">
            <a:extLst>
              <a:ext uri="{FF2B5EF4-FFF2-40B4-BE49-F238E27FC236}">
                <a16:creationId xmlns:a16="http://schemas.microsoft.com/office/drawing/2014/main" id="{167EF8BD-9F56-8CF5-B707-C490DB81B36D}"/>
              </a:ext>
            </a:extLst>
          </p:cNvPr>
          <p:cNvSpPr txBox="1"/>
          <p:nvPr/>
        </p:nvSpPr>
        <p:spPr>
          <a:xfrm>
            <a:off x="1040103" y="4261940"/>
            <a:ext cx="1980000" cy="237907"/>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lang="de-DE" sz="1400" spc="-12">
                <a:cs typeface="Calibri"/>
              </a:rPr>
              <a:t>Lagerverluste</a:t>
            </a:r>
            <a:endParaRPr sz="1400">
              <a:cs typeface="Calibri"/>
            </a:endParaRPr>
          </a:p>
        </p:txBody>
      </p:sp>
      <p:sp>
        <p:nvSpPr>
          <p:cNvPr id="57" name="object 36">
            <a:extLst>
              <a:ext uri="{FF2B5EF4-FFF2-40B4-BE49-F238E27FC236}">
                <a16:creationId xmlns:a16="http://schemas.microsoft.com/office/drawing/2014/main" id="{82478774-8DE8-128C-32A3-61BD9048D3EB}"/>
              </a:ext>
            </a:extLst>
          </p:cNvPr>
          <p:cNvSpPr/>
          <p:nvPr/>
        </p:nvSpPr>
        <p:spPr>
          <a:xfrm>
            <a:off x="1884074" y="3772905"/>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60" name="object 36">
            <a:extLst>
              <a:ext uri="{FF2B5EF4-FFF2-40B4-BE49-F238E27FC236}">
                <a16:creationId xmlns:a16="http://schemas.microsoft.com/office/drawing/2014/main" id="{B55E4766-BBDD-C1B3-6E28-5D9FEEE8DAEF}"/>
              </a:ext>
            </a:extLst>
          </p:cNvPr>
          <p:cNvSpPr/>
          <p:nvPr/>
        </p:nvSpPr>
        <p:spPr>
          <a:xfrm>
            <a:off x="461808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64" name="object 16">
            <a:extLst>
              <a:ext uri="{FF2B5EF4-FFF2-40B4-BE49-F238E27FC236}">
                <a16:creationId xmlns:a16="http://schemas.microsoft.com/office/drawing/2014/main" id="{D554FF99-CB66-2008-349C-36A9C0BCBFBE}"/>
              </a:ext>
            </a:extLst>
          </p:cNvPr>
          <p:cNvSpPr txBox="1"/>
          <p:nvPr/>
        </p:nvSpPr>
        <p:spPr>
          <a:xfrm>
            <a:off x="3709354" y="2149680"/>
            <a:ext cx="1980000" cy="453350"/>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lang="de-DE" sz="1400" spc="-12">
                <a:cs typeface="Calibri"/>
              </a:rPr>
              <a:t>Produktions-</a:t>
            </a:r>
            <a:br>
              <a:rPr lang="de-DE" sz="1400" spc="-12">
                <a:cs typeface="Calibri"/>
              </a:rPr>
            </a:br>
            <a:r>
              <a:rPr lang="de-DE" sz="1400" spc="-12">
                <a:cs typeface="Calibri"/>
              </a:rPr>
              <a:t>menge</a:t>
            </a:r>
            <a:endParaRPr sz="1400">
              <a:cs typeface="Calibri"/>
            </a:endParaRPr>
          </a:p>
        </p:txBody>
      </p:sp>
      <p:sp>
        <p:nvSpPr>
          <p:cNvPr id="72" name="object 20">
            <a:extLst>
              <a:ext uri="{FF2B5EF4-FFF2-40B4-BE49-F238E27FC236}">
                <a16:creationId xmlns:a16="http://schemas.microsoft.com/office/drawing/2014/main" id="{8DACFF5B-4EBB-F426-4AA2-0EA76A6B7DFD}"/>
              </a:ext>
            </a:extLst>
          </p:cNvPr>
          <p:cNvSpPr/>
          <p:nvPr/>
        </p:nvSpPr>
        <p:spPr>
          <a:xfrm>
            <a:off x="8449538"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a:ln>
            <a:solidFill>
              <a:schemeClr val="accent5"/>
            </a:solidFill>
          </a:ln>
        </p:spPr>
        <p:txBody>
          <a:bodyPr wrap="square" lIns="0" tIns="0" rIns="0" bIns="0" rtlCol="0"/>
          <a:lstStyle/>
          <a:p>
            <a:pPr algn="ctr"/>
            <a:endParaRPr>
              <a:solidFill>
                <a:srgbClr val="E8761B"/>
              </a:solidFill>
            </a:endParaRPr>
          </a:p>
        </p:txBody>
      </p:sp>
      <p:sp>
        <p:nvSpPr>
          <p:cNvPr id="73" name="object 21">
            <a:extLst>
              <a:ext uri="{FF2B5EF4-FFF2-40B4-BE49-F238E27FC236}">
                <a16:creationId xmlns:a16="http://schemas.microsoft.com/office/drawing/2014/main" id="{2DE6BB46-3AFF-5FAA-EFBB-6E0A12AD7D34}"/>
              </a:ext>
            </a:extLst>
          </p:cNvPr>
          <p:cNvSpPr/>
          <p:nvPr/>
        </p:nvSpPr>
        <p:spPr>
          <a:xfrm>
            <a:off x="8449539"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4" name="object 36">
            <a:extLst>
              <a:ext uri="{FF2B5EF4-FFF2-40B4-BE49-F238E27FC236}">
                <a16:creationId xmlns:a16="http://schemas.microsoft.com/office/drawing/2014/main" id="{13FE5A77-482A-122C-FC06-0F4FED561FCE}"/>
              </a:ext>
            </a:extLst>
          </p:cNvPr>
          <p:cNvSpPr/>
          <p:nvPr/>
        </p:nvSpPr>
        <p:spPr>
          <a:xfrm>
            <a:off x="729471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5" name="object 36">
            <a:extLst>
              <a:ext uri="{FF2B5EF4-FFF2-40B4-BE49-F238E27FC236}">
                <a16:creationId xmlns:a16="http://schemas.microsoft.com/office/drawing/2014/main" id="{C0AD11F0-3551-F2E7-4903-89409018DE8D}"/>
              </a:ext>
            </a:extLst>
          </p:cNvPr>
          <p:cNvSpPr/>
          <p:nvPr/>
        </p:nvSpPr>
        <p:spPr>
          <a:xfrm>
            <a:off x="9985056" y="377189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6" name="object 21">
            <a:extLst>
              <a:ext uri="{FF2B5EF4-FFF2-40B4-BE49-F238E27FC236}">
                <a16:creationId xmlns:a16="http://schemas.microsoft.com/office/drawing/2014/main" id="{CAC800CB-0634-B4E0-4508-E33A0B35D18C}"/>
              </a:ext>
            </a:extLst>
          </p:cNvPr>
          <p:cNvSpPr/>
          <p:nvPr/>
        </p:nvSpPr>
        <p:spPr>
          <a:xfrm>
            <a:off x="5789883" y="3325748"/>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7" name="object 36">
            <a:extLst>
              <a:ext uri="{FF2B5EF4-FFF2-40B4-BE49-F238E27FC236}">
                <a16:creationId xmlns:a16="http://schemas.microsoft.com/office/drawing/2014/main" id="{1A722355-E9CA-0C71-5BA5-FE158A130726}"/>
              </a:ext>
            </a:extLst>
          </p:cNvPr>
          <p:cNvSpPr/>
          <p:nvPr/>
        </p:nvSpPr>
        <p:spPr>
          <a:xfrm rot="10800000">
            <a:off x="7266855" y="2635131"/>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8" name="object 36">
            <a:extLst>
              <a:ext uri="{FF2B5EF4-FFF2-40B4-BE49-F238E27FC236}">
                <a16:creationId xmlns:a16="http://schemas.microsoft.com/office/drawing/2014/main" id="{D0A2EDA7-FC4A-752C-804A-EE358A820781}"/>
              </a:ext>
            </a:extLst>
          </p:cNvPr>
          <p:cNvSpPr/>
          <p:nvPr/>
        </p:nvSpPr>
        <p:spPr>
          <a:xfrm rot="10800000">
            <a:off x="4593881" y="2641360"/>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5E7F8-FA1E-3D03-9390-A7C7424FB5FE}"/>
              </a:ext>
            </a:extLst>
          </p:cNvPr>
          <p:cNvSpPr>
            <a:spLocks noGrp="1"/>
          </p:cNvSpPr>
          <p:nvPr>
            <p:ph type="title"/>
          </p:nvPr>
        </p:nvSpPr>
        <p:spPr>
          <a:xfrm>
            <a:off x="371481" y="374658"/>
            <a:ext cx="8993798" cy="569913"/>
          </a:xfrm>
        </p:spPr>
        <p:txBody>
          <a:bodyPr/>
          <a:lstStyle/>
          <a:p>
            <a:r>
              <a:rPr lang="de-DE" spc="-24">
                <a:latin typeface="+mn-lt"/>
              </a:rPr>
              <a:t>Lebensmittelabfälle entlang der Prozesse</a:t>
            </a:r>
            <a:endParaRPr lang="de-DE">
              <a:latin typeface="+mn-lt"/>
            </a:endParaRPr>
          </a:p>
        </p:txBody>
      </p:sp>
      <p:sp>
        <p:nvSpPr>
          <p:cNvPr id="4" name="Textplatzhalter 3">
            <a:extLst>
              <a:ext uri="{FF2B5EF4-FFF2-40B4-BE49-F238E27FC236}">
                <a16:creationId xmlns:a16="http://schemas.microsoft.com/office/drawing/2014/main" id="{BA74F4D3-820E-D84A-F2E7-22DB6C919BBA}"/>
              </a:ext>
            </a:extLst>
          </p:cNvPr>
          <p:cNvSpPr>
            <a:spLocks noGrp="1"/>
          </p:cNvSpPr>
          <p:nvPr>
            <p:ph type="body" sz="quarter" idx="13"/>
          </p:nvPr>
        </p:nvSpPr>
        <p:spPr/>
        <p:txBody>
          <a:bodyPr/>
          <a:lstStyle/>
          <a:p>
            <a:r>
              <a:rPr lang="de-DE"/>
              <a:t>Prozessanalyse Cook &amp; </a:t>
            </a:r>
            <a:r>
              <a:rPr lang="de-DE" err="1"/>
              <a:t>Serve</a:t>
            </a:r>
            <a:endParaRPr lang="de-DE"/>
          </a:p>
        </p:txBody>
      </p:sp>
      <p:sp>
        <p:nvSpPr>
          <p:cNvPr id="3" name="Rechteck 2">
            <a:extLst>
              <a:ext uri="{FF2B5EF4-FFF2-40B4-BE49-F238E27FC236}">
                <a16:creationId xmlns:a16="http://schemas.microsoft.com/office/drawing/2014/main" id="{14B73ECE-A4F9-9DFD-97DB-CFB1F0954A95}"/>
              </a:ext>
            </a:extLst>
          </p:cNvPr>
          <p:cNvSpPr/>
          <p:nvPr/>
        </p:nvSpPr>
        <p:spPr>
          <a:xfrm>
            <a:off x="371357" y="2849887"/>
            <a:ext cx="1513115" cy="90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Bereitstellung Lebensmittel (frisch oder </a:t>
            </a:r>
            <a:r>
              <a:rPr lang="de-DE" sz="1200" err="1">
                <a:solidFill>
                  <a:schemeClr val="tx1"/>
                </a:solidFill>
              </a:rPr>
              <a:t>convenient</a:t>
            </a:r>
            <a:r>
              <a:rPr lang="de-DE" sz="1200">
                <a:solidFill>
                  <a:schemeClr val="tx1"/>
                </a:solidFill>
              </a:rPr>
              <a:t>)</a:t>
            </a:r>
          </a:p>
        </p:txBody>
      </p:sp>
      <p:sp>
        <p:nvSpPr>
          <p:cNvPr id="7" name="Rechteck 6">
            <a:extLst>
              <a:ext uri="{FF2B5EF4-FFF2-40B4-BE49-F238E27FC236}">
                <a16:creationId xmlns:a16="http://schemas.microsoft.com/office/drawing/2014/main" id="{007494D1-D102-E3AF-AB81-835C3F875B97}"/>
              </a:ext>
            </a:extLst>
          </p:cNvPr>
          <p:cNvSpPr/>
          <p:nvPr/>
        </p:nvSpPr>
        <p:spPr>
          <a:xfrm>
            <a:off x="2163418" y="3065887"/>
            <a:ext cx="1513115" cy="468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Vorbereitung</a:t>
            </a:r>
          </a:p>
        </p:txBody>
      </p:sp>
      <p:sp>
        <p:nvSpPr>
          <p:cNvPr id="9" name="Rechteck 8">
            <a:extLst>
              <a:ext uri="{FF2B5EF4-FFF2-40B4-BE49-F238E27FC236}">
                <a16:creationId xmlns:a16="http://schemas.microsoft.com/office/drawing/2014/main" id="{649AF22F-ABA7-0B99-4998-CC7114857855}"/>
              </a:ext>
            </a:extLst>
          </p:cNvPr>
          <p:cNvSpPr/>
          <p:nvPr/>
        </p:nvSpPr>
        <p:spPr>
          <a:xfrm>
            <a:off x="3955479" y="3072633"/>
            <a:ext cx="1513115" cy="468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Zubereitung</a:t>
            </a:r>
          </a:p>
        </p:txBody>
      </p:sp>
      <p:sp>
        <p:nvSpPr>
          <p:cNvPr id="10" name="Rechteck 9">
            <a:extLst>
              <a:ext uri="{FF2B5EF4-FFF2-40B4-BE49-F238E27FC236}">
                <a16:creationId xmlns:a16="http://schemas.microsoft.com/office/drawing/2014/main" id="{5A09F61B-189C-E0F6-2528-16CF9CA0AD7D}"/>
              </a:ext>
            </a:extLst>
          </p:cNvPr>
          <p:cNvSpPr/>
          <p:nvPr/>
        </p:nvSpPr>
        <p:spPr>
          <a:xfrm>
            <a:off x="7539599" y="3061759"/>
            <a:ext cx="1513115" cy="468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Ausgabe</a:t>
            </a:r>
            <a:br>
              <a:rPr lang="de-DE" sz="1200">
                <a:solidFill>
                  <a:schemeClr val="tx1"/>
                </a:solidFill>
              </a:rPr>
            </a:br>
            <a:r>
              <a:rPr lang="de-DE" sz="1050">
                <a:solidFill>
                  <a:schemeClr val="tx1"/>
                </a:solidFill>
              </a:rPr>
              <a:t>Portionierung</a:t>
            </a:r>
            <a:endParaRPr lang="de-DE" sz="1200">
              <a:solidFill>
                <a:schemeClr val="tx1"/>
              </a:solidFill>
            </a:endParaRPr>
          </a:p>
        </p:txBody>
      </p:sp>
      <p:sp>
        <p:nvSpPr>
          <p:cNvPr id="32" name="Rechteck 31">
            <a:extLst>
              <a:ext uri="{FF2B5EF4-FFF2-40B4-BE49-F238E27FC236}">
                <a16:creationId xmlns:a16="http://schemas.microsoft.com/office/drawing/2014/main" id="{5C2AC225-971F-2339-B433-539CFD34FF94}"/>
              </a:ext>
            </a:extLst>
          </p:cNvPr>
          <p:cNvSpPr/>
          <p:nvPr/>
        </p:nvSpPr>
        <p:spPr>
          <a:xfrm>
            <a:off x="9331659" y="3059033"/>
            <a:ext cx="1513115" cy="468000"/>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Entsorgung</a:t>
            </a:r>
            <a:br>
              <a:rPr lang="de-DE" sz="1200">
                <a:solidFill>
                  <a:schemeClr val="tx1"/>
                </a:solidFill>
              </a:rPr>
            </a:br>
            <a:r>
              <a:rPr lang="de-DE" sz="1050">
                <a:solidFill>
                  <a:schemeClr val="tx1"/>
                </a:solidFill>
              </a:rPr>
              <a:t>Tellerreste</a:t>
            </a:r>
            <a:endParaRPr lang="de-DE" sz="1200">
              <a:solidFill>
                <a:schemeClr val="tx1"/>
              </a:solidFill>
            </a:endParaRPr>
          </a:p>
        </p:txBody>
      </p:sp>
      <p:sp>
        <p:nvSpPr>
          <p:cNvPr id="36" name="Rechteck 35">
            <a:extLst>
              <a:ext uri="{FF2B5EF4-FFF2-40B4-BE49-F238E27FC236}">
                <a16:creationId xmlns:a16="http://schemas.microsoft.com/office/drawing/2014/main" id="{8C15F8EB-666B-EFB6-167C-4D2A27C3FB24}"/>
              </a:ext>
            </a:extLst>
          </p:cNvPr>
          <p:cNvSpPr/>
          <p:nvPr/>
        </p:nvSpPr>
        <p:spPr>
          <a:xfrm>
            <a:off x="5468593" y="3884113"/>
            <a:ext cx="2071006" cy="468000"/>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Entsorgung</a:t>
            </a:r>
            <a:br>
              <a:rPr lang="de-DE" sz="1200">
                <a:solidFill>
                  <a:schemeClr val="tx1"/>
                </a:solidFill>
              </a:rPr>
            </a:br>
            <a:r>
              <a:rPr lang="de-DE" sz="1050">
                <a:solidFill>
                  <a:schemeClr val="tx1"/>
                </a:solidFill>
              </a:rPr>
              <a:t>Zubereitungs- &amp; Ausgabereste</a:t>
            </a:r>
            <a:endParaRPr lang="de-DE" sz="1200">
              <a:solidFill>
                <a:schemeClr val="tx1"/>
              </a:solidFill>
            </a:endParaRPr>
          </a:p>
        </p:txBody>
      </p:sp>
      <p:cxnSp>
        <p:nvCxnSpPr>
          <p:cNvPr id="38" name="Gerade Verbindung mit Pfeil 37">
            <a:extLst>
              <a:ext uri="{FF2B5EF4-FFF2-40B4-BE49-F238E27FC236}">
                <a16:creationId xmlns:a16="http://schemas.microsoft.com/office/drawing/2014/main" id="{1E354690-96BC-5B21-2D71-367C9287C78D}"/>
              </a:ext>
            </a:extLst>
          </p:cNvPr>
          <p:cNvCxnSpPr>
            <a:stCxn id="3" idx="3"/>
            <a:endCxn id="7" idx="1"/>
          </p:cNvCxnSpPr>
          <p:nvPr/>
        </p:nvCxnSpPr>
        <p:spPr>
          <a:xfrm>
            <a:off x="1884472" y="3299887"/>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83DB141D-4F45-E7BA-63D3-212304706272}"/>
              </a:ext>
            </a:extLst>
          </p:cNvPr>
          <p:cNvCxnSpPr/>
          <p:nvPr/>
        </p:nvCxnSpPr>
        <p:spPr>
          <a:xfrm>
            <a:off x="3676532" y="3299887"/>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6731633F-D6DA-06B1-2D66-DA1ED0764E2B}"/>
              </a:ext>
            </a:extLst>
          </p:cNvPr>
          <p:cNvCxnSpPr/>
          <p:nvPr/>
        </p:nvCxnSpPr>
        <p:spPr>
          <a:xfrm>
            <a:off x="9052713" y="3299887"/>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342FDB0F-9D8E-E84A-D2A1-DB01D13ECF52}"/>
              </a:ext>
            </a:extLst>
          </p:cNvPr>
          <p:cNvCxnSpPr>
            <a:cxnSpLocks/>
            <a:endCxn id="10" idx="1"/>
          </p:cNvCxnSpPr>
          <p:nvPr/>
        </p:nvCxnSpPr>
        <p:spPr>
          <a:xfrm flipV="1">
            <a:off x="5468593" y="3295759"/>
            <a:ext cx="2071006" cy="412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E2143186-0FB0-55CA-40C4-1F107D9F316B}"/>
              </a:ext>
            </a:extLst>
          </p:cNvPr>
          <p:cNvCxnSpPr>
            <a:cxnSpLocks/>
            <a:stCxn id="9" idx="2"/>
            <a:endCxn id="36" idx="1"/>
          </p:cNvCxnSpPr>
          <p:nvPr/>
        </p:nvCxnSpPr>
        <p:spPr>
          <a:xfrm>
            <a:off x="4712037" y="3540633"/>
            <a:ext cx="756556" cy="57748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a:extLst>
              <a:ext uri="{FF2B5EF4-FFF2-40B4-BE49-F238E27FC236}">
                <a16:creationId xmlns:a16="http://schemas.microsoft.com/office/drawing/2014/main" id="{4C2CD7A8-3ABC-9F43-0FB3-0D66ED2548C2}"/>
              </a:ext>
            </a:extLst>
          </p:cNvPr>
          <p:cNvCxnSpPr>
            <a:cxnSpLocks/>
            <a:stCxn id="10" idx="2"/>
            <a:endCxn id="36" idx="3"/>
          </p:cNvCxnSpPr>
          <p:nvPr/>
        </p:nvCxnSpPr>
        <p:spPr>
          <a:xfrm flipH="1">
            <a:off x="7539599" y="3529759"/>
            <a:ext cx="756558" cy="588354"/>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3" name="object 20">
            <a:extLst>
              <a:ext uri="{FF2B5EF4-FFF2-40B4-BE49-F238E27FC236}">
                <a16:creationId xmlns:a16="http://schemas.microsoft.com/office/drawing/2014/main" id="{30DE985A-5F9B-302A-AAD9-47265BFCDD8A}"/>
              </a:ext>
            </a:extLst>
          </p:cNvPr>
          <p:cNvSpPr/>
          <p:nvPr/>
        </p:nvSpPr>
        <p:spPr>
          <a:xfrm>
            <a:off x="9331659" y="2816783"/>
            <a:ext cx="1513115" cy="952500"/>
          </a:xfrm>
          <a:custGeom>
            <a:avLst/>
            <a:gdLst/>
            <a:ahLst/>
            <a:cxnLst/>
            <a:rect l="l" t="t" r="r" b="b"/>
            <a:pathLst>
              <a:path w="1374775" h="952500">
                <a:moveTo>
                  <a:pt x="0" y="476250"/>
                </a:moveTo>
                <a:lnTo>
                  <a:pt x="2278" y="437189"/>
                </a:lnTo>
                <a:lnTo>
                  <a:pt x="8995" y="398998"/>
                </a:lnTo>
                <a:lnTo>
                  <a:pt x="19975" y="361800"/>
                </a:lnTo>
                <a:lnTo>
                  <a:pt x="35039" y="325716"/>
                </a:lnTo>
                <a:lnTo>
                  <a:pt x="54012" y="290870"/>
                </a:lnTo>
                <a:lnTo>
                  <a:pt x="76717" y="257383"/>
                </a:lnTo>
                <a:lnTo>
                  <a:pt x="102975" y="225380"/>
                </a:lnTo>
                <a:lnTo>
                  <a:pt x="132612" y="194981"/>
                </a:lnTo>
                <a:lnTo>
                  <a:pt x="165449" y="166309"/>
                </a:lnTo>
                <a:lnTo>
                  <a:pt x="201310" y="139488"/>
                </a:lnTo>
                <a:lnTo>
                  <a:pt x="240019" y="114640"/>
                </a:lnTo>
                <a:lnTo>
                  <a:pt x="281397" y="91887"/>
                </a:lnTo>
                <a:lnTo>
                  <a:pt x="325269" y="71352"/>
                </a:lnTo>
                <a:lnTo>
                  <a:pt x="371457" y="53157"/>
                </a:lnTo>
                <a:lnTo>
                  <a:pt x="419784" y="37425"/>
                </a:lnTo>
                <a:lnTo>
                  <a:pt x="470074" y="24279"/>
                </a:lnTo>
                <a:lnTo>
                  <a:pt x="522150" y="13840"/>
                </a:lnTo>
                <a:lnTo>
                  <a:pt x="575835" y="6233"/>
                </a:lnTo>
                <a:lnTo>
                  <a:pt x="630952" y="1578"/>
                </a:lnTo>
                <a:lnTo>
                  <a:pt x="687324" y="0"/>
                </a:lnTo>
                <a:lnTo>
                  <a:pt x="743695" y="1578"/>
                </a:lnTo>
                <a:lnTo>
                  <a:pt x="798812" y="6233"/>
                </a:lnTo>
                <a:lnTo>
                  <a:pt x="852497" y="13840"/>
                </a:lnTo>
                <a:lnTo>
                  <a:pt x="904573" y="24279"/>
                </a:lnTo>
                <a:lnTo>
                  <a:pt x="954863" y="37425"/>
                </a:lnTo>
                <a:lnTo>
                  <a:pt x="1003190" y="53157"/>
                </a:lnTo>
                <a:lnTo>
                  <a:pt x="1049378" y="71352"/>
                </a:lnTo>
                <a:lnTo>
                  <a:pt x="1093250" y="91887"/>
                </a:lnTo>
                <a:lnTo>
                  <a:pt x="1134628" y="114640"/>
                </a:lnTo>
                <a:lnTo>
                  <a:pt x="1173337" y="139488"/>
                </a:lnTo>
                <a:lnTo>
                  <a:pt x="1209198" y="166309"/>
                </a:lnTo>
                <a:lnTo>
                  <a:pt x="1242035" y="194981"/>
                </a:lnTo>
                <a:lnTo>
                  <a:pt x="1271672" y="225380"/>
                </a:lnTo>
                <a:lnTo>
                  <a:pt x="1297930" y="257383"/>
                </a:lnTo>
                <a:lnTo>
                  <a:pt x="1320635" y="290870"/>
                </a:lnTo>
                <a:lnTo>
                  <a:pt x="1339608" y="325716"/>
                </a:lnTo>
                <a:lnTo>
                  <a:pt x="1354672" y="361800"/>
                </a:lnTo>
                <a:lnTo>
                  <a:pt x="1365652" y="398998"/>
                </a:lnTo>
                <a:lnTo>
                  <a:pt x="1372369" y="437189"/>
                </a:lnTo>
                <a:lnTo>
                  <a:pt x="1374648" y="476250"/>
                </a:lnTo>
                <a:lnTo>
                  <a:pt x="1372369" y="515310"/>
                </a:lnTo>
                <a:lnTo>
                  <a:pt x="1365652" y="553501"/>
                </a:lnTo>
                <a:lnTo>
                  <a:pt x="1354672" y="590699"/>
                </a:lnTo>
                <a:lnTo>
                  <a:pt x="1339608" y="626783"/>
                </a:lnTo>
                <a:lnTo>
                  <a:pt x="1320635" y="661629"/>
                </a:lnTo>
                <a:lnTo>
                  <a:pt x="1297930" y="695116"/>
                </a:lnTo>
                <a:lnTo>
                  <a:pt x="1271672" y="727119"/>
                </a:lnTo>
                <a:lnTo>
                  <a:pt x="1242035" y="757518"/>
                </a:lnTo>
                <a:lnTo>
                  <a:pt x="1209198" y="786190"/>
                </a:lnTo>
                <a:lnTo>
                  <a:pt x="1173337" y="813011"/>
                </a:lnTo>
                <a:lnTo>
                  <a:pt x="1134628" y="837859"/>
                </a:lnTo>
                <a:lnTo>
                  <a:pt x="1093250" y="860612"/>
                </a:lnTo>
                <a:lnTo>
                  <a:pt x="1049378" y="881147"/>
                </a:lnTo>
                <a:lnTo>
                  <a:pt x="1003190" y="899342"/>
                </a:lnTo>
                <a:lnTo>
                  <a:pt x="954863" y="915074"/>
                </a:lnTo>
                <a:lnTo>
                  <a:pt x="904573" y="928220"/>
                </a:lnTo>
                <a:lnTo>
                  <a:pt x="852497" y="938659"/>
                </a:lnTo>
                <a:lnTo>
                  <a:pt x="798812" y="946266"/>
                </a:lnTo>
                <a:lnTo>
                  <a:pt x="743695" y="950921"/>
                </a:lnTo>
                <a:lnTo>
                  <a:pt x="687324" y="952500"/>
                </a:lnTo>
                <a:lnTo>
                  <a:pt x="630952" y="950921"/>
                </a:lnTo>
                <a:lnTo>
                  <a:pt x="575835" y="946266"/>
                </a:lnTo>
                <a:lnTo>
                  <a:pt x="522150" y="938659"/>
                </a:lnTo>
                <a:lnTo>
                  <a:pt x="470074" y="928220"/>
                </a:lnTo>
                <a:lnTo>
                  <a:pt x="419784" y="915074"/>
                </a:lnTo>
                <a:lnTo>
                  <a:pt x="371457" y="899342"/>
                </a:lnTo>
                <a:lnTo>
                  <a:pt x="325269" y="881147"/>
                </a:lnTo>
                <a:lnTo>
                  <a:pt x="281397" y="860612"/>
                </a:lnTo>
                <a:lnTo>
                  <a:pt x="240019" y="837859"/>
                </a:lnTo>
                <a:lnTo>
                  <a:pt x="201310" y="813011"/>
                </a:lnTo>
                <a:lnTo>
                  <a:pt x="165449" y="786190"/>
                </a:lnTo>
                <a:lnTo>
                  <a:pt x="132612" y="757518"/>
                </a:lnTo>
                <a:lnTo>
                  <a:pt x="102975" y="727119"/>
                </a:lnTo>
                <a:lnTo>
                  <a:pt x="76717" y="695116"/>
                </a:lnTo>
                <a:lnTo>
                  <a:pt x="54012" y="661629"/>
                </a:lnTo>
                <a:lnTo>
                  <a:pt x="35039" y="626783"/>
                </a:lnTo>
                <a:lnTo>
                  <a:pt x="19975" y="590699"/>
                </a:lnTo>
                <a:lnTo>
                  <a:pt x="8995" y="553501"/>
                </a:lnTo>
                <a:lnTo>
                  <a:pt x="2278" y="515310"/>
                </a:lnTo>
                <a:lnTo>
                  <a:pt x="0" y="476250"/>
                </a:lnTo>
                <a:close/>
              </a:path>
            </a:pathLst>
          </a:custGeom>
          <a:ln w="25908">
            <a:solidFill>
              <a:srgbClr val="FF0000"/>
            </a:solidFill>
          </a:ln>
        </p:spPr>
        <p:txBody>
          <a:bodyPr wrap="square" lIns="0" tIns="0" rIns="0" bIns="0" rtlCol="0"/>
          <a:lstStyle/>
          <a:p>
            <a:endParaRPr/>
          </a:p>
        </p:txBody>
      </p:sp>
      <p:sp>
        <p:nvSpPr>
          <p:cNvPr id="84" name="object 20">
            <a:extLst>
              <a:ext uri="{FF2B5EF4-FFF2-40B4-BE49-F238E27FC236}">
                <a16:creationId xmlns:a16="http://schemas.microsoft.com/office/drawing/2014/main" id="{36A4F97F-FFBB-AE36-17E1-C806A11452FF}"/>
              </a:ext>
            </a:extLst>
          </p:cNvPr>
          <p:cNvSpPr/>
          <p:nvPr/>
        </p:nvSpPr>
        <p:spPr>
          <a:xfrm>
            <a:off x="5468593" y="3642353"/>
            <a:ext cx="2071006" cy="952500"/>
          </a:xfrm>
          <a:custGeom>
            <a:avLst/>
            <a:gdLst/>
            <a:ahLst/>
            <a:cxnLst/>
            <a:rect l="l" t="t" r="r" b="b"/>
            <a:pathLst>
              <a:path w="1374775" h="952500">
                <a:moveTo>
                  <a:pt x="0" y="476250"/>
                </a:moveTo>
                <a:lnTo>
                  <a:pt x="2278" y="437189"/>
                </a:lnTo>
                <a:lnTo>
                  <a:pt x="8995" y="398998"/>
                </a:lnTo>
                <a:lnTo>
                  <a:pt x="19975" y="361800"/>
                </a:lnTo>
                <a:lnTo>
                  <a:pt x="35039" y="325716"/>
                </a:lnTo>
                <a:lnTo>
                  <a:pt x="54012" y="290870"/>
                </a:lnTo>
                <a:lnTo>
                  <a:pt x="76717" y="257383"/>
                </a:lnTo>
                <a:lnTo>
                  <a:pt x="102975" y="225380"/>
                </a:lnTo>
                <a:lnTo>
                  <a:pt x="132612" y="194981"/>
                </a:lnTo>
                <a:lnTo>
                  <a:pt x="165449" y="166309"/>
                </a:lnTo>
                <a:lnTo>
                  <a:pt x="201310" y="139488"/>
                </a:lnTo>
                <a:lnTo>
                  <a:pt x="240019" y="114640"/>
                </a:lnTo>
                <a:lnTo>
                  <a:pt x="281397" y="91887"/>
                </a:lnTo>
                <a:lnTo>
                  <a:pt x="325269" y="71352"/>
                </a:lnTo>
                <a:lnTo>
                  <a:pt x="371457" y="53157"/>
                </a:lnTo>
                <a:lnTo>
                  <a:pt x="419784" y="37425"/>
                </a:lnTo>
                <a:lnTo>
                  <a:pt x="470074" y="24279"/>
                </a:lnTo>
                <a:lnTo>
                  <a:pt x="522150" y="13840"/>
                </a:lnTo>
                <a:lnTo>
                  <a:pt x="575835" y="6233"/>
                </a:lnTo>
                <a:lnTo>
                  <a:pt x="630952" y="1578"/>
                </a:lnTo>
                <a:lnTo>
                  <a:pt x="687324" y="0"/>
                </a:lnTo>
                <a:lnTo>
                  <a:pt x="743695" y="1578"/>
                </a:lnTo>
                <a:lnTo>
                  <a:pt x="798812" y="6233"/>
                </a:lnTo>
                <a:lnTo>
                  <a:pt x="852497" y="13840"/>
                </a:lnTo>
                <a:lnTo>
                  <a:pt x="904573" y="24279"/>
                </a:lnTo>
                <a:lnTo>
                  <a:pt x="954863" y="37425"/>
                </a:lnTo>
                <a:lnTo>
                  <a:pt x="1003190" y="53157"/>
                </a:lnTo>
                <a:lnTo>
                  <a:pt x="1049378" y="71352"/>
                </a:lnTo>
                <a:lnTo>
                  <a:pt x="1093250" y="91887"/>
                </a:lnTo>
                <a:lnTo>
                  <a:pt x="1134628" y="114640"/>
                </a:lnTo>
                <a:lnTo>
                  <a:pt x="1173337" y="139488"/>
                </a:lnTo>
                <a:lnTo>
                  <a:pt x="1209198" y="166309"/>
                </a:lnTo>
                <a:lnTo>
                  <a:pt x="1242035" y="194981"/>
                </a:lnTo>
                <a:lnTo>
                  <a:pt x="1271672" y="225380"/>
                </a:lnTo>
                <a:lnTo>
                  <a:pt x="1297930" y="257383"/>
                </a:lnTo>
                <a:lnTo>
                  <a:pt x="1320635" y="290870"/>
                </a:lnTo>
                <a:lnTo>
                  <a:pt x="1339608" y="325716"/>
                </a:lnTo>
                <a:lnTo>
                  <a:pt x="1354672" y="361800"/>
                </a:lnTo>
                <a:lnTo>
                  <a:pt x="1365652" y="398998"/>
                </a:lnTo>
                <a:lnTo>
                  <a:pt x="1372369" y="437189"/>
                </a:lnTo>
                <a:lnTo>
                  <a:pt x="1374648" y="476250"/>
                </a:lnTo>
                <a:lnTo>
                  <a:pt x="1372369" y="515310"/>
                </a:lnTo>
                <a:lnTo>
                  <a:pt x="1365652" y="553501"/>
                </a:lnTo>
                <a:lnTo>
                  <a:pt x="1354672" y="590699"/>
                </a:lnTo>
                <a:lnTo>
                  <a:pt x="1339608" y="626783"/>
                </a:lnTo>
                <a:lnTo>
                  <a:pt x="1320635" y="661629"/>
                </a:lnTo>
                <a:lnTo>
                  <a:pt x="1297930" y="695116"/>
                </a:lnTo>
                <a:lnTo>
                  <a:pt x="1271672" y="727119"/>
                </a:lnTo>
                <a:lnTo>
                  <a:pt x="1242035" y="757518"/>
                </a:lnTo>
                <a:lnTo>
                  <a:pt x="1209198" y="786190"/>
                </a:lnTo>
                <a:lnTo>
                  <a:pt x="1173337" y="813011"/>
                </a:lnTo>
                <a:lnTo>
                  <a:pt x="1134628" y="837859"/>
                </a:lnTo>
                <a:lnTo>
                  <a:pt x="1093250" y="860612"/>
                </a:lnTo>
                <a:lnTo>
                  <a:pt x="1049378" y="881147"/>
                </a:lnTo>
                <a:lnTo>
                  <a:pt x="1003190" y="899342"/>
                </a:lnTo>
                <a:lnTo>
                  <a:pt x="954863" y="915074"/>
                </a:lnTo>
                <a:lnTo>
                  <a:pt x="904573" y="928220"/>
                </a:lnTo>
                <a:lnTo>
                  <a:pt x="852497" y="938659"/>
                </a:lnTo>
                <a:lnTo>
                  <a:pt x="798812" y="946266"/>
                </a:lnTo>
                <a:lnTo>
                  <a:pt x="743695" y="950921"/>
                </a:lnTo>
                <a:lnTo>
                  <a:pt x="687324" y="952500"/>
                </a:lnTo>
                <a:lnTo>
                  <a:pt x="630952" y="950921"/>
                </a:lnTo>
                <a:lnTo>
                  <a:pt x="575835" y="946266"/>
                </a:lnTo>
                <a:lnTo>
                  <a:pt x="522150" y="938659"/>
                </a:lnTo>
                <a:lnTo>
                  <a:pt x="470074" y="928220"/>
                </a:lnTo>
                <a:lnTo>
                  <a:pt x="419784" y="915074"/>
                </a:lnTo>
                <a:lnTo>
                  <a:pt x="371457" y="899342"/>
                </a:lnTo>
                <a:lnTo>
                  <a:pt x="325269" y="881147"/>
                </a:lnTo>
                <a:lnTo>
                  <a:pt x="281397" y="860612"/>
                </a:lnTo>
                <a:lnTo>
                  <a:pt x="240019" y="837859"/>
                </a:lnTo>
                <a:lnTo>
                  <a:pt x="201310" y="813011"/>
                </a:lnTo>
                <a:lnTo>
                  <a:pt x="165449" y="786190"/>
                </a:lnTo>
                <a:lnTo>
                  <a:pt x="132612" y="757518"/>
                </a:lnTo>
                <a:lnTo>
                  <a:pt x="102975" y="727119"/>
                </a:lnTo>
                <a:lnTo>
                  <a:pt x="76717" y="695116"/>
                </a:lnTo>
                <a:lnTo>
                  <a:pt x="54012" y="661629"/>
                </a:lnTo>
                <a:lnTo>
                  <a:pt x="35039" y="626783"/>
                </a:lnTo>
                <a:lnTo>
                  <a:pt x="19975" y="590699"/>
                </a:lnTo>
                <a:lnTo>
                  <a:pt x="8995" y="553501"/>
                </a:lnTo>
                <a:lnTo>
                  <a:pt x="2278" y="515310"/>
                </a:lnTo>
                <a:lnTo>
                  <a:pt x="0" y="476250"/>
                </a:lnTo>
                <a:close/>
              </a:path>
            </a:pathLst>
          </a:custGeom>
          <a:ln w="25908">
            <a:solidFill>
              <a:srgbClr val="FF0000"/>
            </a:solidFill>
          </a:ln>
        </p:spPr>
        <p:txBody>
          <a:bodyPr wrap="square" lIns="0" tIns="0" rIns="0" bIns="0" rtlCol="0"/>
          <a:lstStyle/>
          <a:p>
            <a:endParaRPr/>
          </a:p>
        </p:txBody>
      </p:sp>
      <p:sp>
        <p:nvSpPr>
          <p:cNvPr id="85" name="Rechteck 84">
            <a:extLst>
              <a:ext uri="{FF2B5EF4-FFF2-40B4-BE49-F238E27FC236}">
                <a16:creationId xmlns:a16="http://schemas.microsoft.com/office/drawing/2014/main" id="{0BDB5B92-7F15-3E45-1CF9-BFD560152721}"/>
              </a:ext>
            </a:extLst>
          </p:cNvPr>
          <p:cNvSpPr/>
          <p:nvPr/>
        </p:nvSpPr>
        <p:spPr>
          <a:xfrm>
            <a:off x="1160571" y="4018340"/>
            <a:ext cx="2071006" cy="468000"/>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Lagerverluste</a:t>
            </a:r>
          </a:p>
        </p:txBody>
      </p:sp>
      <p:sp>
        <p:nvSpPr>
          <p:cNvPr id="86" name="object 20">
            <a:extLst>
              <a:ext uri="{FF2B5EF4-FFF2-40B4-BE49-F238E27FC236}">
                <a16:creationId xmlns:a16="http://schemas.microsoft.com/office/drawing/2014/main" id="{DB3C8989-8CBE-2B20-4333-1A685E2EDF9F}"/>
              </a:ext>
            </a:extLst>
          </p:cNvPr>
          <p:cNvSpPr/>
          <p:nvPr/>
        </p:nvSpPr>
        <p:spPr>
          <a:xfrm>
            <a:off x="1160570" y="3773220"/>
            <a:ext cx="2071006" cy="952500"/>
          </a:xfrm>
          <a:custGeom>
            <a:avLst/>
            <a:gdLst/>
            <a:ahLst/>
            <a:cxnLst/>
            <a:rect l="l" t="t" r="r" b="b"/>
            <a:pathLst>
              <a:path w="1374775" h="952500">
                <a:moveTo>
                  <a:pt x="0" y="476250"/>
                </a:moveTo>
                <a:lnTo>
                  <a:pt x="2278" y="437189"/>
                </a:lnTo>
                <a:lnTo>
                  <a:pt x="8995" y="398998"/>
                </a:lnTo>
                <a:lnTo>
                  <a:pt x="19975" y="361800"/>
                </a:lnTo>
                <a:lnTo>
                  <a:pt x="35039" y="325716"/>
                </a:lnTo>
                <a:lnTo>
                  <a:pt x="54012" y="290870"/>
                </a:lnTo>
                <a:lnTo>
                  <a:pt x="76717" y="257383"/>
                </a:lnTo>
                <a:lnTo>
                  <a:pt x="102975" y="225380"/>
                </a:lnTo>
                <a:lnTo>
                  <a:pt x="132612" y="194981"/>
                </a:lnTo>
                <a:lnTo>
                  <a:pt x="165449" y="166309"/>
                </a:lnTo>
                <a:lnTo>
                  <a:pt x="201310" y="139488"/>
                </a:lnTo>
                <a:lnTo>
                  <a:pt x="240019" y="114640"/>
                </a:lnTo>
                <a:lnTo>
                  <a:pt x="281397" y="91887"/>
                </a:lnTo>
                <a:lnTo>
                  <a:pt x="325269" y="71352"/>
                </a:lnTo>
                <a:lnTo>
                  <a:pt x="371457" y="53157"/>
                </a:lnTo>
                <a:lnTo>
                  <a:pt x="419784" y="37425"/>
                </a:lnTo>
                <a:lnTo>
                  <a:pt x="470074" y="24279"/>
                </a:lnTo>
                <a:lnTo>
                  <a:pt x="522150" y="13840"/>
                </a:lnTo>
                <a:lnTo>
                  <a:pt x="575835" y="6233"/>
                </a:lnTo>
                <a:lnTo>
                  <a:pt x="630952" y="1578"/>
                </a:lnTo>
                <a:lnTo>
                  <a:pt x="687324" y="0"/>
                </a:lnTo>
                <a:lnTo>
                  <a:pt x="743695" y="1578"/>
                </a:lnTo>
                <a:lnTo>
                  <a:pt x="798812" y="6233"/>
                </a:lnTo>
                <a:lnTo>
                  <a:pt x="852497" y="13840"/>
                </a:lnTo>
                <a:lnTo>
                  <a:pt x="904573" y="24279"/>
                </a:lnTo>
                <a:lnTo>
                  <a:pt x="954863" y="37425"/>
                </a:lnTo>
                <a:lnTo>
                  <a:pt x="1003190" y="53157"/>
                </a:lnTo>
                <a:lnTo>
                  <a:pt x="1049378" y="71352"/>
                </a:lnTo>
                <a:lnTo>
                  <a:pt x="1093250" y="91887"/>
                </a:lnTo>
                <a:lnTo>
                  <a:pt x="1134628" y="114640"/>
                </a:lnTo>
                <a:lnTo>
                  <a:pt x="1173337" y="139488"/>
                </a:lnTo>
                <a:lnTo>
                  <a:pt x="1209198" y="166309"/>
                </a:lnTo>
                <a:lnTo>
                  <a:pt x="1242035" y="194981"/>
                </a:lnTo>
                <a:lnTo>
                  <a:pt x="1271672" y="225380"/>
                </a:lnTo>
                <a:lnTo>
                  <a:pt x="1297930" y="257383"/>
                </a:lnTo>
                <a:lnTo>
                  <a:pt x="1320635" y="290870"/>
                </a:lnTo>
                <a:lnTo>
                  <a:pt x="1339608" y="325716"/>
                </a:lnTo>
                <a:lnTo>
                  <a:pt x="1354672" y="361800"/>
                </a:lnTo>
                <a:lnTo>
                  <a:pt x="1365652" y="398998"/>
                </a:lnTo>
                <a:lnTo>
                  <a:pt x="1372369" y="437189"/>
                </a:lnTo>
                <a:lnTo>
                  <a:pt x="1374648" y="476250"/>
                </a:lnTo>
                <a:lnTo>
                  <a:pt x="1372369" y="515310"/>
                </a:lnTo>
                <a:lnTo>
                  <a:pt x="1365652" y="553501"/>
                </a:lnTo>
                <a:lnTo>
                  <a:pt x="1354672" y="590699"/>
                </a:lnTo>
                <a:lnTo>
                  <a:pt x="1339608" y="626783"/>
                </a:lnTo>
                <a:lnTo>
                  <a:pt x="1320635" y="661629"/>
                </a:lnTo>
                <a:lnTo>
                  <a:pt x="1297930" y="695116"/>
                </a:lnTo>
                <a:lnTo>
                  <a:pt x="1271672" y="727119"/>
                </a:lnTo>
                <a:lnTo>
                  <a:pt x="1242035" y="757518"/>
                </a:lnTo>
                <a:lnTo>
                  <a:pt x="1209198" y="786190"/>
                </a:lnTo>
                <a:lnTo>
                  <a:pt x="1173337" y="813011"/>
                </a:lnTo>
                <a:lnTo>
                  <a:pt x="1134628" y="837859"/>
                </a:lnTo>
                <a:lnTo>
                  <a:pt x="1093250" y="860612"/>
                </a:lnTo>
                <a:lnTo>
                  <a:pt x="1049378" y="881147"/>
                </a:lnTo>
                <a:lnTo>
                  <a:pt x="1003190" y="899342"/>
                </a:lnTo>
                <a:lnTo>
                  <a:pt x="954863" y="915074"/>
                </a:lnTo>
                <a:lnTo>
                  <a:pt x="904573" y="928220"/>
                </a:lnTo>
                <a:lnTo>
                  <a:pt x="852497" y="938659"/>
                </a:lnTo>
                <a:lnTo>
                  <a:pt x="798812" y="946266"/>
                </a:lnTo>
                <a:lnTo>
                  <a:pt x="743695" y="950921"/>
                </a:lnTo>
                <a:lnTo>
                  <a:pt x="687324" y="952500"/>
                </a:lnTo>
                <a:lnTo>
                  <a:pt x="630952" y="950921"/>
                </a:lnTo>
                <a:lnTo>
                  <a:pt x="575835" y="946266"/>
                </a:lnTo>
                <a:lnTo>
                  <a:pt x="522150" y="938659"/>
                </a:lnTo>
                <a:lnTo>
                  <a:pt x="470074" y="928220"/>
                </a:lnTo>
                <a:lnTo>
                  <a:pt x="419784" y="915074"/>
                </a:lnTo>
                <a:lnTo>
                  <a:pt x="371457" y="899342"/>
                </a:lnTo>
                <a:lnTo>
                  <a:pt x="325269" y="881147"/>
                </a:lnTo>
                <a:lnTo>
                  <a:pt x="281397" y="860612"/>
                </a:lnTo>
                <a:lnTo>
                  <a:pt x="240019" y="837859"/>
                </a:lnTo>
                <a:lnTo>
                  <a:pt x="201310" y="813011"/>
                </a:lnTo>
                <a:lnTo>
                  <a:pt x="165449" y="786190"/>
                </a:lnTo>
                <a:lnTo>
                  <a:pt x="132612" y="757518"/>
                </a:lnTo>
                <a:lnTo>
                  <a:pt x="102975" y="727119"/>
                </a:lnTo>
                <a:lnTo>
                  <a:pt x="76717" y="695116"/>
                </a:lnTo>
                <a:lnTo>
                  <a:pt x="54012" y="661629"/>
                </a:lnTo>
                <a:lnTo>
                  <a:pt x="35039" y="626783"/>
                </a:lnTo>
                <a:lnTo>
                  <a:pt x="19975" y="590699"/>
                </a:lnTo>
                <a:lnTo>
                  <a:pt x="8995" y="553501"/>
                </a:lnTo>
                <a:lnTo>
                  <a:pt x="2278" y="515310"/>
                </a:lnTo>
                <a:lnTo>
                  <a:pt x="0" y="476250"/>
                </a:lnTo>
                <a:close/>
              </a:path>
            </a:pathLst>
          </a:custGeom>
          <a:ln w="25908">
            <a:solidFill>
              <a:srgbClr val="FF0000"/>
            </a:solidFill>
          </a:ln>
        </p:spPr>
        <p:txBody>
          <a:bodyPr wrap="square" lIns="0" tIns="0" rIns="0" bIns="0" rtlCol="0"/>
          <a:lstStyle/>
          <a:p>
            <a:endParaRPr/>
          </a:p>
        </p:txBody>
      </p:sp>
      <p:cxnSp>
        <p:nvCxnSpPr>
          <p:cNvPr id="5" name="Gerade Verbindung mit Pfeil 4">
            <a:extLst>
              <a:ext uri="{FF2B5EF4-FFF2-40B4-BE49-F238E27FC236}">
                <a16:creationId xmlns:a16="http://schemas.microsoft.com/office/drawing/2014/main" id="{CF2A622B-3E44-1517-C34C-6DE6FE8CA665}"/>
              </a:ext>
            </a:extLst>
          </p:cNvPr>
          <p:cNvCxnSpPr>
            <a:cxnSpLocks/>
          </p:cNvCxnSpPr>
          <p:nvPr/>
        </p:nvCxnSpPr>
        <p:spPr>
          <a:xfrm>
            <a:off x="1127914" y="3744005"/>
            <a:ext cx="756558" cy="27433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DA566031-DD5D-9D90-F630-48E6043E361D}"/>
              </a:ext>
            </a:extLst>
          </p:cNvPr>
          <p:cNvCxnSpPr>
            <a:cxnSpLocks/>
          </p:cNvCxnSpPr>
          <p:nvPr/>
        </p:nvCxnSpPr>
        <p:spPr>
          <a:xfrm flipH="1">
            <a:off x="2567845" y="3557220"/>
            <a:ext cx="663731" cy="46112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533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5E7F8-FA1E-3D03-9390-A7C7424FB5FE}"/>
              </a:ext>
            </a:extLst>
          </p:cNvPr>
          <p:cNvSpPr>
            <a:spLocks noGrp="1"/>
          </p:cNvSpPr>
          <p:nvPr>
            <p:ph type="title"/>
          </p:nvPr>
        </p:nvSpPr>
        <p:spPr>
          <a:xfrm>
            <a:off x="371481" y="374658"/>
            <a:ext cx="8993798" cy="569913"/>
          </a:xfrm>
        </p:spPr>
        <p:txBody>
          <a:bodyPr/>
          <a:lstStyle/>
          <a:p>
            <a:r>
              <a:rPr lang="de-DE" spc="-24">
                <a:latin typeface="+mn-lt"/>
              </a:rPr>
              <a:t>Lebensmittelabfälle entlang der Prozesse</a:t>
            </a:r>
            <a:endParaRPr lang="de-DE">
              <a:latin typeface="+mn-lt"/>
            </a:endParaRPr>
          </a:p>
        </p:txBody>
      </p:sp>
      <p:sp>
        <p:nvSpPr>
          <p:cNvPr id="4" name="Textplatzhalter 3">
            <a:extLst>
              <a:ext uri="{FF2B5EF4-FFF2-40B4-BE49-F238E27FC236}">
                <a16:creationId xmlns:a16="http://schemas.microsoft.com/office/drawing/2014/main" id="{BA74F4D3-820E-D84A-F2E7-22DB6C919BBA}"/>
              </a:ext>
            </a:extLst>
          </p:cNvPr>
          <p:cNvSpPr>
            <a:spLocks noGrp="1"/>
          </p:cNvSpPr>
          <p:nvPr>
            <p:ph type="body" sz="quarter" idx="13"/>
          </p:nvPr>
        </p:nvSpPr>
        <p:spPr/>
        <p:txBody>
          <a:bodyPr/>
          <a:lstStyle/>
          <a:p>
            <a:r>
              <a:rPr lang="de-DE"/>
              <a:t>Prozessanalyse Cook &amp; Hold</a:t>
            </a:r>
          </a:p>
        </p:txBody>
      </p:sp>
      <p:grpSp>
        <p:nvGrpSpPr>
          <p:cNvPr id="21" name="Gruppieren 20">
            <a:extLst>
              <a:ext uri="{FF2B5EF4-FFF2-40B4-BE49-F238E27FC236}">
                <a16:creationId xmlns:a16="http://schemas.microsoft.com/office/drawing/2014/main" id="{32BF6476-61F8-E8DB-8BAE-3DE3A10CBB8E}"/>
              </a:ext>
            </a:extLst>
          </p:cNvPr>
          <p:cNvGrpSpPr/>
          <p:nvPr/>
        </p:nvGrpSpPr>
        <p:grpSpPr>
          <a:xfrm>
            <a:off x="371357" y="2801958"/>
            <a:ext cx="10473417" cy="1792895"/>
            <a:chOff x="371357" y="4162708"/>
            <a:chExt cx="10473417" cy="1792895"/>
          </a:xfrm>
        </p:grpSpPr>
        <p:sp>
          <p:nvSpPr>
            <p:cNvPr id="6" name="Rechteck 5">
              <a:extLst>
                <a:ext uri="{FF2B5EF4-FFF2-40B4-BE49-F238E27FC236}">
                  <a16:creationId xmlns:a16="http://schemas.microsoft.com/office/drawing/2014/main" id="{D637546B-FAB6-F4AA-48E0-4E88B375F668}"/>
                </a:ext>
              </a:extLst>
            </p:cNvPr>
            <p:cNvSpPr/>
            <p:nvPr/>
          </p:nvSpPr>
          <p:spPr>
            <a:xfrm>
              <a:off x="371357" y="4189333"/>
              <a:ext cx="1513115" cy="90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Bereitstellung Lebensmittel (frisch oder </a:t>
              </a:r>
              <a:r>
                <a:rPr lang="de-DE" sz="1200" err="1">
                  <a:solidFill>
                    <a:schemeClr val="tx1"/>
                  </a:solidFill>
                </a:rPr>
                <a:t>convenient</a:t>
              </a:r>
              <a:r>
                <a:rPr lang="de-DE" sz="1200">
                  <a:solidFill>
                    <a:schemeClr val="tx1"/>
                  </a:solidFill>
                </a:rPr>
                <a:t>)</a:t>
              </a:r>
            </a:p>
          </p:txBody>
        </p:sp>
        <p:sp>
          <p:nvSpPr>
            <p:cNvPr id="8" name="Rechteck 7">
              <a:extLst>
                <a:ext uri="{FF2B5EF4-FFF2-40B4-BE49-F238E27FC236}">
                  <a16:creationId xmlns:a16="http://schemas.microsoft.com/office/drawing/2014/main" id="{A88D4C14-53AD-9E07-DB58-CB3954AB8D57}"/>
                </a:ext>
              </a:extLst>
            </p:cNvPr>
            <p:cNvSpPr/>
            <p:nvPr/>
          </p:nvSpPr>
          <p:spPr>
            <a:xfrm>
              <a:off x="2163417" y="4405333"/>
              <a:ext cx="1513115" cy="468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Vorbereitung</a:t>
              </a:r>
            </a:p>
          </p:txBody>
        </p:sp>
        <p:sp>
          <p:nvSpPr>
            <p:cNvPr id="11" name="Rechteck 10">
              <a:extLst>
                <a:ext uri="{FF2B5EF4-FFF2-40B4-BE49-F238E27FC236}">
                  <a16:creationId xmlns:a16="http://schemas.microsoft.com/office/drawing/2014/main" id="{B4CA6D38-40E1-2336-4042-25B34FAC7EEF}"/>
                </a:ext>
              </a:extLst>
            </p:cNvPr>
            <p:cNvSpPr/>
            <p:nvPr/>
          </p:nvSpPr>
          <p:spPr>
            <a:xfrm>
              <a:off x="3955479" y="4404958"/>
              <a:ext cx="1513115" cy="468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Zubereitung</a:t>
              </a:r>
            </a:p>
          </p:txBody>
        </p:sp>
        <p:sp>
          <p:nvSpPr>
            <p:cNvPr id="12" name="Rechteck 11">
              <a:extLst>
                <a:ext uri="{FF2B5EF4-FFF2-40B4-BE49-F238E27FC236}">
                  <a16:creationId xmlns:a16="http://schemas.microsoft.com/office/drawing/2014/main" id="{C90B9D36-7B86-95E2-8276-2C888FC415C2}"/>
                </a:ext>
              </a:extLst>
            </p:cNvPr>
            <p:cNvSpPr/>
            <p:nvPr/>
          </p:nvSpPr>
          <p:spPr>
            <a:xfrm>
              <a:off x="5747539" y="4188958"/>
              <a:ext cx="1513115" cy="900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Transport</a:t>
              </a:r>
            </a:p>
            <a:p>
              <a:pPr algn="ctr">
                <a:lnSpc>
                  <a:spcPct val="110000"/>
                </a:lnSpc>
              </a:pPr>
              <a:r>
                <a:rPr lang="de-DE" sz="1050">
                  <a:solidFill>
                    <a:schemeClr val="tx1"/>
                  </a:solidFill>
                </a:rPr>
                <a:t>im Wärmewagen (Bain-Marie) oder </a:t>
              </a:r>
              <a:r>
                <a:rPr lang="de-DE" sz="1050" err="1">
                  <a:solidFill>
                    <a:schemeClr val="tx1"/>
                  </a:solidFill>
                </a:rPr>
                <a:t>Thermo</a:t>
              </a:r>
              <a:r>
                <a:rPr lang="de-DE" sz="1050">
                  <a:solidFill>
                    <a:schemeClr val="tx1"/>
                  </a:solidFill>
                </a:rPr>
                <a:t>/Transport- boxen</a:t>
              </a:r>
            </a:p>
          </p:txBody>
        </p:sp>
        <p:sp>
          <p:nvSpPr>
            <p:cNvPr id="13" name="Rechteck 12">
              <a:extLst>
                <a:ext uri="{FF2B5EF4-FFF2-40B4-BE49-F238E27FC236}">
                  <a16:creationId xmlns:a16="http://schemas.microsoft.com/office/drawing/2014/main" id="{883A9D93-126B-3E3F-BF0E-75BF08F60D51}"/>
                </a:ext>
              </a:extLst>
            </p:cNvPr>
            <p:cNvSpPr/>
            <p:nvPr/>
          </p:nvSpPr>
          <p:spPr>
            <a:xfrm>
              <a:off x="7539599" y="4404958"/>
              <a:ext cx="1513115" cy="468000"/>
            </a:xfrm>
            <a:prstGeom prst="rect">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Ausgabe</a:t>
              </a:r>
              <a:br>
                <a:rPr lang="de-DE" sz="1200">
                  <a:solidFill>
                    <a:schemeClr val="tx1"/>
                  </a:solidFill>
                </a:rPr>
              </a:br>
              <a:r>
                <a:rPr lang="de-DE" sz="1050">
                  <a:solidFill>
                    <a:schemeClr val="tx1"/>
                  </a:solidFill>
                </a:rPr>
                <a:t>in Verteilerküchen</a:t>
              </a:r>
              <a:endParaRPr lang="de-DE" sz="1200">
                <a:solidFill>
                  <a:schemeClr val="tx1"/>
                </a:solidFill>
              </a:endParaRPr>
            </a:p>
          </p:txBody>
        </p:sp>
        <p:sp>
          <p:nvSpPr>
            <p:cNvPr id="31" name="Rechteck 30">
              <a:extLst>
                <a:ext uri="{FF2B5EF4-FFF2-40B4-BE49-F238E27FC236}">
                  <a16:creationId xmlns:a16="http://schemas.microsoft.com/office/drawing/2014/main" id="{D60D43A3-9EC0-B8A0-319A-7FEB1D5BBD71}"/>
                </a:ext>
              </a:extLst>
            </p:cNvPr>
            <p:cNvSpPr/>
            <p:nvPr/>
          </p:nvSpPr>
          <p:spPr>
            <a:xfrm>
              <a:off x="9331659" y="4404958"/>
              <a:ext cx="1513115" cy="468000"/>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Entsorgung</a:t>
              </a:r>
              <a:br>
                <a:rPr lang="de-DE" sz="1200">
                  <a:solidFill>
                    <a:schemeClr val="tx1"/>
                  </a:solidFill>
                </a:rPr>
              </a:br>
              <a:r>
                <a:rPr lang="de-DE" sz="1050">
                  <a:solidFill>
                    <a:schemeClr val="tx1"/>
                  </a:solidFill>
                </a:rPr>
                <a:t>Tellerreste</a:t>
              </a:r>
              <a:endParaRPr lang="de-DE" sz="1200">
                <a:solidFill>
                  <a:schemeClr val="tx1"/>
                </a:solidFill>
              </a:endParaRPr>
            </a:p>
          </p:txBody>
        </p:sp>
        <p:sp>
          <p:nvSpPr>
            <p:cNvPr id="34" name="Rechteck 33">
              <a:extLst>
                <a:ext uri="{FF2B5EF4-FFF2-40B4-BE49-F238E27FC236}">
                  <a16:creationId xmlns:a16="http://schemas.microsoft.com/office/drawing/2014/main" id="{682E7680-6D36-5F23-4D00-85EFC37C6AAE}"/>
                </a:ext>
              </a:extLst>
            </p:cNvPr>
            <p:cNvSpPr/>
            <p:nvPr/>
          </p:nvSpPr>
          <p:spPr>
            <a:xfrm>
              <a:off x="3955478" y="5215889"/>
              <a:ext cx="1513115" cy="468000"/>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Entsorgung</a:t>
              </a:r>
              <a:br>
                <a:rPr lang="de-DE" sz="1200">
                  <a:solidFill>
                    <a:schemeClr val="tx1"/>
                  </a:solidFill>
                </a:rPr>
              </a:br>
              <a:r>
                <a:rPr lang="de-DE" sz="1050">
                  <a:solidFill>
                    <a:schemeClr val="tx1"/>
                  </a:solidFill>
                </a:rPr>
                <a:t>Zubereitungsreste</a:t>
              </a:r>
              <a:endParaRPr lang="de-DE" sz="1200">
                <a:solidFill>
                  <a:schemeClr val="tx1"/>
                </a:solidFill>
              </a:endParaRPr>
            </a:p>
          </p:txBody>
        </p:sp>
        <p:sp>
          <p:nvSpPr>
            <p:cNvPr id="35" name="Rechteck 34">
              <a:extLst>
                <a:ext uri="{FF2B5EF4-FFF2-40B4-BE49-F238E27FC236}">
                  <a16:creationId xmlns:a16="http://schemas.microsoft.com/office/drawing/2014/main" id="{07CAEA77-0318-505C-B0F8-F707800A9174}"/>
                </a:ext>
              </a:extLst>
            </p:cNvPr>
            <p:cNvSpPr/>
            <p:nvPr/>
          </p:nvSpPr>
          <p:spPr>
            <a:xfrm>
              <a:off x="7539599" y="5217709"/>
              <a:ext cx="1513115" cy="468000"/>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Entsorgung</a:t>
              </a:r>
              <a:br>
                <a:rPr lang="de-DE" sz="1200">
                  <a:solidFill>
                    <a:schemeClr val="tx1"/>
                  </a:solidFill>
                </a:rPr>
              </a:br>
              <a:r>
                <a:rPr lang="de-DE" sz="1050">
                  <a:solidFill>
                    <a:schemeClr val="tx1"/>
                  </a:solidFill>
                </a:rPr>
                <a:t>Ausgabereste</a:t>
              </a:r>
              <a:endParaRPr lang="de-DE" sz="1200">
                <a:solidFill>
                  <a:schemeClr val="tx1"/>
                </a:solidFill>
              </a:endParaRPr>
            </a:p>
          </p:txBody>
        </p:sp>
        <p:cxnSp>
          <p:nvCxnSpPr>
            <p:cNvPr id="40" name="Gerade Verbindung mit Pfeil 39">
              <a:extLst>
                <a:ext uri="{FF2B5EF4-FFF2-40B4-BE49-F238E27FC236}">
                  <a16:creationId xmlns:a16="http://schemas.microsoft.com/office/drawing/2014/main" id="{E80FB889-6E8B-7AAA-D029-4EABB0895FC7}"/>
                </a:ext>
              </a:extLst>
            </p:cNvPr>
            <p:cNvCxnSpPr/>
            <p:nvPr/>
          </p:nvCxnSpPr>
          <p:spPr>
            <a:xfrm>
              <a:off x="1884471" y="4673503"/>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F12885C-B7A0-5BFE-1667-F39B2C4AEAD5}"/>
                </a:ext>
              </a:extLst>
            </p:cNvPr>
            <p:cNvCxnSpPr/>
            <p:nvPr/>
          </p:nvCxnSpPr>
          <p:spPr>
            <a:xfrm>
              <a:off x="3676532" y="4673503"/>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30D0CE8E-1686-5EFA-0E49-6AB1975FFCA0}"/>
                </a:ext>
              </a:extLst>
            </p:cNvPr>
            <p:cNvCxnSpPr>
              <a:cxnSpLocks/>
            </p:cNvCxnSpPr>
            <p:nvPr/>
          </p:nvCxnSpPr>
          <p:spPr>
            <a:xfrm>
              <a:off x="5468593" y="4673503"/>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2CD7E974-CC28-A0F5-5B42-CC6B07559F93}"/>
                </a:ext>
              </a:extLst>
            </p:cNvPr>
            <p:cNvCxnSpPr/>
            <p:nvPr/>
          </p:nvCxnSpPr>
          <p:spPr>
            <a:xfrm>
              <a:off x="7260654" y="4649934"/>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1FC83316-B400-82D1-9538-33967999ECEB}"/>
                </a:ext>
              </a:extLst>
            </p:cNvPr>
            <p:cNvCxnSpPr/>
            <p:nvPr/>
          </p:nvCxnSpPr>
          <p:spPr>
            <a:xfrm>
              <a:off x="9052713" y="4649934"/>
              <a:ext cx="278946"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9852579B-6385-ADA4-6317-68D4F279F2ED}"/>
                </a:ext>
              </a:extLst>
            </p:cNvPr>
            <p:cNvCxnSpPr>
              <a:cxnSpLocks/>
              <a:stCxn id="11" idx="2"/>
              <a:endCxn id="34" idx="0"/>
            </p:cNvCxnSpPr>
            <p:nvPr/>
          </p:nvCxnSpPr>
          <p:spPr>
            <a:xfrm flipH="1">
              <a:off x="4712036" y="4872958"/>
              <a:ext cx="1" cy="34293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a:extLst>
                <a:ext uri="{FF2B5EF4-FFF2-40B4-BE49-F238E27FC236}">
                  <a16:creationId xmlns:a16="http://schemas.microsoft.com/office/drawing/2014/main" id="{786662ED-26DC-A854-11B0-031290E95B2F}"/>
                </a:ext>
              </a:extLst>
            </p:cNvPr>
            <p:cNvCxnSpPr>
              <a:cxnSpLocks/>
              <a:stCxn id="13" idx="2"/>
              <a:endCxn id="35" idx="0"/>
            </p:cNvCxnSpPr>
            <p:nvPr/>
          </p:nvCxnSpPr>
          <p:spPr>
            <a:xfrm>
              <a:off x="8296157" y="4872958"/>
              <a:ext cx="0" cy="34475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1" name="object 20">
              <a:extLst>
                <a:ext uri="{FF2B5EF4-FFF2-40B4-BE49-F238E27FC236}">
                  <a16:creationId xmlns:a16="http://schemas.microsoft.com/office/drawing/2014/main" id="{4F988987-466C-9350-D124-2020C66DBC99}"/>
                </a:ext>
              </a:extLst>
            </p:cNvPr>
            <p:cNvSpPr/>
            <p:nvPr/>
          </p:nvSpPr>
          <p:spPr>
            <a:xfrm>
              <a:off x="3955478" y="5003103"/>
              <a:ext cx="1513115" cy="952500"/>
            </a:xfrm>
            <a:custGeom>
              <a:avLst/>
              <a:gdLst/>
              <a:ahLst/>
              <a:cxnLst/>
              <a:rect l="l" t="t" r="r" b="b"/>
              <a:pathLst>
                <a:path w="1374775" h="952500">
                  <a:moveTo>
                    <a:pt x="0" y="476250"/>
                  </a:moveTo>
                  <a:lnTo>
                    <a:pt x="2278" y="437189"/>
                  </a:lnTo>
                  <a:lnTo>
                    <a:pt x="8995" y="398998"/>
                  </a:lnTo>
                  <a:lnTo>
                    <a:pt x="19975" y="361800"/>
                  </a:lnTo>
                  <a:lnTo>
                    <a:pt x="35039" y="325716"/>
                  </a:lnTo>
                  <a:lnTo>
                    <a:pt x="54012" y="290870"/>
                  </a:lnTo>
                  <a:lnTo>
                    <a:pt x="76717" y="257383"/>
                  </a:lnTo>
                  <a:lnTo>
                    <a:pt x="102975" y="225380"/>
                  </a:lnTo>
                  <a:lnTo>
                    <a:pt x="132612" y="194981"/>
                  </a:lnTo>
                  <a:lnTo>
                    <a:pt x="165449" y="166309"/>
                  </a:lnTo>
                  <a:lnTo>
                    <a:pt x="201310" y="139488"/>
                  </a:lnTo>
                  <a:lnTo>
                    <a:pt x="240019" y="114640"/>
                  </a:lnTo>
                  <a:lnTo>
                    <a:pt x="281397" y="91887"/>
                  </a:lnTo>
                  <a:lnTo>
                    <a:pt x="325269" y="71352"/>
                  </a:lnTo>
                  <a:lnTo>
                    <a:pt x="371457" y="53157"/>
                  </a:lnTo>
                  <a:lnTo>
                    <a:pt x="419784" y="37425"/>
                  </a:lnTo>
                  <a:lnTo>
                    <a:pt x="470074" y="24279"/>
                  </a:lnTo>
                  <a:lnTo>
                    <a:pt x="522150" y="13840"/>
                  </a:lnTo>
                  <a:lnTo>
                    <a:pt x="575835" y="6233"/>
                  </a:lnTo>
                  <a:lnTo>
                    <a:pt x="630952" y="1578"/>
                  </a:lnTo>
                  <a:lnTo>
                    <a:pt x="687324" y="0"/>
                  </a:lnTo>
                  <a:lnTo>
                    <a:pt x="743695" y="1578"/>
                  </a:lnTo>
                  <a:lnTo>
                    <a:pt x="798812" y="6233"/>
                  </a:lnTo>
                  <a:lnTo>
                    <a:pt x="852497" y="13840"/>
                  </a:lnTo>
                  <a:lnTo>
                    <a:pt x="904573" y="24279"/>
                  </a:lnTo>
                  <a:lnTo>
                    <a:pt x="954863" y="37425"/>
                  </a:lnTo>
                  <a:lnTo>
                    <a:pt x="1003190" y="53157"/>
                  </a:lnTo>
                  <a:lnTo>
                    <a:pt x="1049378" y="71352"/>
                  </a:lnTo>
                  <a:lnTo>
                    <a:pt x="1093250" y="91887"/>
                  </a:lnTo>
                  <a:lnTo>
                    <a:pt x="1134628" y="114640"/>
                  </a:lnTo>
                  <a:lnTo>
                    <a:pt x="1173337" y="139488"/>
                  </a:lnTo>
                  <a:lnTo>
                    <a:pt x="1209198" y="166309"/>
                  </a:lnTo>
                  <a:lnTo>
                    <a:pt x="1242035" y="194981"/>
                  </a:lnTo>
                  <a:lnTo>
                    <a:pt x="1271672" y="225380"/>
                  </a:lnTo>
                  <a:lnTo>
                    <a:pt x="1297930" y="257383"/>
                  </a:lnTo>
                  <a:lnTo>
                    <a:pt x="1320635" y="290870"/>
                  </a:lnTo>
                  <a:lnTo>
                    <a:pt x="1339608" y="325716"/>
                  </a:lnTo>
                  <a:lnTo>
                    <a:pt x="1354672" y="361800"/>
                  </a:lnTo>
                  <a:lnTo>
                    <a:pt x="1365652" y="398998"/>
                  </a:lnTo>
                  <a:lnTo>
                    <a:pt x="1372369" y="437189"/>
                  </a:lnTo>
                  <a:lnTo>
                    <a:pt x="1374648" y="476250"/>
                  </a:lnTo>
                  <a:lnTo>
                    <a:pt x="1372369" y="515310"/>
                  </a:lnTo>
                  <a:lnTo>
                    <a:pt x="1365652" y="553501"/>
                  </a:lnTo>
                  <a:lnTo>
                    <a:pt x="1354672" y="590699"/>
                  </a:lnTo>
                  <a:lnTo>
                    <a:pt x="1339608" y="626783"/>
                  </a:lnTo>
                  <a:lnTo>
                    <a:pt x="1320635" y="661629"/>
                  </a:lnTo>
                  <a:lnTo>
                    <a:pt x="1297930" y="695116"/>
                  </a:lnTo>
                  <a:lnTo>
                    <a:pt x="1271672" y="727119"/>
                  </a:lnTo>
                  <a:lnTo>
                    <a:pt x="1242035" y="757518"/>
                  </a:lnTo>
                  <a:lnTo>
                    <a:pt x="1209198" y="786190"/>
                  </a:lnTo>
                  <a:lnTo>
                    <a:pt x="1173337" y="813011"/>
                  </a:lnTo>
                  <a:lnTo>
                    <a:pt x="1134628" y="837859"/>
                  </a:lnTo>
                  <a:lnTo>
                    <a:pt x="1093250" y="860612"/>
                  </a:lnTo>
                  <a:lnTo>
                    <a:pt x="1049378" y="881147"/>
                  </a:lnTo>
                  <a:lnTo>
                    <a:pt x="1003190" y="899342"/>
                  </a:lnTo>
                  <a:lnTo>
                    <a:pt x="954863" y="915074"/>
                  </a:lnTo>
                  <a:lnTo>
                    <a:pt x="904573" y="928220"/>
                  </a:lnTo>
                  <a:lnTo>
                    <a:pt x="852497" y="938659"/>
                  </a:lnTo>
                  <a:lnTo>
                    <a:pt x="798812" y="946266"/>
                  </a:lnTo>
                  <a:lnTo>
                    <a:pt x="743695" y="950921"/>
                  </a:lnTo>
                  <a:lnTo>
                    <a:pt x="687324" y="952500"/>
                  </a:lnTo>
                  <a:lnTo>
                    <a:pt x="630952" y="950921"/>
                  </a:lnTo>
                  <a:lnTo>
                    <a:pt x="575835" y="946266"/>
                  </a:lnTo>
                  <a:lnTo>
                    <a:pt x="522150" y="938659"/>
                  </a:lnTo>
                  <a:lnTo>
                    <a:pt x="470074" y="928220"/>
                  </a:lnTo>
                  <a:lnTo>
                    <a:pt x="419784" y="915074"/>
                  </a:lnTo>
                  <a:lnTo>
                    <a:pt x="371457" y="899342"/>
                  </a:lnTo>
                  <a:lnTo>
                    <a:pt x="325269" y="881147"/>
                  </a:lnTo>
                  <a:lnTo>
                    <a:pt x="281397" y="860612"/>
                  </a:lnTo>
                  <a:lnTo>
                    <a:pt x="240019" y="837859"/>
                  </a:lnTo>
                  <a:lnTo>
                    <a:pt x="201310" y="813011"/>
                  </a:lnTo>
                  <a:lnTo>
                    <a:pt x="165449" y="786190"/>
                  </a:lnTo>
                  <a:lnTo>
                    <a:pt x="132612" y="757518"/>
                  </a:lnTo>
                  <a:lnTo>
                    <a:pt x="102975" y="727119"/>
                  </a:lnTo>
                  <a:lnTo>
                    <a:pt x="76717" y="695116"/>
                  </a:lnTo>
                  <a:lnTo>
                    <a:pt x="54012" y="661629"/>
                  </a:lnTo>
                  <a:lnTo>
                    <a:pt x="35039" y="626783"/>
                  </a:lnTo>
                  <a:lnTo>
                    <a:pt x="19975" y="590699"/>
                  </a:lnTo>
                  <a:lnTo>
                    <a:pt x="8995" y="553501"/>
                  </a:lnTo>
                  <a:lnTo>
                    <a:pt x="2278" y="515310"/>
                  </a:lnTo>
                  <a:lnTo>
                    <a:pt x="0" y="476250"/>
                  </a:lnTo>
                  <a:close/>
                </a:path>
              </a:pathLst>
            </a:custGeom>
            <a:ln w="25908">
              <a:solidFill>
                <a:srgbClr val="FF0000"/>
              </a:solidFill>
            </a:ln>
          </p:spPr>
          <p:txBody>
            <a:bodyPr wrap="square" lIns="0" tIns="0" rIns="0" bIns="0" rtlCol="0"/>
            <a:lstStyle/>
            <a:p>
              <a:endParaRPr/>
            </a:p>
          </p:txBody>
        </p:sp>
        <p:sp>
          <p:nvSpPr>
            <p:cNvPr id="82" name="object 20">
              <a:extLst>
                <a:ext uri="{FF2B5EF4-FFF2-40B4-BE49-F238E27FC236}">
                  <a16:creationId xmlns:a16="http://schemas.microsoft.com/office/drawing/2014/main" id="{53811255-33D2-03AE-3FE5-5FEAFD77ACF2}"/>
                </a:ext>
              </a:extLst>
            </p:cNvPr>
            <p:cNvSpPr/>
            <p:nvPr/>
          </p:nvSpPr>
          <p:spPr>
            <a:xfrm>
              <a:off x="7539598" y="4979534"/>
              <a:ext cx="1513115" cy="952500"/>
            </a:xfrm>
            <a:custGeom>
              <a:avLst/>
              <a:gdLst/>
              <a:ahLst/>
              <a:cxnLst/>
              <a:rect l="l" t="t" r="r" b="b"/>
              <a:pathLst>
                <a:path w="1374775" h="952500">
                  <a:moveTo>
                    <a:pt x="0" y="476250"/>
                  </a:moveTo>
                  <a:lnTo>
                    <a:pt x="2278" y="437189"/>
                  </a:lnTo>
                  <a:lnTo>
                    <a:pt x="8995" y="398998"/>
                  </a:lnTo>
                  <a:lnTo>
                    <a:pt x="19975" y="361800"/>
                  </a:lnTo>
                  <a:lnTo>
                    <a:pt x="35039" y="325716"/>
                  </a:lnTo>
                  <a:lnTo>
                    <a:pt x="54012" y="290870"/>
                  </a:lnTo>
                  <a:lnTo>
                    <a:pt x="76717" y="257383"/>
                  </a:lnTo>
                  <a:lnTo>
                    <a:pt x="102975" y="225380"/>
                  </a:lnTo>
                  <a:lnTo>
                    <a:pt x="132612" y="194981"/>
                  </a:lnTo>
                  <a:lnTo>
                    <a:pt x="165449" y="166309"/>
                  </a:lnTo>
                  <a:lnTo>
                    <a:pt x="201310" y="139488"/>
                  </a:lnTo>
                  <a:lnTo>
                    <a:pt x="240019" y="114640"/>
                  </a:lnTo>
                  <a:lnTo>
                    <a:pt x="281397" y="91887"/>
                  </a:lnTo>
                  <a:lnTo>
                    <a:pt x="325269" y="71352"/>
                  </a:lnTo>
                  <a:lnTo>
                    <a:pt x="371457" y="53157"/>
                  </a:lnTo>
                  <a:lnTo>
                    <a:pt x="419784" y="37425"/>
                  </a:lnTo>
                  <a:lnTo>
                    <a:pt x="470074" y="24279"/>
                  </a:lnTo>
                  <a:lnTo>
                    <a:pt x="522150" y="13840"/>
                  </a:lnTo>
                  <a:lnTo>
                    <a:pt x="575835" y="6233"/>
                  </a:lnTo>
                  <a:lnTo>
                    <a:pt x="630952" y="1578"/>
                  </a:lnTo>
                  <a:lnTo>
                    <a:pt x="687324" y="0"/>
                  </a:lnTo>
                  <a:lnTo>
                    <a:pt x="743695" y="1578"/>
                  </a:lnTo>
                  <a:lnTo>
                    <a:pt x="798812" y="6233"/>
                  </a:lnTo>
                  <a:lnTo>
                    <a:pt x="852497" y="13840"/>
                  </a:lnTo>
                  <a:lnTo>
                    <a:pt x="904573" y="24279"/>
                  </a:lnTo>
                  <a:lnTo>
                    <a:pt x="954863" y="37425"/>
                  </a:lnTo>
                  <a:lnTo>
                    <a:pt x="1003190" y="53157"/>
                  </a:lnTo>
                  <a:lnTo>
                    <a:pt x="1049378" y="71352"/>
                  </a:lnTo>
                  <a:lnTo>
                    <a:pt x="1093250" y="91887"/>
                  </a:lnTo>
                  <a:lnTo>
                    <a:pt x="1134628" y="114640"/>
                  </a:lnTo>
                  <a:lnTo>
                    <a:pt x="1173337" y="139488"/>
                  </a:lnTo>
                  <a:lnTo>
                    <a:pt x="1209198" y="166309"/>
                  </a:lnTo>
                  <a:lnTo>
                    <a:pt x="1242035" y="194981"/>
                  </a:lnTo>
                  <a:lnTo>
                    <a:pt x="1271672" y="225380"/>
                  </a:lnTo>
                  <a:lnTo>
                    <a:pt x="1297930" y="257383"/>
                  </a:lnTo>
                  <a:lnTo>
                    <a:pt x="1320635" y="290870"/>
                  </a:lnTo>
                  <a:lnTo>
                    <a:pt x="1339608" y="325716"/>
                  </a:lnTo>
                  <a:lnTo>
                    <a:pt x="1354672" y="361800"/>
                  </a:lnTo>
                  <a:lnTo>
                    <a:pt x="1365652" y="398998"/>
                  </a:lnTo>
                  <a:lnTo>
                    <a:pt x="1372369" y="437189"/>
                  </a:lnTo>
                  <a:lnTo>
                    <a:pt x="1374648" y="476250"/>
                  </a:lnTo>
                  <a:lnTo>
                    <a:pt x="1372369" y="515310"/>
                  </a:lnTo>
                  <a:lnTo>
                    <a:pt x="1365652" y="553501"/>
                  </a:lnTo>
                  <a:lnTo>
                    <a:pt x="1354672" y="590699"/>
                  </a:lnTo>
                  <a:lnTo>
                    <a:pt x="1339608" y="626783"/>
                  </a:lnTo>
                  <a:lnTo>
                    <a:pt x="1320635" y="661629"/>
                  </a:lnTo>
                  <a:lnTo>
                    <a:pt x="1297930" y="695116"/>
                  </a:lnTo>
                  <a:lnTo>
                    <a:pt x="1271672" y="727119"/>
                  </a:lnTo>
                  <a:lnTo>
                    <a:pt x="1242035" y="757518"/>
                  </a:lnTo>
                  <a:lnTo>
                    <a:pt x="1209198" y="786190"/>
                  </a:lnTo>
                  <a:lnTo>
                    <a:pt x="1173337" y="813011"/>
                  </a:lnTo>
                  <a:lnTo>
                    <a:pt x="1134628" y="837859"/>
                  </a:lnTo>
                  <a:lnTo>
                    <a:pt x="1093250" y="860612"/>
                  </a:lnTo>
                  <a:lnTo>
                    <a:pt x="1049378" y="881147"/>
                  </a:lnTo>
                  <a:lnTo>
                    <a:pt x="1003190" y="899342"/>
                  </a:lnTo>
                  <a:lnTo>
                    <a:pt x="954863" y="915074"/>
                  </a:lnTo>
                  <a:lnTo>
                    <a:pt x="904573" y="928220"/>
                  </a:lnTo>
                  <a:lnTo>
                    <a:pt x="852497" y="938659"/>
                  </a:lnTo>
                  <a:lnTo>
                    <a:pt x="798812" y="946266"/>
                  </a:lnTo>
                  <a:lnTo>
                    <a:pt x="743695" y="950921"/>
                  </a:lnTo>
                  <a:lnTo>
                    <a:pt x="687324" y="952500"/>
                  </a:lnTo>
                  <a:lnTo>
                    <a:pt x="630952" y="950921"/>
                  </a:lnTo>
                  <a:lnTo>
                    <a:pt x="575835" y="946266"/>
                  </a:lnTo>
                  <a:lnTo>
                    <a:pt x="522150" y="938659"/>
                  </a:lnTo>
                  <a:lnTo>
                    <a:pt x="470074" y="928220"/>
                  </a:lnTo>
                  <a:lnTo>
                    <a:pt x="419784" y="915074"/>
                  </a:lnTo>
                  <a:lnTo>
                    <a:pt x="371457" y="899342"/>
                  </a:lnTo>
                  <a:lnTo>
                    <a:pt x="325269" y="881147"/>
                  </a:lnTo>
                  <a:lnTo>
                    <a:pt x="281397" y="860612"/>
                  </a:lnTo>
                  <a:lnTo>
                    <a:pt x="240019" y="837859"/>
                  </a:lnTo>
                  <a:lnTo>
                    <a:pt x="201310" y="813011"/>
                  </a:lnTo>
                  <a:lnTo>
                    <a:pt x="165449" y="786190"/>
                  </a:lnTo>
                  <a:lnTo>
                    <a:pt x="132612" y="757518"/>
                  </a:lnTo>
                  <a:lnTo>
                    <a:pt x="102975" y="727119"/>
                  </a:lnTo>
                  <a:lnTo>
                    <a:pt x="76717" y="695116"/>
                  </a:lnTo>
                  <a:lnTo>
                    <a:pt x="54012" y="661629"/>
                  </a:lnTo>
                  <a:lnTo>
                    <a:pt x="35039" y="626783"/>
                  </a:lnTo>
                  <a:lnTo>
                    <a:pt x="19975" y="590699"/>
                  </a:lnTo>
                  <a:lnTo>
                    <a:pt x="8995" y="553501"/>
                  </a:lnTo>
                  <a:lnTo>
                    <a:pt x="2278" y="515310"/>
                  </a:lnTo>
                  <a:lnTo>
                    <a:pt x="0" y="476250"/>
                  </a:lnTo>
                  <a:close/>
                </a:path>
              </a:pathLst>
            </a:custGeom>
            <a:ln w="25908">
              <a:solidFill>
                <a:srgbClr val="FF0000"/>
              </a:solidFill>
            </a:ln>
          </p:spPr>
          <p:txBody>
            <a:bodyPr wrap="square" lIns="0" tIns="0" rIns="0" bIns="0" rtlCol="0"/>
            <a:lstStyle/>
            <a:p>
              <a:endParaRPr/>
            </a:p>
          </p:txBody>
        </p:sp>
        <p:sp>
          <p:nvSpPr>
            <p:cNvPr id="83" name="object 20">
              <a:extLst>
                <a:ext uri="{FF2B5EF4-FFF2-40B4-BE49-F238E27FC236}">
                  <a16:creationId xmlns:a16="http://schemas.microsoft.com/office/drawing/2014/main" id="{B0879C51-35C8-EC26-FA69-2B4E92F29C2D}"/>
                </a:ext>
              </a:extLst>
            </p:cNvPr>
            <p:cNvSpPr/>
            <p:nvPr/>
          </p:nvSpPr>
          <p:spPr>
            <a:xfrm>
              <a:off x="9331659" y="4162708"/>
              <a:ext cx="1513115" cy="952500"/>
            </a:xfrm>
            <a:custGeom>
              <a:avLst/>
              <a:gdLst/>
              <a:ahLst/>
              <a:cxnLst/>
              <a:rect l="l" t="t" r="r" b="b"/>
              <a:pathLst>
                <a:path w="1374775" h="952500">
                  <a:moveTo>
                    <a:pt x="0" y="476250"/>
                  </a:moveTo>
                  <a:lnTo>
                    <a:pt x="2278" y="437189"/>
                  </a:lnTo>
                  <a:lnTo>
                    <a:pt x="8995" y="398998"/>
                  </a:lnTo>
                  <a:lnTo>
                    <a:pt x="19975" y="361800"/>
                  </a:lnTo>
                  <a:lnTo>
                    <a:pt x="35039" y="325716"/>
                  </a:lnTo>
                  <a:lnTo>
                    <a:pt x="54012" y="290870"/>
                  </a:lnTo>
                  <a:lnTo>
                    <a:pt x="76717" y="257383"/>
                  </a:lnTo>
                  <a:lnTo>
                    <a:pt x="102975" y="225380"/>
                  </a:lnTo>
                  <a:lnTo>
                    <a:pt x="132612" y="194981"/>
                  </a:lnTo>
                  <a:lnTo>
                    <a:pt x="165449" y="166309"/>
                  </a:lnTo>
                  <a:lnTo>
                    <a:pt x="201310" y="139488"/>
                  </a:lnTo>
                  <a:lnTo>
                    <a:pt x="240019" y="114640"/>
                  </a:lnTo>
                  <a:lnTo>
                    <a:pt x="281397" y="91887"/>
                  </a:lnTo>
                  <a:lnTo>
                    <a:pt x="325269" y="71352"/>
                  </a:lnTo>
                  <a:lnTo>
                    <a:pt x="371457" y="53157"/>
                  </a:lnTo>
                  <a:lnTo>
                    <a:pt x="419784" y="37425"/>
                  </a:lnTo>
                  <a:lnTo>
                    <a:pt x="470074" y="24279"/>
                  </a:lnTo>
                  <a:lnTo>
                    <a:pt x="522150" y="13840"/>
                  </a:lnTo>
                  <a:lnTo>
                    <a:pt x="575835" y="6233"/>
                  </a:lnTo>
                  <a:lnTo>
                    <a:pt x="630952" y="1578"/>
                  </a:lnTo>
                  <a:lnTo>
                    <a:pt x="687324" y="0"/>
                  </a:lnTo>
                  <a:lnTo>
                    <a:pt x="743695" y="1578"/>
                  </a:lnTo>
                  <a:lnTo>
                    <a:pt x="798812" y="6233"/>
                  </a:lnTo>
                  <a:lnTo>
                    <a:pt x="852497" y="13840"/>
                  </a:lnTo>
                  <a:lnTo>
                    <a:pt x="904573" y="24279"/>
                  </a:lnTo>
                  <a:lnTo>
                    <a:pt x="954863" y="37425"/>
                  </a:lnTo>
                  <a:lnTo>
                    <a:pt x="1003190" y="53157"/>
                  </a:lnTo>
                  <a:lnTo>
                    <a:pt x="1049378" y="71352"/>
                  </a:lnTo>
                  <a:lnTo>
                    <a:pt x="1093250" y="91887"/>
                  </a:lnTo>
                  <a:lnTo>
                    <a:pt x="1134628" y="114640"/>
                  </a:lnTo>
                  <a:lnTo>
                    <a:pt x="1173337" y="139488"/>
                  </a:lnTo>
                  <a:lnTo>
                    <a:pt x="1209198" y="166309"/>
                  </a:lnTo>
                  <a:lnTo>
                    <a:pt x="1242035" y="194981"/>
                  </a:lnTo>
                  <a:lnTo>
                    <a:pt x="1271672" y="225380"/>
                  </a:lnTo>
                  <a:lnTo>
                    <a:pt x="1297930" y="257383"/>
                  </a:lnTo>
                  <a:lnTo>
                    <a:pt x="1320635" y="290870"/>
                  </a:lnTo>
                  <a:lnTo>
                    <a:pt x="1339608" y="325716"/>
                  </a:lnTo>
                  <a:lnTo>
                    <a:pt x="1354672" y="361800"/>
                  </a:lnTo>
                  <a:lnTo>
                    <a:pt x="1365652" y="398998"/>
                  </a:lnTo>
                  <a:lnTo>
                    <a:pt x="1372369" y="437189"/>
                  </a:lnTo>
                  <a:lnTo>
                    <a:pt x="1374648" y="476250"/>
                  </a:lnTo>
                  <a:lnTo>
                    <a:pt x="1372369" y="515310"/>
                  </a:lnTo>
                  <a:lnTo>
                    <a:pt x="1365652" y="553501"/>
                  </a:lnTo>
                  <a:lnTo>
                    <a:pt x="1354672" y="590699"/>
                  </a:lnTo>
                  <a:lnTo>
                    <a:pt x="1339608" y="626783"/>
                  </a:lnTo>
                  <a:lnTo>
                    <a:pt x="1320635" y="661629"/>
                  </a:lnTo>
                  <a:lnTo>
                    <a:pt x="1297930" y="695116"/>
                  </a:lnTo>
                  <a:lnTo>
                    <a:pt x="1271672" y="727119"/>
                  </a:lnTo>
                  <a:lnTo>
                    <a:pt x="1242035" y="757518"/>
                  </a:lnTo>
                  <a:lnTo>
                    <a:pt x="1209198" y="786190"/>
                  </a:lnTo>
                  <a:lnTo>
                    <a:pt x="1173337" y="813011"/>
                  </a:lnTo>
                  <a:lnTo>
                    <a:pt x="1134628" y="837859"/>
                  </a:lnTo>
                  <a:lnTo>
                    <a:pt x="1093250" y="860612"/>
                  </a:lnTo>
                  <a:lnTo>
                    <a:pt x="1049378" y="881147"/>
                  </a:lnTo>
                  <a:lnTo>
                    <a:pt x="1003190" y="899342"/>
                  </a:lnTo>
                  <a:lnTo>
                    <a:pt x="954863" y="915074"/>
                  </a:lnTo>
                  <a:lnTo>
                    <a:pt x="904573" y="928220"/>
                  </a:lnTo>
                  <a:lnTo>
                    <a:pt x="852497" y="938659"/>
                  </a:lnTo>
                  <a:lnTo>
                    <a:pt x="798812" y="946266"/>
                  </a:lnTo>
                  <a:lnTo>
                    <a:pt x="743695" y="950921"/>
                  </a:lnTo>
                  <a:lnTo>
                    <a:pt x="687324" y="952500"/>
                  </a:lnTo>
                  <a:lnTo>
                    <a:pt x="630952" y="950921"/>
                  </a:lnTo>
                  <a:lnTo>
                    <a:pt x="575835" y="946266"/>
                  </a:lnTo>
                  <a:lnTo>
                    <a:pt x="522150" y="938659"/>
                  </a:lnTo>
                  <a:lnTo>
                    <a:pt x="470074" y="928220"/>
                  </a:lnTo>
                  <a:lnTo>
                    <a:pt x="419784" y="915074"/>
                  </a:lnTo>
                  <a:lnTo>
                    <a:pt x="371457" y="899342"/>
                  </a:lnTo>
                  <a:lnTo>
                    <a:pt x="325269" y="881147"/>
                  </a:lnTo>
                  <a:lnTo>
                    <a:pt x="281397" y="860612"/>
                  </a:lnTo>
                  <a:lnTo>
                    <a:pt x="240019" y="837859"/>
                  </a:lnTo>
                  <a:lnTo>
                    <a:pt x="201310" y="813011"/>
                  </a:lnTo>
                  <a:lnTo>
                    <a:pt x="165449" y="786190"/>
                  </a:lnTo>
                  <a:lnTo>
                    <a:pt x="132612" y="757518"/>
                  </a:lnTo>
                  <a:lnTo>
                    <a:pt x="102975" y="727119"/>
                  </a:lnTo>
                  <a:lnTo>
                    <a:pt x="76717" y="695116"/>
                  </a:lnTo>
                  <a:lnTo>
                    <a:pt x="54012" y="661629"/>
                  </a:lnTo>
                  <a:lnTo>
                    <a:pt x="35039" y="626783"/>
                  </a:lnTo>
                  <a:lnTo>
                    <a:pt x="19975" y="590699"/>
                  </a:lnTo>
                  <a:lnTo>
                    <a:pt x="8995" y="553501"/>
                  </a:lnTo>
                  <a:lnTo>
                    <a:pt x="2278" y="515310"/>
                  </a:lnTo>
                  <a:lnTo>
                    <a:pt x="0" y="476250"/>
                  </a:lnTo>
                  <a:close/>
                </a:path>
              </a:pathLst>
            </a:custGeom>
            <a:ln w="25908">
              <a:solidFill>
                <a:srgbClr val="FF0000"/>
              </a:solidFill>
            </a:ln>
          </p:spPr>
          <p:txBody>
            <a:bodyPr wrap="square" lIns="0" tIns="0" rIns="0" bIns="0" rtlCol="0"/>
            <a:lstStyle/>
            <a:p>
              <a:endParaRPr/>
            </a:p>
          </p:txBody>
        </p:sp>
      </p:grpSp>
      <p:sp>
        <p:nvSpPr>
          <p:cNvPr id="26" name="Rechteck 25">
            <a:extLst>
              <a:ext uri="{FF2B5EF4-FFF2-40B4-BE49-F238E27FC236}">
                <a16:creationId xmlns:a16="http://schemas.microsoft.com/office/drawing/2014/main" id="{DB0A8EAD-9CF3-312F-D882-1B204B1CFC8D}"/>
              </a:ext>
            </a:extLst>
          </p:cNvPr>
          <p:cNvSpPr/>
          <p:nvPr/>
        </p:nvSpPr>
        <p:spPr>
          <a:xfrm>
            <a:off x="1160571" y="4018340"/>
            <a:ext cx="2071006" cy="468000"/>
          </a:xfrm>
          <a:prstGeom prst="rect">
            <a:avLst/>
          </a:prstGeom>
          <a:solidFill>
            <a:schemeClr val="accent4">
              <a:lumMod val="20000"/>
              <a:lumOff val="8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Lagerverluste</a:t>
            </a:r>
          </a:p>
        </p:txBody>
      </p:sp>
      <p:sp>
        <p:nvSpPr>
          <p:cNvPr id="27" name="object 20">
            <a:extLst>
              <a:ext uri="{FF2B5EF4-FFF2-40B4-BE49-F238E27FC236}">
                <a16:creationId xmlns:a16="http://schemas.microsoft.com/office/drawing/2014/main" id="{0C40E718-3C79-80B4-4C22-EBF4A43073A0}"/>
              </a:ext>
            </a:extLst>
          </p:cNvPr>
          <p:cNvSpPr/>
          <p:nvPr/>
        </p:nvSpPr>
        <p:spPr>
          <a:xfrm>
            <a:off x="1160570" y="3773220"/>
            <a:ext cx="2071006" cy="952500"/>
          </a:xfrm>
          <a:custGeom>
            <a:avLst/>
            <a:gdLst/>
            <a:ahLst/>
            <a:cxnLst/>
            <a:rect l="l" t="t" r="r" b="b"/>
            <a:pathLst>
              <a:path w="1374775" h="952500">
                <a:moveTo>
                  <a:pt x="0" y="476250"/>
                </a:moveTo>
                <a:lnTo>
                  <a:pt x="2278" y="437189"/>
                </a:lnTo>
                <a:lnTo>
                  <a:pt x="8995" y="398998"/>
                </a:lnTo>
                <a:lnTo>
                  <a:pt x="19975" y="361800"/>
                </a:lnTo>
                <a:lnTo>
                  <a:pt x="35039" y="325716"/>
                </a:lnTo>
                <a:lnTo>
                  <a:pt x="54012" y="290870"/>
                </a:lnTo>
                <a:lnTo>
                  <a:pt x="76717" y="257383"/>
                </a:lnTo>
                <a:lnTo>
                  <a:pt x="102975" y="225380"/>
                </a:lnTo>
                <a:lnTo>
                  <a:pt x="132612" y="194981"/>
                </a:lnTo>
                <a:lnTo>
                  <a:pt x="165449" y="166309"/>
                </a:lnTo>
                <a:lnTo>
                  <a:pt x="201310" y="139488"/>
                </a:lnTo>
                <a:lnTo>
                  <a:pt x="240019" y="114640"/>
                </a:lnTo>
                <a:lnTo>
                  <a:pt x="281397" y="91887"/>
                </a:lnTo>
                <a:lnTo>
                  <a:pt x="325269" y="71352"/>
                </a:lnTo>
                <a:lnTo>
                  <a:pt x="371457" y="53157"/>
                </a:lnTo>
                <a:lnTo>
                  <a:pt x="419784" y="37425"/>
                </a:lnTo>
                <a:lnTo>
                  <a:pt x="470074" y="24279"/>
                </a:lnTo>
                <a:lnTo>
                  <a:pt x="522150" y="13840"/>
                </a:lnTo>
                <a:lnTo>
                  <a:pt x="575835" y="6233"/>
                </a:lnTo>
                <a:lnTo>
                  <a:pt x="630952" y="1578"/>
                </a:lnTo>
                <a:lnTo>
                  <a:pt x="687324" y="0"/>
                </a:lnTo>
                <a:lnTo>
                  <a:pt x="743695" y="1578"/>
                </a:lnTo>
                <a:lnTo>
                  <a:pt x="798812" y="6233"/>
                </a:lnTo>
                <a:lnTo>
                  <a:pt x="852497" y="13840"/>
                </a:lnTo>
                <a:lnTo>
                  <a:pt x="904573" y="24279"/>
                </a:lnTo>
                <a:lnTo>
                  <a:pt x="954863" y="37425"/>
                </a:lnTo>
                <a:lnTo>
                  <a:pt x="1003190" y="53157"/>
                </a:lnTo>
                <a:lnTo>
                  <a:pt x="1049378" y="71352"/>
                </a:lnTo>
                <a:lnTo>
                  <a:pt x="1093250" y="91887"/>
                </a:lnTo>
                <a:lnTo>
                  <a:pt x="1134628" y="114640"/>
                </a:lnTo>
                <a:lnTo>
                  <a:pt x="1173337" y="139488"/>
                </a:lnTo>
                <a:lnTo>
                  <a:pt x="1209198" y="166309"/>
                </a:lnTo>
                <a:lnTo>
                  <a:pt x="1242035" y="194981"/>
                </a:lnTo>
                <a:lnTo>
                  <a:pt x="1271672" y="225380"/>
                </a:lnTo>
                <a:lnTo>
                  <a:pt x="1297930" y="257383"/>
                </a:lnTo>
                <a:lnTo>
                  <a:pt x="1320635" y="290870"/>
                </a:lnTo>
                <a:lnTo>
                  <a:pt x="1339608" y="325716"/>
                </a:lnTo>
                <a:lnTo>
                  <a:pt x="1354672" y="361800"/>
                </a:lnTo>
                <a:lnTo>
                  <a:pt x="1365652" y="398998"/>
                </a:lnTo>
                <a:lnTo>
                  <a:pt x="1372369" y="437189"/>
                </a:lnTo>
                <a:lnTo>
                  <a:pt x="1374648" y="476250"/>
                </a:lnTo>
                <a:lnTo>
                  <a:pt x="1372369" y="515310"/>
                </a:lnTo>
                <a:lnTo>
                  <a:pt x="1365652" y="553501"/>
                </a:lnTo>
                <a:lnTo>
                  <a:pt x="1354672" y="590699"/>
                </a:lnTo>
                <a:lnTo>
                  <a:pt x="1339608" y="626783"/>
                </a:lnTo>
                <a:lnTo>
                  <a:pt x="1320635" y="661629"/>
                </a:lnTo>
                <a:lnTo>
                  <a:pt x="1297930" y="695116"/>
                </a:lnTo>
                <a:lnTo>
                  <a:pt x="1271672" y="727119"/>
                </a:lnTo>
                <a:lnTo>
                  <a:pt x="1242035" y="757518"/>
                </a:lnTo>
                <a:lnTo>
                  <a:pt x="1209198" y="786190"/>
                </a:lnTo>
                <a:lnTo>
                  <a:pt x="1173337" y="813011"/>
                </a:lnTo>
                <a:lnTo>
                  <a:pt x="1134628" y="837859"/>
                </a:lnTo>
                <a:lnTo>
                  <a:pt x="1093250" y="860612"/>
                </a:lnTo>
                <a:lnTo>
                  <a:pt x="1049378" y="881147"/>
                </a:lnTo>
                <a:lnTo>
                  <a:pt x="1003190" y="899342"/>
                </a:lnTo>
                <a:lnTo>
                  <a:pt x="954863" y="915074"/>
                </a:lnTo>
                <a:lnTo>
                  <a:pt x="904573" y="928220"/>
                </a:lnTo>
                <a:lnTo>
                  <a:pt x="852497" y="938659"/>
                </a:lnTo>
                <a:lnTo>
                  <a:pt x="798812" y="946266"/>
                </a:lnTo>
                <a:lnTo>
                  <a:pt x="743695" y="950921"/>
                </a:lnTo>
                <a:lnTo>
                  <a:pt x="687324" y="952500"/>
                </a:lnTo>
                <a:lnTo>
                  <a:pt x="630952" y="950921"/>
                </a:lnTo>
                <a:lnTo>
                  <a:pt x="575835" y="946266"/>
                </a:lnTo>
                <a:lnTo>
                  <a:pt x="522150" y="938659"/>
                </a:lnTo>
                <a:lnTo>
                  <a:pt x="470074" y="928220"/>
                </a:lnTo>
                <a:lnTo>
                  <a:pt x="419784" y="915074"/>
                </a:lnTo>
                <a:lnTo>
                  <a:pt x="371457" y="899342"/>
                </a:lnTo>
                <a:lnTo>
                  <a:pt x="325269" y="881147"/>
                </a:lnTo>
                <a:lnTo>
                  <a:pt x="281397" y="860612"/>
                </a:lnTo>
                <a:lnTo>
                  <a:pt x="240019" y="837859"/>
                </a:lnTo>
                <a:lnTo>
                  <a:pt x="201310" y="813011"/>
                </a:lnTo>
                <a:lnTo>
                  <a:pt x="165449" y="786190"/>
                </a:lnTo>
                <a:lnTo>
                  <a:pt x="132612" y="757518"/>
                </a:lnTo>
                <a:lnTo>
                  <a:pt x="102975" y="727119"/>
                </a:lnTo>
                <a:lnTo>
                  <a:pt x="76717" y="695116"/>
                </a:lnTo>
                <a:lnTo>
                  <a:pt x="54012" y="661629"/>
                </a:lnTo>
                <a:lnTo>
                  <a:pt x="35039" y="626783"/>
                </a:lnTo>
                <a:lnTo>
                  <a:pt x="19975" y="590699"/>
                </a:lnTo>
                <a:lnTo>
                  <a:pt x="8995" y="553501"/>
                </a:lnTo>
                <a:lnTo>
                  <a:pt x="2278" y="515310"/>
                </a:lnTo>
                <a:lnTo>
                  <a:pt x="0" y="476250"/>
                </a:lnTo>
                <a:close/>
              </a:path>
            </a:pathLst>
          </a:custGeom>
          <a:ln w="25908">
            <a:solidFill>
              <a:srgbClr val="FF0000"/>
            </a:solidFill>
          </a:ln>
        </p:spPr>
        <p:txBody>
          <a:bodyPr wrap="square" lIns="0" tIns="0" rIns="0" bIns="0" rtlCol="0"/>
          <a:lstStyle/>
          <a:p>
            <a:endParaRPr/>
          </a:p>
        </p:txBody>
      </p:sp>
      <p:cxnSp>
        <p:nvCxnSpPr>
          <p:cNvPr id="28" name="Gerade Verbindung mit Pfeil 27">
            <a:extLst>
              <a:ext uri="{FF2B5EF4-FFF2-40B4-BE49-F238E27FC236}">
                <a16:creationId xmlns:a16="http://schemas.microsoft.com/office/drawing/2014/main" id="{BD52F406-D8A8-7890-400E-C35CF199527A}"/>
              </a:ext>
            </a:extLst>
          </p:cNvPr>
          <p:cNvCxnSpPr>
            <a:cxnSpLocks/>
          </p:cNvCxnSpPr>
          <p:nvPr/>
        </p:nvCxnSpPr>
        <p:spPr>
          <a:xfrm>
            <a:off x="1127914" y="3744005"/>
            <a:ext cx="756558" cy="274335"/>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7A3AA6F1-C01D-9AD4-F085-290F21076812}"/>
              </a:ext>
            </a:extLst>
          </p:cNvPr>
          <p:cNvCxnSpPr>
            <a:cxnSpLocks/>
          </p:cNvCxnSpPr>
          <p:nvPr/>
        </p:nvCxnSpPr>
        <p:spPr>
          <a:xfrm flipH="1">
            <a:off x="2567845" y="3557220"/>
            <a:ext cx="663731" cy="46112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610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352E-CCA2-233C-0ABB-A6997F7927E6}"/>
              </a:ext>
            </a:extLst>
          </p:cNvPr>
          <p:cNvSpPr>
            <a:spLocks noGrp="1"/>
          </p:cNvSpPr>
          <p:nvPr>
            <p:ph type="title"/>
          </p:nvPr>
        </p:nvSpPr>
        <p:spPr>
          <a:xfrm>
            <a:off x="367437" y="357145"/>
            <a:ext cx="8824913" cy="569913"/>
          </a:xfrm>
        </p:spPr>
        <p:txBody>
          <a:bodyPr/>
          <a:lstStyle/>
          <a:p>
            <a:r>
              <a:rPr lang="de-DE" dirty="0"/>
              <a:t>Lebensmittelabfälle in der AHV</a:t>
            </a:r>
          </a:p>
        </p:txBody>
      </p:sp>
      <p:sp>
        <p:nvSpPr>
          <p:cNvPr id="3" name="Textplatzhalter 2">
            <a:extLst>
              <a:ext uri="{FF2B5EF4-FFF2-40B4-BE49-F238E27FC236}">
                <a16:creationId xmlns:a16="http://schemas.microsoft.com/office/drawing/2014/main" id="{49DE83FF-93DC-7048-F2EC-F58D49A06BBC}"/>
              </a:ext>
            </a:extLst>
          </p:cNvPr>
          <p:cNvSpPr>
            <a:spLocks noGrp="1"/>
          </p:cNvSpPr>
          <p:nvPr>
            <p:ph type="body" sz="quarter" idx="13"/>
          </p:nvPr>
        </p:nvSpPr>
        <p:spPr>
          <a:xfrm>
            <a:off x="371357" y="872232"/>
            <a:ext cx="10209557" cy="504540"/>
          </a:xfrm>
        </p:spPr>
        <p:txBody>
          <a:bodyPr/>
          <a:lstStyle/>
          <a:p>
            <a:r>
              <a:rPr lang="de-DE" sz="2800" b="0" i="0" u="none" strike="noStrike" baseline="0">
                <a:effectLst/>
              </a:rPr>
              <a:t>⌀ vermeidbare Lebensmittelabfälle pro Jahr verteilt nach Setting</a:t>
            </a:r>
            <a:endParaRPr lang="en-US" sz="2800"/>
          </a:p>
          <a:p>
            <a:endParaRPr lang="de-DE"/>
          </a:p>
        </p:txBody>
      </p:sp>
      <p:graphicFrame>
        <p:nvGraphicFramePr>
          <p:cNvPr id="7" name="Diagramm 6">
            <a:extLst>
              <a:ext uri="{FF2B5EF4-FFF2-40B4-BE49-F238E27FC236}">
                <a16:creationId xmlns:a16="http://schemas.microsoft.com/office/drawing/2014/main" id="{C661825B-9E17-EC62-CEEC-92E36037C1A4}"/>
              </a:ext>
            </a:extLst>
          </p:cNvPr>
          <p:cNvGraphicFramePr/>
          <p:nvPr>
            <p:extLst>
              <p:ext uri="{D42A27DB-BD31-4B8C-83A1-F6EECF244321}">
                <p14:modId xmlns:p14="http://schemas.microsoft.com/office/powerpoint/2010/main" val="1704114300"/>
              </p:ext>
            </p:extLst>
          </p:nvPr>
        </p:nvGraphicFramePr>
        <p:xfrm>
          <a:off x="2379706" y="1333187"/>
          <a:ext cx="6812644" cy="4459161"/>
        </p:xfrm>
        <a:graphic>
          <a:graphicData uri="http://schemas.openxmlformats.org/drawingml/2006/chart">
            <c:chart xmlns:c="http://schemas.openxmlformats.org/drawingml/2006/chart" xmlns:r="http://schemas.openxmlformats.org/officeDocument/2006/relationships" r:id="rId3"/>
          </a:graphicData>
        </a:graphic>
      </p:graphicFrame>
      <p:sp>
        <p:nvSpPr>
          <p:cNvPr id="10" name="object 62">
            <a:extLst>
              <a:ext uri="{FF2B5EF4-FFF2-40B4-BE49-F238E27FC236}">
                <a16:creationId xmlns:a16="http://schemas.microsoft.com/office/drawing/2014/main" id="{F8AA5DFA-DB83-7ED7-4C4E-209786BB8671}"/>
              </a:ext>
            </a:extLst>
          </p:cNvPr>
          <p:cNvSpPr txBox="1"/>
          <p:nvPr/>
        </p:nvSpPr>
        <p:spPr>
          <a:xfrm>
            <a:off x="8409214" y="6031129"/>
            <a:ext cx="4124850" cy="184769"/>
          </a:xfrm>
          <a:prstGeom prst="rect">
            <a:avLst/>
          </a:prstGeom>
        </p:spPr>
        <p:txBody>
          <a:bodyPr vert="horz" wrap="square" lIns="0" tIns="15342" rIns="0" bIns="0" rtlCol="0">
            <a:spAutoFit/>
          </a:bodyPr>
          <a:lstStyle/>
          <a:p>
            <a:pPr marL="15343">
              <a:spcBef>
                <a:spcPts val="121"/>
              </a:spcBef>
            </a:pPr>
            <a:r>
              <a:rPr lang="en-US" sz="1100" spc="-24" dirty="0" err="1">
                <a:solidFill>
                  <a:schemeClr val="bg1">
                    <a:lumMod val="65000"/>
                  </a:schemeClr>
                </a:solidFill>
                <a:latin typeface="Calibri"/>
                <a:cs typeface="Calibri"/>
              </a:rPr>
              <a:t>eigene</a:t>
            </a:r>
            <a:r>
              <a:rPr lang="en-US" sz="1100" spc="-24" dirty="0">
                <a:solidFill>
                  <a:schemeClr val="bg1">
                    <a:lumMod val="65000"/>
                  </a:schemeClr>
                </a:solidFill>
                <a:latin typeface="Calibri"/>
                <a:cs typeface="Calibri"/>
              </a:rPr>
              <a:t> </a:t>
            </a:r>
            <a:r>
              <a:rPr lang="en-US" sz="1100" spc="-24" dirty="0" err="1">
                <a:solidFill>
                  <a:schemeClr val="bg1">
                    <a:lumMod val="65000"/>
                  </a:schemeClr>
                </a:solidFill>
                <a:latin typeface="Calibri"/>
                <a:cs typeface="Calibri"/>
              </a:rPr>
              <a:t>Darstellung</a:t>
            </a:r>
            <a:r>
              <a:rPr lang="en-US" sz="1100" spc="-24" dirty="0">
                <a:solidFill>
                  <a:schemeClr val="bg1">
                    <a:lumMod val="65000"/>
                  </a:schemeClr>
                </a:solidFill>
                <a:latin typeface="Calibri"/>
                <a:cs typeface="Calibri"/>
              </a:rPr>
              <a:t> </a:t>
            </a:r>
            <a:r>
              <a:rPr lang="en-US" sz="1100" spc="-24" dirty="0" err="1">
                <a:solidFill>
                  <a:schemeClr val="bg1">
                    <a:lumMod val="65000"/>
                  </a:schemeClr>
                </a:solidFill>
                <a:latin typeface="Calibri"/>
                <a:cs typeface="Calibri"/>
              </a:rPr>
              <a:t>nach</a:t>
            </a:r>
            <a:r>
              <a:rPr lang="en-US" sz="1100" spc="-24" dirty="0">
                <a:solidFill>
                  <a:schemeClr val="bg1">
                    <a:lumMod val="65000"/>
                  </a:schemeClr>
                </a:solidFill>
                <a:latin typeface="Calibri"/>
                <a:cs typeface="Calibri"/>
              </a:rPr>
              <a:t> </a:t>
            </a:r>
            <a:r>
              <a:rPr lang="en-US" sz="1100" spc="-36" dirty="0">
                <a:solidFill>
                  <a:schemeClr val="bg1">
                    <a:lumMod val="65000"/>
                  </a:schemeClr>
                </a:solidFill>
                <a:latin typeface="Calibri"/>
                <a:cs typeface="Calibri"/>
              </a:rPr>
              <a:t>Schmidt et al</a:t>
            </a:r>
            <a:r>
              <a:rPr lang="en-US" sz="1100" dirty="0">
                <a:solidFill>
                  <a:schemeClr val="bg1">
                    <a:lumMod val="65000"/>
                  </a:schemeClr>
                </a:solidFill>
                <a:latin typeface="Calibri"/>
                <a:cs typeface="Calibri"/>
              </a:rPr>
              <a:t>.</a:t>
            </a:r>
            <a:r>
              <a:rPr lang="en-US" sz="1100" spc="-30"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2019,</a:t>
            </a:r>
            <a:r>
              <a:rPr lang="en-US" sz="1100" spc="-48" dirty="0">
                <a:solidFill>
                  <a:schemeClr val="bg1">
                    <a:lumMod val="65000"/>
                  </a:schemeClr>
                </a:solidFill>
                <a:latin typeface="Calibri"/>
                <a:cs typeface="Calibri"/>
              </a:rPr>
              <a:t> </a:t>
            </a:r>
            <a:r>
              <a:rPr lang="en-US" sz="1100" dirty="0">
                <a:solidFill>
                  <a:schemeClr val="bg1">
                    <a:lumMod val="65000"/>
                  </a:schemeClr>
                </a:solidFill>
                <a:latin typeface="Calibri"/>
                <a:cs typeface="Calibri"/>
              </a:rPr>
              <a:t>S.</a:t>
            </a:r>
            <a:r>
              <a:rPr lang="en-US" sz="1100" spc="-24" dirty="0">
                <a:solidFill>
                  <a:schemeClr val="bg1">
                    <a:lumMod val="65000"/>
                  </a:schemeClr>
                </a:solidFill>
                <a:latin typeface="Calibri"/>
                <a:cs typeface="Calibri"/>
              </a:rPr>
              <a:t> </a:t>
            </a:r>
            <a:r>
              <a:rPr lang="en-US" sz="1100" spc="-30" dirty="0">
                <a:solidFill>
                  <a:schemeClr val="bg1">
                    <a:lumMod val="65000"/>
                  </a:schemeClr>
                </a:solidFill>
                <a:latin typeface="Calibri"/>
                <a:cs typeface="Calibri"/>
              </a:rPr>
              <a:t>53</a:t>
            </a:r>
            <a:endParaRPr lang="en-US" sz="1100" dirty="0">
              <a:solidFill>
                <a:schemeClr val="bg1">
                  <a:lumMod val="65000"/>
                </a:schemeClr>
              </a:solidFill>
              <a:latin typeface="Calibri"/>
              <a:cs typeface="Calibri"/>
            </a:endParaRPr>
          </a:p>
        </p:txBody>
      </p:sp>
      <p:sp>
        <p:nvSpPr>
          <p:cNvPr id="5" name="Rechteck 4">
            <a:extLst>
              <a:ext uri="{FF2B5EF4-FFF2-40B4-BE49-F238E27FC236}">
                <a16:creationId xmlns:a16="http://schemas.microsoft.com/office/drawing/2014/main" id="{6B883C7B-4629-4062-A18F-56404402DF9D}"/>
              </a:ext>
            </a:extLst>
          </p:cNvPr>
          <p:cNvSpPr/>
          <p:nvPr/>
        </p:nvSpPr>
        <p:spPr>
          <a:xfrm rot="829420">
            <a:off x="9460100" y="1731535"/>
            <a:ext cx="2384749" cy="191506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10000"/>
              </a:lnSpc>
            </a:pPr>
            <a:r>
              <a:rPr lang="de-DE" sz="1900" dirty="0">
                <a:solidFill>
                  <a:schemeClr val="bg1"/>
                </a:solidFill>
              </a:rPr>
              <a:t>Heben Sie den Bereich farblich hervor, aus dem die Teilnehmenden kommen.</a:t>
            </a:r>
          </a:p>
        </p:txBody>
      </p:sp>
    </p:spTree>
    <p:extLst>
      <p:ext uri="{BB962C8B-B14F-4D97-AF65-F5344CB8AC3E}">
        <p14:creationId xmlns:p14="http://schemas.microsoft.com/office/powerpoint/2010/main" val="1554730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Messung der Lebensmittelabfälle</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sz="2000" dirty="0">
                <a:latin typeface="Arial" panose="020B0604020202020204" pitchFamily="34" charset="0"/>
                <a:cs typeface="Arial" panose="020B0604020202020204" pitchFamily="34" charset="0"/>
              </a:rPr>
              <a:t>Nun geht es um die Messung der Lebensmittelabfälle.</a:t>
            </a:r>
          </a:p>
          <a:p>
            <a:pPr marL="0" indent="0">
              <a:buNone/>
            </a:pPr>
            <a:r>
              <a:rPr lang="de-DE" sz="2000" dirty="0">
                <a:latin typeface="Arial" panose="020B0604020202020204" pitchFamily="34" charset="0"/>
                <a:cs typeface="Arial" panose="020B0604020202020204" pitchFamily="34" charset="0"/>
              </a:rPr>
              <a:t>Entlang eines Fragenkatalogs werden alle Schritte der Messung erklärt. Danach sollen die Teilnehmenden in der Lage sein, eine eigene Messung in ihrer Einrichtung durchzuführen.</a:t>
            </a:r>
          </a:p>
          <a:p>
            <a:pPr marL="0" indent="0">
              <a:buNone/>
            </a:pPr>
            <a:endParaRPr lang="de-DE" dirty="0"/>
          </a:p>
          <a:p>
            <a:pPr marL="0" indent="0">
              <a:buNone/>
            </a:pPr>
            <a:r>
              <a:rPr lang="de-DE" b="1" dirty="0"/>
              <a:t>Material:</a:t>
            </a:r>
            <a:r>
              <a:rPr lang="de-DE" dirty="0"/>
              <a:t> Präsentation</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451123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4828A-A73D-CDDB-477D-BBA8BCCBEEEF}"/>
              </a:ext>
            </a:extLst>
          </p:cNvPr>
          <p:cNvSpPr>
            <a:spLocks noGrp="1"/>
          </p:cNvSpPr>
          <p:nvPr>
            <p:ph type="ctrTitle"/>
          </p:nvPr>
        </p:nvSpPr>
        <p:spPr>
          <a:xfrm>
            <a:off x="1006882" y="1005396"/>
            <a:ext cx="10167357" cy="659408"/>
          </a:xfrm>
        </p:spPr>
        <p:txBody>
          <a:bodyPr vert="horz" wrap="square" lIns="0" tIns="0" rIns="0" bIns="0" numCol="1" anchor="t" anchorCtr="0" compatLnSpc="1">
            <a:prstTxWarp prst="textNoShape">
              <a:avLst/>
            </a:prstTxWarp>
            <a:normAutofit fontScale="90000"/>
          </a:bodyPr>
          <a:lstStyle/>
          <a:p>
            <a:r>
              <a:rPr lang="de-DE" b="1" kern="1200" spc="-24" dirty="0">
                <a:solidFill>
                  <a:schemeClr val="tx1"/>
                </a:solidFill>
                <a:latin typeface="+mj-lt"/>
                <a:ea typeface="+mj-ea"/>
                <a:cs typeface="+mj-cs"/>
              </a:rPr>
              <a:t>Messung der Lebensmittelabfälle</a:t>
            </a:r>
            <a:endParaRPr lang="de-DE" b="1" kern="1200" dirty="0">
              <a:solidFill>
                <a:schemeClr val="tx1"/>
              </a:solidFill>
              <a:latin typeface="+mj-lt"/>
              <a:ea typeface="+mj-ea"/>
              <a:cs typeface="+mj-cs"/>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subTitle" idx="1"/>
          </p:nvPr>
        </p:nvSpPr>
        <p:spPr>
          <a:xfrm>
            <a:off x="2742243" y="1994508"/>
            <a:ext cx="6696633" cy="1332148"/>
          </a:xfrm>
        </p:spPr>
        <p:txBody>
          <a:bodyPr vert="horz" wrap="square" lIns="0" tIns="0" rIns="0" bIns="0" numCol="1" anchor="t" anchorCtr="0" compatLnSpc="1">
            <a:prstTxWarp prst="textNoShape">
              <a:avLst/>
            </a:prstTxWarp>
            <a:normAutofit/>
          </a:bodyPr>
          <a:lstStyle/>
          <a:p>
            <a:pPr>
              <a:spcAft>
                <a:spcPts val="600"/>
              </a:spcAft>
            </a:pPr>
            <a:r>
              <a:rPr lang="de-DE" kern="1200" dirty="0">
                <a:latin typeface="+mn-lt"/>
                <a:ea typeface="+mn-ea"/>
                <a:cs typeface="+mn-cs"/>
              </a:rPr>
              <a:t>Wie geht das?</a:t>
            </a:r>
          </a:p>
        </p:txBody>
      </p:sp>
      <p:pic>
        <p:nvPicPr>
          <p:cNvPr id="9" name="Grafik 8" descr="Waage der Justitia mit einfarbiger Füllung">
            <a:extLst>
              <a:ext uri="{FF2B5EF4-FFF2-40B4-BE49-F238E27FC236}">
                <a16:creationId xmlns:a16="http://schemas.microsoft.com/office/drawing/2014/main" id="{A44E784F-2B9A-AF8A-7E7F-95440AB714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6032" y="2478065"/>
            <a:ext cx="4379935" cy="4379935"/>
          </a:xfrm>
          <a:prstGeom prst="rect">
            <a:avLst/>
          </a:prstGeom>
        </p:spPr>
      </p:pic>
    </p:spTree>
    <p:extLst>
      <p:ext uri="{BB962C8B-B14F-4D97-AF65-F5344CB8AC3E}">
        <p14:creationId xmlns:p14="http://schemas.microsoft.com/office/powerpoint/2010/main" val="1341081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BC6E377C-FF3E-5BE8-5F58-2430F651D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Messung der Lebensmittelabfälle</a:t>
            </a:r>
            <a:endParaRPr lang="de-DE" b="1" kern="1200">
              <a:latin typeface="+mj-lt"/>
              <a:ea typeface="+mj-ea"/>
              <a:cs typeface="+mj-cs"/>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body" sz="quarter" idx="13"/>
          </p:nvPr>
        </p:nvSpPr>
        <p:spPr>
          <a:xfrm>
            <a:off x="371357" y="872232"/>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Ziele der Messung</a:t>
            </a:r>
          </a:p>
        </p:txBody>
      </p:sp>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4"/>
              </a:buClr>
            </a:pPr>
            <a:r>
              <a:rPr lang="de-DE" sz="2000" b="1"/>
              <a:t>Status Quo</a:t>
            </a:r>
            <a:r>
              <a:rPr lang="de-DE" sz="2000"/>
              <a:t>-Erhebung: Art und Menge der Lebensmittelabfälle</a:t>
            </a:r>
          </a:p>
          <a:p>
            <a:pPr>
              <a:lnSpc>
                <a:spcPct val="150000"/>
              </a:lnSpc>
              <a:buClr>
                <a:schemeClr val="accent4"/>
              </a:buClr>
            </a:pPr>
            <a:r>
              <a:rPr lang="de-DE" sz="2000"/>
              <a:t>Identifizierung der </a:t>
            </a:r>
            <a:r>
              <a:rPr lang="de-DE" sz="2000" b="1"/>
              <a:t>Ursachen</a:t>
            </a:r>
          </a:p>
          <a:p>
            <a:pPr>
              <a:lnSpc>
                <a:spcPct val="150000"/>
              </a:lnSpc>
              <a:buClr>
                <a:schemeClr val="accent4"/>
              </a:buClr>
            </a:pPr>
            <a:r>
              <a:rPr lang="de-DE" sz="2000" b="1"/>
              <a:t>Kommunikation</a:t>
            </a:r>
            <a:r>
              <a:rPr lang="de-DE" sz="2000"/>
              <a:t> an andere Akteure (z. B. Mitarbeitende, Gäste, Geschäftsführung)</a:t>
            </a:r>
          </a:p>
          <a:p>
            <a:pPr>
              <a:lnSpc>
                <a:spcPct val="150000"/>
              </a:lnSpc>
              <a:buClr>
                <a:schemeClr val="accent4"/>
              </a:buClr>
            </a:pPr>
            <a:r>
              <a:rPr lang="de-DE" sz="2000" b="1"/>
              <a:t>Maßnahmen</a:t>
            </a:r>
            <a:r>
              <a:rPr lang="de-DE" sz="2000"/>
              <a:t>entwicklung</a:t>
            </a:r>
          </a:p>
          <a:p>
            <a:pPr marL="0" indent="0">
              <a:lnSpc>
                <a:spcPct val="150000"/>
              </a:lnSpc>
              <a:buClr>
                <a:schemeClr val="accent4"/>
              </a:buClr>
              <a:buNone/>
            </a:pPr>
            <a:endParaRPr lang="de-DE" sz="2000"/>
          </a:p>
          <a:p>
            <a:pPr>
              <a:lnSpc>
                <a:spcPct val="150000"/>
              </a:lnSpc>
              <a:buClr>
                <a:schemeClr val="accent4"/>
              </a:buClr>
              <a:buFont typeface="Wingdings" panose="05000000000000000000" pitchFamily="2" charset="2"/>
              <a:buChar char="è"/>
            </a:pPr>
            <a:r>
              <a:rPr lang="de-DE" sz="2000" b="1"/>
              <a:t>Verringerung von Abfallmengen und Kosten</a:t>
            </a:r>
          </a:p>
        </p:txBody>
      </p:sp>
      <p:pic>
        <p:nvPicPr>
          <p:cNvPr id="5" name="Grafik 4" descr="Volltreffer Silhouette">
            <a:extLst>
              <a:ext uri="{FF2B5EF4-FFF2-40B4-BE49-F238E27FC236}">
                <a16:creationId xmlns:a16="http://schemas.microsoft.com/office/drawing/2014/main" id="{C0672335-C32B-2A5D-131F-6066353539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0947" y="3551717"/>
            <a:ext cx="2507775" cy="2507775"/>
          </a:xfrm>
          <a:prstGeom prst="rect">
            <a:avLst/>
          </a:prstGeom>
        </p:spPr>
      </p:pic>
    </p:spTree>
    <p:extLst>
      <p:ext uri="{BB962C8B-B14F-4D97-AF65-F5344CB8AC3E}">
        <p14:creationId xmlns:p14="http://schemas.microsoft.com/office/powerpoint/2010/main" val="2407101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pPr>
              <a:lnSpc>
                <a:spcPct val="150000"/>
              </a:lnSpc>
            </a:pPr>
            <a:r>
              <a:rPr lang="de-DE"/>
              <a:t>Haben Sie in Ihrem Haus bereits Messungen der Lebensmittelabfälle durchgeführt? </a:t>
            </a:r>
          </a:p>
          <a:p>
            <a:pPr>
              <a:lnSpc>
                <a:spcPct val="150000"/>
              </a:lnSpc>
            </a:pPr>
            <a:r>
              <a:rPr lang="de-DE"/>
              <a:t>Welche Erfahrungen haben Sie gemacht?</a:t>
            </a:r>
          </a:p>
          <a:p>
            <a:pPr>
              <a:lnSpc>
                <a:spcPct val="150000"/>
              </a:lnSpc>
            </a:pPr>
            <a:r>
              <a:rPr lang="de-DE"/>
              <a:t>Wie schätzen Sie die Situation in Ihrem Haus ein?</a:t>
            </a:r>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a:t>Messung der Lebensmittelabfälle</a:t>
            </a:r>
          </a:p>
        </p:txBody>
      </p:sp>
      <p:sp>
        <p:nvSpPr>
          <p:cNvPr id="4" name="Textplatzhalter 3">
            <a:extLst>
              <a:ext uri="{FF2B5EF4-FFF2-40B4-BE49-F238E27FC236}">
                <a16:creationId xmlns:a16="http://schemas.microsoft.com/office/drawing/2014/main" id="{2742148A-5E02-96A2-F170-8590F187B99F}"/>
              </a:ext>
            </a:extLst>
          </p:cNvPr>
          <p:cNvSpPr>
            <a:spLocks noGrp="1"/>
          </p:cNvSpPr>
          <p:nvPr>
            <p:ph type="body" sz="quarter" idx="13"/>
          </p:nvPr>
        </p:nvSpPr>
        <p:spPr/>
        <p:txBody>
          <a:bodyPr/>
          <a:lstStyle/>
          <a:p>
            <a:r>
              <a:rPr lang="de-DE"/>
              <a:t>Erfahrungsaustausch</a:t>
            </a:r>
          </a:p>
        </p:txBody>
      </p:sp>
    </p:spTree>
    <p:extLst>
      <p:ext uri="{BB962C8B-B14F-4D97-AF65-F5344CB8AC3E}">
        <p14:creationId xmlns:p14="http://schemas.microsoft.com/office/powerpoint/2010/main" val="41750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325" y="1346539"/>
            <a:ext cx="10867705" cy="3315088"/>
          </a:xfrm>
          <a:prstGeom prst="rect">
            <a:avLst/>
          </a:prstGeom>
        </p:spPr>
        <p:txBody>
          <a:bodyPr vert="horz" wrap="square" lIns="0" tIns="125807" rIns="0" bIns="0" rtlCol="0">
            <a:spAutoFit/>
          </a:bodyPr>
          <a:lstStyle/>
          <a:p>
            <a:pPr marL="290747" indent="-275405">
              <a:spcBef>
                <a:spcPts val="991"/>
              </a:spcBef>
              <a:buFont typeface="Arial"/>
              <a:buChar char="•"/>
              <a:tabLst>
                <a:tab pos="290747" algn="l"/>
                <a:tab pos="291515" algn="l"/>
              </a:tabLst>
            </a:pPr>
            <a:r>
              <a:rPr lang="de-DE" sz="2400" b="1" spc="-36" dirty="0">
                <a:cs typeface="Arial"/>
              </a:rPr>
              <a:t>Welche</a:t>
            </a:r>
            <a:r>
              <a:rPr lang="de-DE" sz="2400" b="1" spc="-85" dirty="0">
                <a:cs typeface="Arial"/>
              </a:rPr>
              <a:t> </a:t>
            </a:r>
            <a:r>
              <a:rPr lang="de-DE" sz="2400" b="1" spc="-24" dirty="0">
                <a:cs typeface="Arial"/>
              </a:rPr>
              <a:t>Prozesse</a:t>
            </a:r>
            <a:r>
              <a:rPr lang="de-DE" sz="2400" b="1" spc="-85" dirty="0">
                <a:cs typeface="Arial"/>
              </a:rPr>
              <a:t> </a:t>
            </a:r>
            <a:r>
              <a:rPr lang="de-DE" sz="2400" b="1" spc="-48" dirty="0">
                <a:cs typeface="Arial"/>
              </a:rPr>
              <a:t>werden</a:t>
            </a:r>
            <a:r>
              <a:rPr lang="de-DE" sz="2400" b="1" spc="-79" dirty="0">
                <a:cs typeface="Arial"/>
              </a:rPr>
              <a:t> </a:t>
            </a:r>
            <a:r>
              <a:rPr lang="de-DE" sz="2400" b="1" spc="-12" dirty="0">
                <a:cs typeface="Arial"/>
              </a:rPr>
              <a:t>analysiert?</a:t>
            </a:r>
            <a:endParaRPr lang="de-DE" sz="2400" b="1" dirty="0">
              <a:cs typeface="Arial"/>
            </a:endParaRPr>
          </a:p>
          <a:p>
            <a:pPr marL="290747" indent="-275405">
              <a:spcBef>
                <a:spcPts val="991"/>
              </a:spcBef>
              <a:buFont typeface="Arial"/>
              <a:buChar char="•"/>
              <a:tabLst>
                <a:tab pos="290747" algn="l"/>
                <a:tab pos="291515" algn="l"/>
              </a:tabLst>
            </a:pPr>
            <a:r>
              <a:rPr lang="de-DE" sz="2400" spc="-85" dirty="0">
                <a:cs typeface="Arial"/>
              </a:rPr>
              <a:t>Wie</a:t>
            </a:r>
            <a:r>
              <a:rPr lang="de-DE" sz="2400" spc="-30" dirty="0">
                <a:cs typeface="Arial"/>
              </a:rPr>
              <a:t> </a:t>
            </a:r>
            <a:r>
              <a:rPr lang="de-DE" sz="2400" dirty="0">
                <a:cs typeface="Arial"/>
              </a:rPr>
              <a:t>lange</a:t>
            </a:r>
            <a:r>
              <a:rPr lang="de-DE" sz="2400" spc="-42" dirty="0">
                <a:cs typeface="Arial"/>
              </a:rPr>
              <a:t> </a:t>
            </a:r>
            <a:r>
              <a:rPr lang="de-DE" sz="2400" dirty="0">
                <a:cs typeface="Arial"/>
              </a:rPr>
              <a:t>soll</a:t>
            </a:r>
            <a:r>
              <a:rPr lang="de-DE" sz="2400" spc="-72" dirty="0">
                <a:cs typeface="Arial"/>
              </a:rPr>
              <a:t> </a:t>
            </a:r>
            <a:r>
              <a:rPr lang="de-DE" sz="2400" spc="-30" dirty="0">
                <a:cs typeface="Arial"/>
              </a:rPr>
              <a:t>gemessen</a:t>
            </a:r>
            <a:r>
              <a:rPr lang="de-DE" sz="2400" spc="-36" dirty="0">
                <a:cs typeface="Arial"/>
              </a:rPr>
              <a:t> </a:t>
            </a:r>
            <a:r>
              <a:rPr lang="de-DE" sz="2400" spc="-12" dirty="0">
                <a:cs typeface="Arial"/>
              </a:rPr>
              <a:t>werden?</a:t>
            </a:r>
            <a:endParaRPr lang="de-DE" sz="2400" dirty="0">
              <a:cs typeface="Arial"/>
            </a:endParaRPr>
          </a:p>
          <a:p>
            <a:pPr marL="290747" indent="-275405">
              <a:spcBef>
                <a:spcPts val="991"/>
              </a:spcBef>
              <a:buFont typeface="Arial"/>
              <a:buChar char="•"/>
              <a:tabLst>
                <a:tab pos="290747" algn="l"/>
                <a:tab pos="291515" algn="l"/>
              </a:tabLst>
            </a:pPr>
            <a:r>
              <a:rPr lang="de-DE" sz="2400" spc="-85" dirty="0">
                <a:cs typeface="Arial"/>
              </a:rPr>
              <a:t>Wann</a:t>
            </a:r>
            <a:r>
              <a:rPr lang="de-DE" sz="2400" spc="-42" dirty="0">
                <a:cs typeface="Arial"/>
              </a:rPr>
              <a:t> </a:t>
            </a:r>
            <a:r>
              <a:rPr lang="de-DE" sz="2400" dirty="0">
                <a:cs typeface="Arial"/>
              </a:rPr>
              <a:t>ist</a:t>
            </a:r>
            <a:r>
              <a:rPr lang="de-DE" sz="2400" spc="-48" dirty="0">
                <a:cs typeface="Arial"/>
              </a:rPr>
              <a:t> </a:t>
            </a:r>
            <a:r>
              <a:rPr lang="de-DE" sz="2400" spc="-24" dirty="0">
                <a:cs typeface="Arial"/>
              </a:rPr>
              <a:t>ein</a:t>
            </a:r>
            <a:r>
              <a:rPr lang="de-DE" sz="2400" spc="-54" dirty="0">
                <a:cs typeface="Arial"/>
              </a:rPr>
              <a:t> </a:t>
            </a:r>
            <a:r>
              <a:rPr lang="de-DE" sz="2400" spc="-24" dirty="0">
                <a:cs typeface="Arial"/>
              </a:rPr>
              <a:t>sinnvoller</a:t>
            </a:r>
            <a:r>
              <a:rPr lang="de-DE" sz="2400" spc="-72" dirty="0">
                <a:cs typeface="Arial"/>
              </a:rPr>
              <a:t> </a:t>
            </a:r>
            <a:r>
              <a:rPr lang="de-DE" sz="2400" spc="-12" dirty="0">
                <a:cs typeface="Arial"/>
              </a:rPr>
              <a:t>Startpunkt?</a:t>
            </a:r>
            <a:endParaRPr lang="de-DE" sz="2400" dirty="0">
              <a:cs typeface="Arial"/>
            </a:endParaRPr>
          </a:p>
          <a:p>
            <a:pPr marL="290747" indent="-275405">
              <a:spcBef>
                <a:spcPts val="991"/>
              </a:spcBef>
              <a:buFont typeface="Arial"/>
              <a:buChar char="•"/>
              <a:tabLst>
                <a:tab pos="290747" algn="l"/>
                <a:tab pos="291515" algn="l"/>
              </a:tabLst>
            </a:pPr>
            <a:r>
              <a:rPr sz="2400" spc="-85" dirty="0" err="1">
                <a:latin typeface="Arial"/>
                <a:cs typeface="Arial"/>
              </a:rPr>
              <a:t>Wer</a:t>
            </a:r>
            <a:r>
              <a:rPr sz="2400" spc="-36" dirty="0">
                <a:latin typeface="Arial"/>
                <a:cs typeface="Arial"/>
              </a:rPr>
              <a:t> </a:t>
            </a:r>
            <a:r>
              <a:rPr sz="2400" dirty="0" err="1">
                <a:latin typeface="Arial"/>
                <a:cs typeface="Arial"/>
              </a:rPr>
              <a:t>ist</a:t>
            </a:r>
            <a:r>
              <a:rPr sz="2400" spc="-48" dirty="0">
                <a:latin typeface="Arial"/>
                <a:cs typeface="Arial"/>
              </a:rPr>
              <a:t> </a:t>
            </a:r>
            <a:r>
              <a:rPr sz="2400" spc="-12" dirty="0" err="1">
                <a:latin typeface="Arial"/>
                <a:cs typeface="Arial"/>
              </a:rPr>
              <a:t>verantwortlich</a:t>
            </a:r>
            <a:r>
              <a:rPr sz="2400" spc="-12" dirty="0">
                <a:latin typeface="Arial"/>
                <a:cs typeface="Arial"/>
              </a:rPr>
              <a:t>?</a:t>
            </a:r>
            <a:endParaRPr sz="2400" dirty="0">
              <a:latin typeface="Arial"/>
              <a:cs typeface="Arial"/>
            </a:endParaRPr>
          </a:p>
          <a:p>
            <a:pPr marL="290747" indent="-275405">
              <a:spcBef>
                <a:spcPts val="870"/>
              </a:spcBef>
              <a:buFont typeface="Arial"/>
              <a:buChar char="•"/>
              <a:tabLst>
                <a:tab pos="290747" algn="l"/>
                <a:tab pos="291515" algn="l"/>
              </a:tabLst>
            </a:pPr>
            <a:r>
              <a:rPr sz="2400" spc="-85" dirty="0" err="1">
                <a:latin typeface="Arial"/>
                <a:cs typeface="Arial"/>
              </a:rPr>
              <a:t>Wer</a:t>
            </a:r>
            <a:r>
              <a:rPr sz="2400" spc="-24" dirty="0">
                <a:latin typeface="Arial"/>
                <a:cs typeface="Arial"/>
              </a:rPr>
              <a:t> </a:t>
            </a:r>
            <a:r>
              <a:rPr sz="2400" dirty="0">
                <a:latin typeface="Arial"/>
                <a:cs typeface="Arial"/>
              </a:rPr>
              <a:t>muss</a:t>
            </a:r>
            <a:r>
              <a:rPr sz="2400" spc="-42" dirty="0">
                <a:latin typeface="Arial"/>
                <a:cs typeface="Arial"/>
              </a:rPr>
              <a:t> </a:t>
            </a:r>
            <a:r>
              <a:rPr sz="2400" spc="-42" dirty="0" err="1">
                <a:latin typeface="Arial"/>
                <a:cs typeface="Arial"/>
              </a:rPr>
              <a:t>eingebunden</a:t>
            </a:r>
            <a:r>
              <a:rPr sz="2400" spc="-66" dirty="0">
                <a:latin typeface="Arial"/>
                <a:cs typeface="Arial"/>
              </a:rPr>
              <a:t> </a:t>
            </a:r>
            <a:r>
              <a:rPr sz="2400" spc="-85" dirty="0" err="1">
                <a:latin typeface="Arial"/>
                <a:cs typeface="Arial"/>
              </a:rPr>
              <a:t>werden</a:t>
            </a:r>
            <a:r>
              <a:rPr sz="2400" spc="-85" dirty="0">
                <a:latin typeface="Arial"/>
                <a:cs typeface="Arial"/>
              </a:rPr>
              <a:t>?</a:t>
            </a:r>
            <a:r>
              <a:rPr sz="2400" spc="-24" dirty="0">
                <a:latin typeface="Arial"/>
                <a:cs typeface="Arial"/>
              </a:rPr>
              <a:t> </a:t>
            </a:r>
            <a:r>
              <a:rPr sz="2400" spc="-85" dirty="0">
                <a:latin typeface="Arial"/>
                <a:cs typeface="Arial"/>
              </a:rPr>
              <a:t>Wie</a:t>
            </a:r>
            <a:r>
              <a:rPr sz="2400" spc="-36" dirty="0">
                <a:latin typeface="Arial"/>
                <a:cs typeface="Arial"/>
              </a:rPr>
              <a:t> </a:t>
            </a:r>
            <a:r>
              <a:rPr sz="2400" spc="-72" dirty="0" err="1">
                <a:latin typeface="Arial"/>
                <a:cs typeface="Arial"/>
              </a:rPr>
              <a:t>nehme</a:t>
            </a:r>
            <a:r>
              <a:rPr sz="2400" spc="-48" dirty="0">
                <a:latin typeface="Arial"/>
                <a:cs typeface="Arial"/>
              </a:rPr>
              <a:t> </a:t>
            </a:r>
            <a:r>
              <a:rPr sz="2400" dirty="0">
                <a:latin typeface="Arial"/>
                <a:cs typeface="Arial"/>
              </a:rPr>
              <a:t>ich</a:t>
            </a:r>
            <a:r>
              <a:rPr sz="2400" spc="-42" dirty="0">
                <a:latin typeface="Arial"/>
                <a:cs typeface="Arial"/>
              </a:rPr>
              <a:t> </a:t>
            </a:r>
            <a:r>
              <a:rPr sz="2400" dirty="0">
                <a:latin typeface="Arial"/>
                <a:cs typeface="Arial"/>
              </a:rPr>
              <a:t>die</a:t>
            </a:r>
            <a:r>
              <a:rPr sz="2400" spc="-36" dirty="0">
                <a:latin typeface="Arial"/>
                <a:cs typeface="Arial"/>
              </a:rPr>
              <a:t> </a:t>
            </a:r>
            <a:r>
              <a:rPr sz="2400" spc="-66" dirty="0" err="1">
                <a:latin typeface="Arial"/>
                <a:cs typeface="Arial"/>
              </a:rPr>
              <a:t>Mitarbeitenden</a:t>
            </a:r>
            <a:r>
              <a:rPr sz="2400" spc="-66" dirty="0">
                <a:latin typeface="Arial"/>
                <a:cs typeface="Arial"/>
              </a:rPr>
              <a:t> </a:t>
            </a:r>
            <a:r>
              <a:rPr sz="2400" spc="-24" dirty="0" err="1">
                <a:latin typeface="Arial"/>
                <a:cs typeface="Arial"/>
              </a:rPr>
              <a:t>mit</a:t>
            </a:r>
            <a:r>
              <a:rPr sz="2400" spc="-24" dirty="0">
                <a:latin typeface="Arial"/>
                <a:cs typeface="Arial"/>
              </a:rPr>
              <a:t>?</a:t>
            </a:r>
            <a:endParaRPr sz="2400" dirty="0">
              <a:latin typeface="Arial"/>
              <a:cs typeface="Arial"/>
            </a:endParaRPr>
          </a:p>
          <a:p>
            <a:pPr marL="909819" lvl="1" indent="-342900">
              <a:spcBef>
                <a:spcPts val="834"/>
              </a:spcBef>
              <a:buFont typeface="Wingdings" panose="05000000000000000000" pitchFamily="2" charset="2"/>
              <a:buChar char="à"/>
              <a:tabLst>
                <a:tab pos="843091" algn="l"/>
                <a:tab pos="843858" algn="l"/>
              </a:tabLst>
            </a:pPr>
            <a:r>
              <a:rPr sz="2400" spc="-42" dirty="0" err="1">
                <a:latin typeface="Arial"/>
                <a:cs typeface="Arial"/>
              </a:rPr>
              <a:t>Führen</a:t>
            </a:r>
            <a:r>
              <a:rPr sz="2400" spc="-42" dirty="0">
                <a:latin typeface="Arial"/>
                <a:cs typeface="Arial"/>
              </a:rPr>
              <a:t> </a:t>
            </a:r>
            <a:r>
              <a:rPr sz="2400" dirty="0">
                <a:latin typeface="Arial"/>
                <a:cs typeface="Arial"/>
              </a:rPr>
              <a:t>Sie</a:t>
            </a:r>
            <a:r>
              <a:rPr sz="2400" spc="-48" dirty="0">
                <a:latin typeface="Arial"/>
                <a:cs typeface="Arial"/>
              </a:rPr>
              <a:t> </a:t>
            </a:r>
            <a:r>
              <a:rPr sz="2400" spc="-36" dirty="0" err="1">
                <a:latin typeface="Arial"/>
                <a:cs typeface="Arial"/>
              </a:rPr>
              <a:t>einen</a:t>
            </a:r>
            <a:r>
              <a:rPr sz="2400" spc="-36" dirty="0">
                <a:latin typeface="Arial"/>
                <a:cs typeface="Arial"/>
              </a:rPr>
              <a:t> </a:t>
            </a:r>
            <a:r>
              <a:rPr sz="2400" spc="-42" dirty="0">
                <a:latin typeface="Arial"/>
                <a:cs typeface="Arial"/>
              </a:rPr>
              <a:t>Workshop </a:t>
            </a:r>
            <a:r>
              <a:rPr sz="2400" dirty="0" err="1">
                <a:latin typeface="Arial"/>
                <a:cs typeface="Arial"/>
              </a:rPr>
              <a:t>durch</a:t>
            </a:r>
            <a:r>
              <a:rPr sz="2400" dirty="0">
                <a:latin typeface="Arial"/>
                <a:cs typeface="Arial"/>
              </a:rPr>
              <a:t>,</a:t>
            </a:r>
            <a:r>
              <a:rPr sz="2400" spc="-48" dirty="0">
                <a:latin typeface="Arial"/>
                <a:cs typeface="Arial"/>
              </a:rPr>
              <a:t> </a:t>
            </a:r>
            <a:r>
              <a:rPr sz="2400" dirty="0" err="1">
                <a:latin typeface="Arial"/>
                <a:cs typeface="Arial"/>
              </a:rPr>
              <a:t>bei</a:t>
            </a:r>
            <a:r>
              <a:rPr sz="2400" spc="-30" dirty="0">
                <a:latin typeface="Arial"/>
                <a:cs typeface="Arial"/>
              </a:rPr>
              <a:t> </a:t>
            </a:r>
            <a:r>
              <a:rPr sz="2400" spc="-24" dirty="0">
                <a:latin typeface="Arial"/>
                <a:cs typeface="Arial"/>
              </a:rPr>
              <a:t>dem</a:t>
            </a:r>
            <a:r>
              <a:rPr sz="2400" spc="-42" dirty="0">
                <a:latin typeface="Arial"/>
                <a:cs typeface="Arial"/>
              </a:rPr>
              <a:t> </a:t>
            </a:r>
            <a:r>
              <a:rPr sz="2400" dirty="0">
                <a:latin typeface="Arial"/>
                <a:cs typeface="Arial"/>
              </a:rPr>
              <a:t>das</a:t>
            </a:r>
            <a:r>
              <a:rPr sz="2400" spc="-42" dirty="0">
                <a:latin typeface="Arial"/>
                <a:cs typeface="Arial"/>
              </a:rPr>
              <a:t> </a:t>
            </a:r>
            <a:r>
              <a:rPr sz="2400" spc="-60" dirty="0" err="1">
                <a:latin typeface="Arial"/>
                <a:cs typeface="Arial"/>
              </a:rPr>
              <a:t>Mitarbeitendenteam</a:t>
            </a:r>
            <a:r>
              <a:rPr sz="2400" spc="-42" dirty="0">
                <a:latin typeface="Arial"/>
                <a:cs typeface="Arial"/>
              </a:rPr>
              <a:t> </a:t>
            </a:r>
            <a:r>
              <a:rPr sz="2400" spc="-24" dirty="0" err="1">
                <a:latin typeface="Arial"/>
                <a:cs typeface="Arial"/>
              </a:rPr>
              <a:t>mit</a:t>
            </a:r>
            <a:r>
              <a:rPr sz="2400" spc="-48" dirty="0">
                <a:latin typeface="Arial"/>
                <a:cs typeface="Arial"/>
              </a:rPr>
              <a:t> </a:t>
            </a:r>
            <a:r>
              <a:rPr sz="2400" spc="-42" dirty="0" err="1">
                <a:latin typeface="Arial"/>
                <a:cs typeface="Arial"/>
              </a:rPr>
              <a:t>eingebunden</a:t>
            </a:r>
            <a:r>
              <a:rPr sz="2400" spc="-48" dirty="0">
                <a:latin typeface="Arial"/>
                <a:cs typeface="Arial"/>
              </a:rPr>
              <a:t> </a:t>
            </a:r>
            <a:r>
              <a:rPr sz="2400" spc="-12" dirty="0" err="1">
                <a:latin typeface="Arial"/>
                <a:cs typeface="Arial"/>
              </a:rPr>
              <a:t>wird</a:t>
            </a:r>
            <a:r>
              <a:rPr sz="2400" spc="-12" dirty="0">
                <a:latin typeface="Arial"/>
                <a:cs typeface="Arial"/>
              </a:rPr>
              <a:t>.</a:t>
            </a:r>
            <a:endParaRPr sz="2400" dirty="0">
              <a:latin typeface="Arial"/>
              <a:cs typeface="Arial"/>
            </a:endParaRPr>
          </a:p>
        </p:txBody>
      </p:sp>
      <p:sp>
        <p:nvSpPr>
          <p:cNvPr id="4" name="object 4"/>
          <p:cNvSpPr txBox="1">
            <a:spLocks noGrp="1"/>
          </p:cNvSpPr>
          <p:nvPr>
            <p:ph type="title"/>
          </p:nvPr>
        </p:nvSpPr>
        <p:spPr>
          <a:xfrm>
            <a:off x="371481" y="374658"/>
            <a:ext cx="8824913" cy="570264"/>
          </a:xfrm>
          <a:prstGeom prst="rect">
            <a:avLst/>
          </a:prstGeom>
        </p:spPr>
        <p:txBody>
          <a:bodyPr vert="horz" wrap="square" lIns="0" tIns="16109" rIns="0" bIns="0" numCol="1" rtlCol="0" anchor="t" anchorCtr="0" compatLnSpc="1">
            <a:prstTxWarp prst="textNoShape">
              <a:avLst/>
            </a:prstTxWarp>
            <a:spAutoFit/>
          </a:bodyPr>
          <a:lstStyle/>
          <a:p>
            <a:pPr marL="15240">
              <a:spcBef>
                <a:spcPts val="127"/>
              </a:spcBef>
            </a:pPr>
            <a:r>
              <a:rPr spc="-12"/>
              <a:t>Systematisches</a:t>
            </a:r>
            <a:r>
              <a:rPr spc="-115"/>
              <a:t> </a:t>
            </a:r>
            <a:r>
              <a:rPr spc="-91"/>
              <a:t>Vorgehen</a:t>
            </a:r>
            <a:r>
              <a:rPr spc="-127"/>
              <a:t> </a:t>
            </a:r>
            <a:r>
              <a:rPr spc="-12"/>
              <a:t>planen</a:t>
            </a:r>
            <a:endParaRPr lang="de-DE" spc="-12">
              <a:cs typeface="Arial"/>
            </a:endParaRPr>
          </a:p>
        </p:txBody>
      </p:sp>
      <p:sp>
        <p:nvSpPr>
          <p:cNvPr id="13" name="object 13"/>
          <p:cNvSpPr txBox="1"/>
          <p:nvPr/>
        </p:nvSpPr>
        <p:spPr>
          <a:xfrm>
            <a:off x="1311355" y="5119106"/>
            <a:ext cx="4523672" cy="703497"/>
          </a:xfrm>
          <a:prstGeom prst="rect">
            <a:avLst/>
          </a:prstGeom>
          <a:ln w="25907">
            <a:solidFill>
              <a:schemeClr val="accent5"/>
            </a:solidFill>
          </a:ln>
        </p:spPr>
        <p:txBody>
          <a:bodyPr vert="horz" wrap="square" lIns="0" tIns="148053" rIns="0" bIns="0" rtlCol="0">
            <a:spAutoFit/>
          </a:bodyPr>
          <a:lstStyle/>
          <a:p>
            <a:pPr marL="108167" marR="1414613">
              <a:spcBef>
                <a:spcPts val="1166"/>
              </a:spcBef>
            </a:pPr>
            <a:r>
              <a:rPr err="1">
                <a:latin typeface="Arial"/>
                <a:cs typeface="Arial"/>
              </a:rPr>
              <a:t>Checkliste</a:t>
            </a:r>
            <a:r>
              <a:rPr spc="-109">
                <a:latin typeface="Arial"/>
                <a:cs typeface="Arial"/>
              </a:rPr>
              <a:t> </a:t>
            </a:r>
            <a:r>
              <a:rPr spc="-12" err="1">
                <a:latin typeface="Arial"/>
                <a:cs typeface="Arial"/>
              </a:rPr>
              <a:t>zur</a:t>
            </a:r>
            <a:r>
              <a:rPr spc="-60">
                <a:latin typeface="Arial"/>
                <a:cs typeface="Arial"/>
              </a:rPr>
              <a:t> </a:t>
            </a:r>
            <a:r>
              <a:rPr spc="-54" err="1">
                <a:latin typeface="Arial"/>
                <a:cs typeface="Arial"/>
              </a:rPr>
              <a:t>Messung</a:t>
            </a:r>
            <a:r>
              <a:rPr spc="-72">
                <a:latin typeface="Arial"/>
                <a:cs typeface="Arial"/>
              </a:rPr>
              <a:t> </a:t>
            </a:r>
            <a:r>
              <a:rPr spc="-30">
                <a:latin typeface="Arial"/>
                <a:cs typeface="Arial"/>
              </a:rPr>
              <a:t>der </a:t>
            </a:r>
            <a:r>
              <a:rPr spc="-12" err="1">
                <a:latin typeface="Arial"/>
                <a:cs typeface="Arial"/>
              </a:rPr>
              <a:t>Lebensmittelabfälle</a:t>
            </a:r>
            <a:endParaRPr>
              <a:latin typeface="Arial"/>
              <a:cs typeface="Arial"/>
            </a:endParaRPr>
          </a:p>
        </p:txBody>
      </p:sp>
      <p:pic>
        <p:nvPicPr>
          <p:cNvPr id="14" name="object 14" descr="Klemmbrett abgehakt mit einfarbiger Füllung"/>
          <p:cNvPicPr/>
          <p:nvPr/>
        </p:nvPicPr>
        <p:blipFill>
          <a:blip r:embed="rId3">
            <a:extLst>
              <a:ext uri="{96DAC541-7B7A-43D3-8B79-37D633B846F1}">
                <asvg:svgBlip xmlns:asvg="http://schemas.microsoft.com/office/drawing/2016/SVG/main" r:embed="rId4"/>
              </a:ext>
            </a:extLst>
          </a:blip>
          <a:srcRect/>
          <a:stretch/>
        </p:blipFill>
        <p:spPr>
          <a:xfrm>
            <a:off x="206712" y="4946392"/>
            <a:ext cx="1104643" cy="1104643"/>
          </a:xfrm>
          <a:prstGeom prst="rect">
            <a:avLst/>
          </a:prstGeom>
        </p:spPr>
      </p:pic>
    </p:spTree>
    <p:extLst>
      <p:ext uri="{BB962C8B-B14F-4D97-AF65-F5344CB8AC3E}">
        <p14:creationId xmlns:p14="http://schemas.microsoft.com/office/powerpoint/2010/main" val="191837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F06D4E-B9F5-4FAB-BF2A-B5A8F890D229}"/>
              </a:ext>
            </a:extLst>
          </p:cNvPr>
          <p:cNvPicPr>
            <a:picLocks noChangeAspect="1"/>
          </p:cNvPicPr>
          <p:nvPr/>
        </p:nvPicPr>
        <p:blipFill>
          <a:blip r:embed="rId2"/>
          <a:stretch>
            <a:fillRect/>
          </a:stretch>
        </p:blipFill>
        <p:spPr>
          <a:xfrm>
            <a:off x="0" y="0"/>
            <a:ext cx="11682549" cy="6562254"/>
          </a:xfrm>
          <a:prstGeom prst="rect">
            <a:avLst/>
          </a:prstGeom>
          <a:ln w="12700">
            <a:solidFill>
              <a:schemeClr val="accent4"/>
            </a:solidFill>
          </a:ln>
        </p:spPr>
      </p:pic>
      <p:sp>
        <p:nvSpPr>
          <p:cNvPr id="5" name="Rechteck 4">
            <a:hlinkClick r:id="rId3"/>
            <a:extLst>
              <a:ext uri="{FF2B5EF4-FFF2-40B4-BE49-F238E27FC236}">
                <a16:creationId xmlns:a16="http://schemas.microsoft.com/office/drawing/2014/main" id="{83CBF01E-1AB4-4739-A629-AACDA18841FA}"/>
              </a:ext>
            </a:extLst>
          </p:cNvPr>
          <p:cNvSpPr/>
          <p:nvPr/>
        </p:nvSpPr>
        <p:spPr>
          <a:xfrm>
            <a:off x="3233057" y="6028509"/>
            <a:ext cx="457200" cy="23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Rechteck 5">
            <a:extLst>
              <a:ext uri="{FF2B5EF4-FFF2-40B4-BE49-F238E27FC236}">
                <a16:creationId xmlns:a16="http://schemas.microsoft.com/office/drawing/2014/main" id="{C9A32E9A-A1AA-4F7A-842C-7F9309B80AD6}"/>
              </a:ext>
            </a:extLst>
          </p:cNvPr>
          <p:cNvSpPr/>
          <p:nvPr/>
        </p:nvSpPr>
        <p:spPr>
          <a:xfrm>
            <a:off x="-50140" y="6596390"/>
            <a:ext cx="2618024" cy="261610"/>
          </a:xfrm>
          <a:prstGeom prst="rect">
            <a:avLst/>
          </a:prstGeom>
        </p:spPr>
        <p:txBody>
          <a:bodyPr wrap="none">
            <a:spAutoFit/>
          </a:bodyPr>
          <a:lstStyle/>
          <a:p>
            <a:r>
              <a:rPr lang="de-DE" sz="1100" dirty="0">
                <a:solidFill>
                  <a:srgbClr val="FF0000"/>
                </a:solidFill>
                <a:ea typeface="Calibri" panose="020F0502020204030204" pitchFamily="34" charset="0"/>
                <a:cs typeface="Times New Roman" panose="02020603050405020304" pitchFamily="18" charset="0"/>
              </a:rPr>
              <a:t>Screenshot ist nicht unter freier Lizenz.</a:t>
            </a:r>
            <a:endParaRPr lang="de-DE" sz="1100" dirty="0">
              <a:solidFill>
                <a:srgbClr val="FF0000"/>
              </a:solidFill>
            </a:endParaRPr>
          </a:p>
        </p:txBody>
      </p:sp>
    </p:spTree>
    <p:extLst>
      <p:ext uri="{BB962C8B-B14F-4D97-AF65-F5344CB8AC3E}">
        <p14:creationId xmlns:p14="http://schemas.microsoft.com/office/powerpoint/2010/main" val="2568035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13956" y="3127066"/>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3" name="object 3"/>
          <p:cNvSpPr txBox="1"/>
          <p:nvPr/>
        </p:nvSpPr>
        <p:spPr>
          <a:xfrm>
            <a:off x="4001624" y="3267410"/>
            <a:ext cx="1356258" cy="292491"/>
          </a:xfrm>
          <a:prstGeom prst="rect">
            <a:avLst/>
          </a:prstGeom>
          <a:ln>
            <a:noFill/>
          </a:ln>
        </p:spPr>
        <p:txBody>
          <a:bodyPr vert="horz" wrap="square" lIns="0" tIns="15342" rIns="0" bIns="0" rtlCol="0">
            <a:spAutoFit/>
          </a:bodyPr>
          <a:lstStyle/>
          <a:p>
            <a:pPr marL="15343" algn="ctr">
              <a:spcBef>
                <a:spcPts val="121"/>
              </a:spcBef>
            </a:pPr>
            <a:r>
              <a:rPr spc="-30">
                <a:solidFill>
                  <a:schemeClr val="accent5">
                    <a:lumMod val="75000"/>
                  </a:schemeClr>
                </a:solidFill>
                <a:cs typeface="Calibri"/>
              </a:rPr>
              <a:t>Zubereitung</a:t>
            </a:r>
            <a:endParaRPr>
              <a:solidFill>
                <a:schemeClr val="accent5">
                  <a:lumMod val="75000"/>
                </a:schemeClr>
              </a:solidFill>
              <a:cs typeface="Calibri"/>
            </a:endParaRPr>
          </a:p>
        </p:txBody>
      </p:sp>
      <p:sp>
        <p:nvSpPr>
          <p:cNvPr id="4" name="object 4"/>
          <p:cNvSpPr/>
          <p:nvPr/>
        </p:nvSpPr>
        <p:spPr>
          <a:xfrm>
            <a:off x="6355897"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5" name="object 5"/>
          <p:cNvSpPr txBox="1"/>
          <p:nvPr/>
        </p:nvSpPr>
        <p:spPr>
          <a:xfrm>
            <a:off x="6856959" y="3246073"/>
            <a:ext cx="976536" cy="292491"/>
          </a:xfrm>
          <a:prstGeom prst="rect">
            <a:avLst/>
          </a:prstGeom>
          <a:ln>
            <a:noFill/>
          </a:ln>
        </p:spPr>
        <p:txBody>
          <a:bodyPr vert="horz" wrap="square" lIns="0" tIns="15342" rIns="0" bIns="0" rtlCol="0">
            <a:spAutoFit/>
          </a:bodyPr>
          <a:lstStyle/>
          <a:p>
            <a:pPr marL="15343" algn="ctr">
              <a:spcBef>
                <a:spcPts val="121"/>
              </a:spcBef>
            </a:pPr>
            <a:r>
              <a:rPr spc="-12">
                <a:solidFill>
                  <a:schemeClr val="accent5">
                    <a:lumMod val="75000"/>
                  </a:schemeClr>
                </a:solidFill>
                <a:cs typeface="Calibri"/>
              </a:rPr>
              <a:t>Ausgabe</a:t>
            </a:r>
            <a:endParaRPr>
              <a:solidFill>
                <a:schemeClr val="accent5">
                  <a:lumMod val="75000"/>
                </a:schemeClr>
              </a:solidFill>
              <a:cs typeface="Calibri"/>
            </a:endParaRPr>
          </a:p>
        </p:txBody>
      </p:sp>
      <p:sp>
        <p:nvSpPr>
          <p:cNvPr id="6" name="object 6"/>
          <p:cNvSpPr/>
          <p:nvPr/>
        </p:nvSpPr>
        <p:spPr>
          <a:xfrm>
            <a:off x="9001520"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7" name="object 7"/>
          <p:cNvSpPr txBox="1"/>
          <p:nvPr/>
        </p:nvSpPr>
        <p:spPr>
          <a:xfrm>
            <a:off x="9639076" y="3246074"/>
            <a:ext cx="866072" cy="292491"/>
          </a:xfrm>
          <a:prstGeom prst="rect">
            <a:avLst/>
          </a:prstGeom>
          <a:ln>
            <a:noFill/>
          </a:ln>
        </p:spPr>
        <p:txBody>
          <a:bodyPr vert="horz" wrap="square" lIns="0" tIns="15342" rIns="0" bIns="0" rtlCol="0">
            <a:spAutoFit/>
          </a:bodyPr>
          <a:lstStyle/>
          <a:p>
            <a:pPr marL="15343" algn="ctr">
              <a:spcBef>
                <a:spcPts val="121"/>
              </a:spcBef>
            </a:pPr>
            <a:r>
              <a:rPr spc="-48">
                <a:solidFill>
                  <a:schemeClr val="accent5">
                    <a:lumMod val="75000"/>
                  </a:schemeClr>
                </a:solidFill>
                <a:cs typeface="Calibri"/>
              </a:rPr>
              <a:t>Verzehr</a:t>
            </a:r>
            <a:endParaRPr>
              <a:solidFill>
                <a:schemeClr val="accent5">
                  <a:lumMod val="75000"/>
                </a:schemeClr>
              </a:solidFill>
              <a:cs typeface="Calibri"/>
            </a:endParaRPr>
          </a:p>
        </p:txBody>
      </p:sp>
      <p:sp>
        <p:nvSpPr>
          <p:cNvPr id="15" name="object 15"/>
          <p:cNvSpPr txBox="1"/>
          <p:nvPr/>
        </p:nvSpPr>
        <p:spPr>
          <a:xfrm>
            <a:off x="6362727" y="4258592"/>
            <a:ext cx="1980000" cy="451801"/>
          </a:xfrm>
          <a:prstGeom prst="rect">
            <a:avLst/>
          </a:prstGeom>
          <a:solidFill>
            <a:srgbClr val="D9D9D9"/>
          </a:solidFill>
          <a:ln w="9144">
            <a:solidFill>
              <a:schemeClr val="accent5"/>
            </a:solidFill>
          </a:ln>
        </p:spPr>
        <p:txBody>
          <a:bodyPr vert="horz" wrap="square" lIns="0" tIns="20712" rIns="0" bIns="0" rtlCol="0" anchor="t">
            <a:spAutoFit/>
          </a:bodyPr>
          <a:lstStyle/>
          <a:p>
            <a:pPr marL="275590" marR="184785" indent="-90170" algn="ctr">
              <a:spcBef>
                <a:spcPts val="163"/>
              </a:spcBef>
            </a:pPr>
            <a:r>
              <a:rPr lang="de-DE" sz="1400" spc="-12">
                <a:cs typeface="Calibri"/>
              </a:rPr>
              <a:t>Ausgabeverluste/ Überproduktion   </a:t>
            </a:r>
            <a:endParaRPr lang="de-DE" sz="1400">
              <a:cs typeface="Calibri"/>
            </a:endParaRPr>
          </a:p>
        </p:txBody>
      </p:sp>
      <p:sp>
        <p:nvSpPr>
          <p:cNvPr id="16" name="object 16"/>
          <p:cNvSpPr txBox="1"/>
          <p:nvPr/>
        </p:nvSpPr>
        <p:spPr>
          <a:xfrm>
            <a:off x="9001520" y="4261940"/>
            <a:ext cx="1980000" cy="237907"/>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sz="1400" spc="-12">
                <a:cs typeface="Calibri"/>
              </a:rPr>
              <a:t>Tellerreste</a:t>
            </a:r>
            <a:endParaRPr sz="1400">
              <a:cs typeface="Calibri"/>
            </a:endParaRPr>
          </a:p>
        </p:txBody>
      </p:sp>
      <p:sp>
        <p:nvSpPr>
          <p:cNvPr id="17" name="object 17"/>
          <p:cNvSpPr/>
          <p:nvPr/>
        </p:nvSpPr>
        <p:spPr>
          <a:xfrm>
            <a:off x="1040103" y="3134430"/>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5"/>
            </a:solidFill>
          </a:ln>
        </p:spPr>
        <p:txBody>
          <a:bodyPr wrap="square" lIns="0" tIns="0" rIns="0" bIns="0" rtlCol="0"/>
          <a:lstStyle/>
          <a:p>
            <a:pPr algn="ctr"/>
            <a:endParaRPr>
              <a:solidFill>
                <a:srgbClr val="E8761B"/>
              </a:solidFill>
            </a:endParaRPr>
          </a:p>
        </p:txBody>
      </p:sp>
      <p:sp>
        <p:nvSpPr>
          <p:cNvPr id="18" name="object 18"/>
          <p:cNvSpPr txBox="1"/>
          <p:nvPr/>
        </p:nvSpPr>
        <p:spPr>
          <a:xfrm>
            <a:off x="1442939" y="3267410"/>
            <a:ext cx="1054015" cy="292491"/>
          </a:xfrm>
          <a:prstGeom prst="rect">
            <a:avLst/>
          </a:prstGeom>
          <a:ln>
            <a:noFill/>
          </a:ln>
        </p:spPr>
        <p:txBody>
          <a:bodyPr vert="horz" wrap="square" lIns="0" tIns="15342" rIns="0" bIns="0" rtlCol="0">
            <a:spAutoFit/>
          </a:bodyPr>
          <a:lstStyle/>
          <a:p>
            <a:pPr marL="15343" algn="ctr">
              <a:spcBef>
                <a:spcPts val="121"/>
              </a:spcBef>
            </a:pPr>
            <a:r>
              <a:rPr spc="-12" dirty="0" err="1">
                <a:solidFill>
                  <a:schemeClr val="accent5">
                    <a:lumMod val="75000"/>
                  </a:schemeClr>
                </a:solidFill>
                <a:cs typeface="Calibri"/>
              </a:rPr>
              <a:t>Lagerung</a:t>
            </a:r>
            <a:endParaRPr dirty="0">
              <a:solidFill>
                <a:schemeClr val="accent5">
                  <a:lumMod val="75000"/>
                </a:schemeClr>
              </a:solidFill>
              <a:cs typeface="Calibri"/>
            </a:endParaRPr>
          </a:p>
        </p:txBody>
      </p:sp>
      <p:sp>
        <p:nvSpPr>
          <p:cNvPr id="20" name="object 20"/>
          <p:cNvSpPr/>
          <p:nvPr/>
        </p:nvSpPr>
        <p:spPr>
          <a:xfrm>
            <a:off x="3133826"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a:ln>
            <a:solidFill>
              <a:schemeClr val="accent5"/>
            </a:solidFill>
          </a:ln>
        </p:spPr>
        <p:txBody>
          <a:bodyPr wrap="square" lIns="0" tIns="0" rIns="0" bIns="0" rtlCol="0"/>
          <a:lstStyle/>
          <a:p>
            <a:pPr algn="ctr"/>
            <a:endParaRPr>
              <a:solidFill>
                <a:srgbClr val="E8761B"/>
              </a:solidFill>
            </a:endParaRPr>
          </a:p>
        </p:txBody>
      </p:sp>
      <p:sp>
        <p:nvSpPr>
          <p:cNvPr id="21" name="object 21"/>
          <p:cNvSpPr/>
          <p:nvPr/>
        </p:nvSpPr>
        <p:spPr>
          <a:xfrm>
            <a:off x="3133827"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37" name="object 37"/>
          <p:cNvSpPr txBox="1"/>
          <p:nvPr/>
        </p:nvSpPr>
        <p:spPr>
          <a:xfrm>
            <a:off x="3748976" y="4926094"/>
            <a:ext cx="1980000" cy="237907"/>
          </a:xfrm>
          <a:prstGeom prst="rect">
            <a:avLst/>
          </a:prstGeom>
          <a:solidFill>
            <a:srgbClr val="D9D9D9"/>
          </a:solidFill>
          <a:ln w="9144">
            <a:solidFill>
              <a:schemeClr val="accent5"/>
            </a:solidFill>
          </a:ln>
        </p:spPr>
        <p:txBody>
          <a:bodyPr vert="horz" wrap="square" lIns="0" tIns="22246" rIns="0" bIns="0" rtlCol="0" anchor="t">
            <a:spAutoFit/>
          </a:bodyPr>
          <a:lstStyle/>
          <a:p>
            <a:pPr algn="ctr">
              <a:spcBef>
                <a:spcPts val="175"/>
              </a:spcBef>
            </a:pPr>
            <a:r>
              <a:rPr sz="1400" spc="-12">
                <a:cs typeface="Calibri"/>
              </a:rPr>
              <a:t>Fehlproduktion</a:t>
            </a:r>
            <a:endParaRPr sz="1400">
              <a:cs typeface="Calibri"/>
            </a:endParaRPr>
          </a:p>
        </p:txBody>
      </p:sp>
      <p:sp>
        <p:nvSpPr>
          <p:cNvPr id="39" name="object 39"/>
          <p:cNvSpPr txBox="1"/>
          <p:nvPr/>
        </p:nvSpPr>
        <p:spPr>
          <a:xfrm>
            <a:off x="6357874" y="1911591"/>
            <a:ext cx="1975146" cy="681805"/>
          </a:xfrm>
          <a:prstGeom prst="rect">
            <a:avLst/>
          </a:prstGeom>
          <a:solidFill>
            <a:srgbClr val="D9D9D9"/>
          </a:solidFill>
          <a:ln w="9144">
            <a:solidFill>
              <a:schemeClr val="accent5"/>
            </a:solidFill>
          </a:ln>
        </p:spPr>
        <p:txBody>
          <a:bodyPr vert="horz" wrap="square" lIns="0" tIns="20712" rIns="0" bIns="0" rtlCol="0" anchor="ctr">
            <a:spAutoFit/>
          </a:bodyPr>
          <a:lstStyle/>
          <a:p>
            <a:pPr algn="ctr">
              <a:spcBef>
                <a:spcPts val="163"/>
              </a:spcBef>
            </a:pPr>
            <a:r>
              <a:rPr sz="1400" spc="-12">
                <a:cs typeface="Calibri"/>
              </a:rPr>
              <a:t>Anzahl</a:t>
            </a:r>
            <a:endParaRPr sz="1400">
              <a:cs typeface="Calibri"/>
            </a:endParaRPr>
          </a:p>
          <a:p>
            <a:pPr marL="361950" marR="355600" algn="ctr"/>
            <a:r>
              <a:rPr lang="de-DE" sz="1400" spc="-12">
                <a:cs typeface="Calibri"/>
              </a:rPr>
              <a:t>ausgegeben</a:t>
            </a:r>
            <a:r>
              <a:rPr sz="1400" spc="-12">
                <a:cs typeface="Calibri"/>
              </a:rPr>
              <a:t> Essen</a:t>
            </a:r>
            <a:r>
              <a:rPr lang="de-DE" sz="1400" spc="-12">
                <a:cs typeface="Calibri"/>
              </a:rPr>
              <a:t>  </a:t>
            </a:r>
            <a:endParaRPr sz="1400">
              <a:cs typeface="Calibri"/>
            </a:endParaRPr>
          </a:p>
        </p:txBody>
      </p:sp>
      <p:sp>
        <p:nvSpPr>
          <p:cNvPr id="45" name="Titel 1">
            <a:extLst>
              <a:ext uri="{FF2B5EF4-FFF2-40B4-BE49-F238E27FC236}">
                <a16:creationId xmlns:a16="http://schemas.microsoft.com/office/drawing/2014/main" id="{BC89CFB1-78BE-D743-27E7-C29CE530CDFE}"/>
              </a:ext>
            </a:extLst>
          </p:cNvPr>
          <p:cNvSpPr txBox="1">
            <a:spLocks/>
          </p:cNvSpPr>
          <p:nvPr/>
        </p:nvSpPr>
        <p:spPr bwMode="auto">
          <a:xfrm>
            <a:off x="523881" y="527058"/>
            <a:ext cx="89724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r>
              <a:rPr lang="de-DE" spc="-24">
                <a:latin typeface="+mn-lt"/>
              </a:rPr>
              <a:t>Lebensmittelabfälle entlang der Prozesse</a:t>
            </a:r>
            <a:endParaRPr lang="de-DE">
              <a:latin typeface="+mn-lt"/>
            </a:endParaRPr>
          </a:p>
        </p:txBody>
      </p:sp>
      <p:sp>
        <p:nvSpPr>
          <p:cNvPr id="47" name="object 16">
            <a:extLst>
              <a:ext uri="{FF2B5EF4-FFF2-40B4-BE49-F238E27FC236}">
                <a16:creationId xmlns:a16="http://schemas.microsoft.com/office/drawing/2014/main" id="{AF70A63F-FA3D-F4A2-9D12-3432267A220F}"/>
              </a:ext>
            </a:extLst>
          </p:cNvPr>
          <p:cNvSpPr txBox="1"/>
          <p:nvPr/>
        </p:nvSpPr>
        <p:spPr>
          <a:xfrm>
            <a:off x="3748976" y="4261940"/>
            <a:ext cx="1980000" cy="453350"/>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lang="de-DE" sz="1400" spc="-12">
                <a:cs typeface="Calibri"/>
              </a:rPr>
              <a:t>Putz- und Zubereitungs-verluste</a:t>
            </a:r>
            <a:endParaRPr sz="1400">
              <a:cs typeface="Calibri"/>
            </a:endParaRPr>
          </a:p>
        </p:txBody>
      </p:sp>
      <p:sp>
        <p:nvSpPr>
          <p:cNvPr id="48" name="object 37">
            <a:extLst>
              <a:ext uri="{FF2B5EF4-FFF2-40B4-BE49-F238E27FC236}">
                <a16:creationId xmlns:a16="http://schemas.microsoft.com/office/drawing/2014/main" id="{167EF8BD-9F56-8CF5-B707-C490DB81B36D}"/>
              </a:ext>
            </a:extLst>
          </p:cNvPr>
          <p:cNvSpPr txBox="1"/>
          <p:nvPr/>
        </p:nvSpPr>
        <p:spPr>
          <a:xfrm>
            <a:off x="1040103" y="4261940"/>
            <a:ext cx="1980000" cy="237907"/>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lang="de-DE" sz="1400" spc="-12">
                <a:cs typeface="Calibri"/>
              </a:rPr>
              <a:t>Lagerverluste</a:t>
            </a:r>
            <a:endParaRPr sz="1400">
              <a:cs typeface="Calibri"/>
            </a:endParaRPr>
          </a:p>
        </p:txBody>
      </p:sp>
      <p:sp>
        <p:nvSpPr>
          <p:cNvPr id="57" name="object 36">
            <a:extLst>
              <a:ext uri="{FF2B5EF4-FFF2-40B4-BE49-F238E27FC236}">
                <a16:creationId xmlns:a16="http://schemas.microsoft.com/office/drawing/2014/main" id="{82478774-8DE8-128C-32A3-61BD9048D3EB}"/>
              </a:ext>
            </a:extLst>
          </p:cNvPr>
          <p:cNvSpPr/>
          <p:nvPr/>
        </p:nvSpPr>
        <p:spPr>
          <a:xfrm>
            <a:off x="1884074" y="3772905"/>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60" name="object 36">
            <a:extLst>
              <a:ext uri="{FF2B5EF4-FFF2-40B4-BE49-F238E27FC236}">
                <a16:creationId xmlns:a16="http://schemas.microsoft.com/office/drawing/2014/main" id="{B55E4766-BBDD-C1B3-6E28-5D9FEEE8DAEF}"/>
              </a:ext>
            </a:extLst>
          </p:cNvPr>
          <p:cNvSpPr/>
          <p:nvPr/>
        </p:nvSpPr>
        <p:spPr>
          <a:xfrm>
            <a:off x="461808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64" name="object 16">
            <a:extLst>
              <a:ext uri="{FF2B5EF4-FFF2-40B4-BE49-F238E27FC236}">
                <a16:creationId xmlns:a16="http://schemas.microsoft.com/office/drawing/2014/main" id="{D554FF99-CB66-2008-349C-36A9C0BCBFBE}"/>
              </a:ext>
            </a:extLst>
          </p:cNvPr>
          <p:cNvSpPr txBox="1"/>
          <p:nvPr/>
        </p:nvSpPr>
        <p:spPr>
          <a:xfrm>
            <a:off x="3709354" y="2149680"/>
            <a:ext cx="1980000" cy="453350"/>
          </a:xfrm>
          <a:prstGeom prst="rect">
            <a:avLst/>
          </a:prstGeom>
          <a:solidFill>
            <a:srgbClr val="D9D9D9"/>
          </a:solidFill>
          <a:ln w="9144">
            <a:solidFill>
              <a:schemeClr val="accent5"/>
            </a:solidFill>
          </a:ln>
        </p:spPr>
        <p:txBody>
          <a:bodyPr vert="horz" wrap="square" lIns="0" tIns="22246" rIns="0" bIns="0" rtlCol="0">
            <a:spAutoFit/>
          </a:bodyPr>
          <a:lstStyle/>
          <a:p>
            <a:pPr algn="ctr">
              <a:spcBef>
                <a:spcPts val="175"/>
              </a:spcBef>
            </a:pPr>
            <a:r>
              <a:rPr lang="de-DE" sz="1400" spc="-12">
                <a:cs typeface="Calibri"/>
              </a:rPr>
              <a:t>Produktions-</a:t>
            </a:r>
            <a:br>
              <a:rPr lang="de-DE" sz="1400" spc="-12">
                <a:cs typeface="Calibri"/>
              </a:rPr>
            </a:br>
            <a:r>
              <a:rPr lang="de-DE" sz="1400" spc="-12">
                <a:cs typeface="Calibri"/>
              </a:rPr>
              <a:t>menge</a:t>
            </a:r>
            <a:endParaRPr sz="1400">
              <a:cs typeface="Calibri"/>
            </a:endParaRPr>
          </a:p>
        </p:txBody>
      </p:sp>
      <p:sp>
        <p:nvSpPr>
          <p:cNvPr id="72" name="object 20">
            <a:extLst>
              <a:ext uri="{FF2B5EF4-FFF2-40B4-BE49-F238E27FC236}">
                <a16:creationId xmlns:a16="http://schemas.microsoft.com/office/drawing/2014/main" id="{8DACFF5B-4EBB-F426-4AA2-0EA76A6B7DFD}"/>
              </a:ext>
            </a:extLst>
          </p:cNvPr>
          <p:cNvSpPr/>
          <p:nvPr/>
        </p:nvSpPr>
        <p:spPr>
          <a:xfrm>
            <a:off x="8449538"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a:ln>
            <a:solidFill>
              <a:schemeClr val="accent5"/>
            </a:solidFill>
          </a:ln>
        </p:spPr>
        <p:txBody>
          <a:bodyPr wrap="square" lIns="0" tIns="0" rIns="0" bIns="0" rtlCol="0"/>
          <a:lstStyle/>
          <a:p>
            <a:pPr algn="ctr"/>
            <a:endParaRPr>
              <a:solidFill>
                <a:srgbClr val="E8761B"/>
              </a:solidFill>
            </a:endParaRPr>
          </a:p>
        </p:txBody>
      </p:sp>
      <p:sp>
        <p:nvSpPr>
          <p:cNvPr id="73" name="object 21">
            <a:extLst>
              <a:ext uri="{FF2B5EF4-FFF2-40B4-BE49-F238E27FC236}">
                <a16:creationId xmlns:a16="http://schemas.microsoft.com/office/drawing/2014/main" id="{2DE6BB46-3AFF-5FAA-EFBB-6E0A12AD7D34}"/>
              </a:ext>
            </a:extLst>
          </p:cNvPr>
          <p:cNvSpPr/>
          <p:nvPr/>
        </p:nvSpPr>
        <p:spPr>
          <a:xfrm>
            <a:off x="8449539"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4" name="object 36">
            <a:extLst>
              <a:ext uri="{FF2B5EF4-FFF2-40B4-BE49-F238E27FC236}">
                <a16:creationId xmlns:a16="http://schemas.microsoft.com/office/drawing/2014/main" id="{13FE5A77-482A-122C-FC06-0F4FED561FCE}"/>
              </a:ext>
            </a:extLst>
          </p:cNvPr>
          <p:cNvSpPr/>
          <p:nvPr/>
        </p:nvSpPr>
        <p:spPr>
          <a:xfrm>
            <a:off x="729471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5" name="object 36">
            <a:extLst>
              <a:ext uri="{FF2B5EF4-FFF2-40B4-BE49-F238E27FC236}">
                <a16:creationId xmlns:a16="http://schemas.microsoft.com/office/drawing/2014/main" id="{C0AD11F0-3551-F2E7-4903-89409018DE8D}"/>
              </a:ext>
            </a:extLst>
          </p:cNvPr>
          <p:cNvSpPr/>
          <p:nvPr/>
        </p:nvSpPr>
        <p:spPr>
          <a:xfrm>
            <a:off x="9985056" y="377189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6" name="object 21">
            <a:extLst>
              <a:ext uri="{FF2B5EF4-FFF2-40B4-BE49-F238E27FC236}">
                <a16:creationId xmlns:a16="http://schemas.microsoft.com/office/drawing/2014/main" id="{CAC800CB-0634-B4E0-4508-E33A0B35D18C}"/>
              </a:ext>
            </a:extLst>
          </p:cNvPr>
          <p:cNvSpPr/>
          <p:nvPr/>
        </p:nvSpPr>
        <p:spPr>
          <a:xfrm>
            <a:off x="5789883" y="3325748"/>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7" name="object 36">
            <a:extLst>
              <a:ext uri="{FF2B5EF4-FFF2-40B4-BE49-F238E27FC236}">
                <a16:creationId xmlns:a16="http://schemas.microsoft.com/office/drawing/2014/main" id="{1A722355-E9CA-0C71-5BA5-FE158A130726}"/>
              </a:ext>
            </a:extLst>
          </p:cNvPr>
          <p:cNvSpPr/>
          <p:nvPr/>
        </p:nvSpPr>
        <p:spPr>
          <a:xfrm rot="10800000">
            <a:off x="7266855" y="2635131"/>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78" name="object 36">
            <a:extLst>
              <a:ext uri="{FF2B5EF4-FFF2-40B4-BE49-F238E27FC236}">
                <a16:creationId xmlns:a16="http://schemas.microsoft.com/office/drawing/2014/main" id="{D0A2EDA7-FC4A-752C-804A-EE358A820781}"/>
              </a:ext>
            </a:extLst>
          </p:cNvPr>
          <p:cNvSpPr/>
          <p:nvPr/>
        </p:nvSpPr>
        <p:spPr>
          <a:xfrm rot="10800000">
            <a:off x="4593881" y="2641360"/>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5"/>
            </a:solidFill>
          </a:ln>
        </p:spPr>
        <p:txBody>
          <a:bodyPr wrap="square" lIns="0" tIns="0" rIns="0" bIns="0" rtlCol="0"/>
          <a:lstStyle/>
          <a:p>
            <a:pPr algn="ctr"/>
            <a:endParaRPr>
              <a:solidFill>
                <a:srgbClr val="E8761B"/>
              </a:solidFill>
            </a:endParaRPr>
          </a:p>
        </p:txBody>
      </p:sp>
      <p:sp>
        <p:nvSpPr>
          <p:cNvPr id="29" name="Textplatzhalter 3">
            <a:extLst>
              <a:ext uri="{FF2B5EF4-FFF2-40B4-BE49-F238E27FC236}">
                <a16:creationId xmlns:a16="http://schemas.microsoft.com/office/drawing/2014/main" id="{EE4452EC-8272-4467-965C-E68F92A874DE}"/>
              </a:ext>
            </a:extLst>
          </p:cNvPr>
          <p:cNvSpPr txBox="1">
            <a:spLocks/>
          </p:cNvSpPr>
          <p:nvPr/>
        </p:nvSpPr>
        <p:spPr>
          <a:xfrm>
            <a:off x="523757" y="1024632"/>
            <a:ext cx="8820993" cy="50454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800" dirty="0">
                <a:solidFill>
                  <a:schemeClr val="tx2"/>
                </a:solidFill>
              </a:rPr>
              <a:t>Abfallorte &amp; Abfallarten</a:t>
            </a:r>
          </a:p>
        </p:txBody>
      </p:sp>
    </p:spTree>
    <p:extLst>
      <p:ext uri="{BB962C8B-B14F-4D97-AF65-F5344CB8AC3E}">
        <p14:creationId xmlns:p14="http://schemas.microsoft.com/office/powerpoint/2010/main" val="1588036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11">
            <a:extLst>
              <a:ext uri="{FF2B5EF4-FFF2-40B4-BE49-F238E27FC236}">
                <a16:creationId xmlns:a16="http://schemas.microsoft.com/office/drawing/2014/main" id="{81FCBFC5-6CFC-4410-8907-17D8FACD737A}"/>
              </a:ext>
            </a:extLst>
          </p:cNvPr>
          <p:cNvSpPr txBox="1">
            <a:spLocks/>
          </p:cNvSpPr>
          <p:nvPr/>
        </p:nvSpPr>
        <p:spPr bwMode="auto">
          <a:xfrm>
            <a:off x="6203947" y="1520827"/>
            <a:ext cx="5724525" cy="4716463"/>
          </a:xfrm>
          <a:prstGeom prst="rect">
            <a:avLst/>
          </a:prstGeom>
          <a:solidFill>
            <a:schemeClr val="bg1">
              <a:lumMod val="95000"/>
            </a:schemeClr>
          </a:solidFill>
          <a:ln>
            <a:noFill/>
          </a:ln>
          <a:extLst>
            <a:ext uri="{FAA26D3D-D897-4be2-8F04-BA451C77F1D7}">
              <ma14:placeholderFlag xmlns="" xmlns:ma14="http://schemas.microsoft.com/office/mac/drawingml/2011/main" val="1"/>
            </a:ext>
          </a:extLst>
        </p:spPr>
        <p:txBody>
          <a:bodyPr vert="horz" wrap="square" lIns="360000" tIns="252000" rIns="252000" bIns="252000" numCol="1" anchor="t" anchorCtr="0" compatLnSpc="1">
            <a:prstTxWarp prst="textNoShape">
              <a:avLst/>
            </a:prstTxWarp>
          </a:bodyPr>
          <a:lstStyle>
            <a:lvl1pPr marL="0" indent="0" algn="l" rtl="0" eaLnBrk="0" fontAlgn="base" hangingPunct="0">
              <a:lnSpc>
                <a:spcPct val="90000"/>
              </a:lnSpc>
              <a:spcBef>
                <a:spcPct val="0"/>
              </a:spcBef>
              <a:spcAft>
                <a:spcPct val="0"/>
              </a:spcAft>
              <a:buFont typeface="Arial" charset="0"/>
              <a:buNone/>
              <a:defRPr sz="3300" b="1" kern="1200">
                <a:solidFill>
                  <a:schemeClr val="bg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000" dirty="0"/>
          </a:p>
        </p:txBody>
      </p:sp>
      <p:sp>
        <p:nvSpPr>
          <p:cNvPr id="3" name="Titel 2">
            <a:extLst>
              <a:ext uri="{FF2B5EF4-FFF2-40B4-BE49-F238E27FC236}">
                <a16:creationId xmlns:a16="http://schemas.microsoft.com/office/drawing/2014/main" id="{A4F4B127-B6DC-ECD2-025D-62D2BAC38CD1}"/>
              </a:ext>
            </a:extLst>
          </p:cNvPr>
          <p:cNvSpPr>
            <a:spLocks noGrp="1"/>
          </p:cNvSpPr>
          <p:nvPr>
            <p:ph type="title"/>
          </p:nvPr>
        </p:nvSpPr>
        <p:spPr/>
        <p:txBody>
          <a:bodyPr/>
          <a:lstStyle/>
          <a:p>
            <a:r>
              <a:rPr lang="de-DE" b="1" kern="1200" spc="-24" dirty="0">
                <a:latin typeface="+mj-lt"/>
                <a:ea typeface="+mj-ea"/>
                <a:cs typeface="+mj-cs"/>
              </a:rPr>
              <a:t>Lebensmittelabfallmessung</a:t>
            </a:r>
            <a:br>
              <a:rPr lang="de-DE" b="1" kern="1200" dirty="0">
                <a:latin typeface="+mj-lt"/>
                <a:ea typeface="+mj-ea"/>
                <a:cs typeface="+mj-cs"/>
              </a:rPr>
            </a:br>
            <a:endParaRPr lang="de-DE" dirty="0"/>
          </a:p>
        </p:txBody>
      </p:sp>
      <p:sp>
        <p:nvSpPr>
          <p:cNvPr id="5" name="Textplatzhalter 4">
            <a:extLst>
              <a:ext uri="{FF2B5EF4-FFF2-40B4-BE49-F238E27FC236}">
                <a16:creationId xmlns:a16="http://schemas.microsoft.com/office/drawing/2014/main" id="{FDBD21DF-0518-D2C0-F809-31C85A2D888D}"/>
              </a:ext>
            </a:extLst>
          </p:cNvPr>
          <p:cNvSpPr>
            <a:spLocks noGrp="1"/>
          </p:cNvSpPr>
          <p:nvPr>
            <p:ph type="body" sz="quarter" idx="13"/>
          </p:nvPr>
        </p:nvSpPr>
        <p:spPr/>
        <p:txBody>
          <a:bodyPr/>
          <a:lstStyle/>
          <a:p>
            <a:r>
              <a:rPr lang="de-DE"/>
              <a:t>Detailgrad der Messung – Was wird wie gemessen?</a:t>
            </a:r>
          </a:p>
          <a:p>
            <a:endParaRPr lang="de-DE"/>
          </a:p>
        </p:txBody>
      </p:sp>
      <p:sp>
        <p:nvSpPr>
          <p:cNvPr id="12" name="Textplatzhalter 11">
            <a:extLst>
              <a:ext uri="{FF2B5EF4-FFF2-40B4-BE49-F238E27FC236}">
                <a16:creationId xmlns:a16="http://schemas.microsoft.com/office/drawing/2014/main" id="{74BEA502-A3FA-B036-221F-157227695BE0}"/>
              </a:ext>
            </a:extLst>
          </p:cNvPr>
          <p:cNvSpPr>
            <a:spLocks noGrp="1"/>
          </p:cNvSpPr>
          <p:nvPr>
            <p:ph type="body" sz="quarter" idx="15"/>
          </p:nvPr>
        </p:nvSpPr>
        <p:spPr/>
        <p:txBody>
          <a:bodyPr tIns="252000" rIns="252000" bIns="252000"/>
          <a:lstStyle/>
          <a:p>
            <a:pPr marL="342900" indent="-342900">
              <a:buFont typeface="Arial" panose="020B0604020202020204" pitchFamily="34" charset="0"/>
              <a:buChar char="•"/>
            </a:pPr>
            <a:r>
              <a:rPr lang="de-DE" sz="2000" b="0"/>
              <a:t>Neben den Mengen sollte erfasst werden, was entsorgt wird: z.B. Komponenten, ganze Gerichte, bestimmte Beilagen</a:t>
            </a:r>
          </a:p>
          <a:p>
            <a:pPr marL="342900" indent="-342900">
              <a:buFont typeface="Arial" panose="020B0604020202020204" pitchFamily="34" charset="0"/>
              <a:buChar char="•"/>
            </a:pPr>
            <a:endParaRPr lang="de-DE" sz="2000" b="0"/>
          </a:p>
          <a:p>
            <a:pPr marL="342900" indent="-342900">
              <a:buFont typeface="Arial" panose="020B0604020202020204" pitchFamily="34" charset="0"/>
              <a:buChar char="•"/>
            </a:pPr>
            <a:r>
              <a:rPr lang="de-DE" sz="2000" b="0"/>
              <a:t>Je genauer differenziert wird, desto aufwendiger ist die Messung, desto präziser sind die Maßnahmen</a:t>
            </a:r>
          </a:p>
          <a:p>
            <a:pPr marL="342900" indent="-342900">
              <a:buFont typeface="Arial" panose="020B0604020202020204" pitchFamily="34" charset="0"/>
              <a:buChar char="•"/>
            </a:pPr>
            <a:endParaRPr lang="de-DE" sz="2000" b="0"/>
          </a:p>
          <a:p>
            <a:pPr marL="342900" indent="-342900">
              <a:buFont typeface="Arial" panose="020B0604020202020204" pitchFamily="34" charset="0"/>
              <a:buChar char="•"/>
            </a:pPr>
            <a:r>
              <a:rPr lang="de-DE" sz="2000" b="0"/>
              <a:t>Sind Komponenten/Lebensmittel noch getrennt, sollten sie einzeln erfasst werden</a:t>
            </a:r>
          </a:p>
          <a:p>
            <a:pPr marL="342900" indent="-342900">
              <a:buFont typeface="Arial" panose="020B0604020202020204" pitchFamily="34" charset="0"/>
              <a:buChar char="•"/>
            </a:pPr>
            <a:endParaRPr lang="de-DE" sz="2000" b="0"/>
          </a:p>
          <a:p>
            <a:pPr marL="342900" indent="-342900">
              <a:buFont typeface="Arial" panose="020B0604020202020204" pitchFamily="34" charset="0"/>
              <a:buChar char="•"/>
            </a:pPr>
            <a:r>
              <a:rPr lang="de-DE" sz="2000" b="0"/>
              <a:t>Sind sie gemischt (wie Reste auf dem Teller) reicht auch eine Sichtkontrolle</a:t>
            </a:r>
          </a:p>
          <a:p>
            <a:endParaRPr lang="de-DE" sz="2000"/>
          </a:p>
        </p:txBody>
      </p:sp>
      <p:sp>
        <p:nvSpPr>
          <p:cNvPr id="25" name="Textfeld 24">
            <a:extLst>
              <a:ext uri="{FF2B5EF4-FFF2-40B4-BE49-F238E27FC236}">
                <a16:creationId xmlns:a16="http://schemas.microsoft.com/office/drawing/2014/main" id="{F8E52116-F634-DDFC-00D7-AF0BFE7C81FC}"/>
              </a:ext>
            </a:extLst>
          </p:cNvPr>
          <p:cNvSpPr txBox="1"/>
          <p:nvPr/>
        </p:nvSpPr>
        <p:spPr>
          <a:xfrm>
            <a:off x="9691720" y="2314794"/>
            <a:ext cx="1498837" cy="547907"/>
          </a:xfrm>
          <a:prstGeom prst="rect">
            <a:avLst/>
          </a:prstGeom>
          <a:solidFill>
            <a:schemeClr val="bg1">
              <a:lumMod val="95000"/>
            </a:schemeClr>
          </a:solidFill>
        </p:spPr>
        <p:txBody>
          <a:bodyPr wrap="square" rtlCol="0">
            <a:spAutoFit/>
          </a:bodyPr>
          <a:lstStyle/>
          <a:p>
            <a:pPr algn="ctr">
              <a:lnSpc>
                <a:spcPct val="110000"/>
              </a:lnSpc>
            </a:pPr>
            <a:r>
              <a:rPr lang="de-DE" sz="1400" b="1" dirty="0">
                <a:solidFill>
                  <a:srgbClr val="C00000"/>
                </a:solidFill>
                <a:sym typeface="Wingdings" panose="05000000000000000000" pitchFamily="2" charset="2"/>
              </a:rPr>
              <a:t>Fisch / Fleisch / Eiprodukte</a:t>
            </a:r>
            <a:endParaRPr lang="de-DE" sz="1400" b="1" dirty="0">
              <a:solidFill>
                <a:srgbClr val="C00000"/>
              </a:solidFill>
            </a:endParaRPr>
          </a:p>
        </p:txBody>
      </p:sp>
      <p:sp>
        <p:nvSpPr>
          <p:cNvPr id="34" name="Textfeld 33">
            <a:extLst>
              <a:ext uri="{FF2B5EF4-FFF2-40B4-BE49-F238E27FC236}">
                <a16:creationId xmlns:a16="http://schemas.microsoft.com/office/drawing/2014/main" id="{9971EF9B-CDCB-7712-562F-58056CE7ECEE}"/>
              </a:ext>
            </a:extLst>
          </p:cNvPr>
          <p:cNvSpPr txBox="1"/>
          <p:nvPr/>
        </p:nvSpPr>
        <p:spPr>
          <a:xfrm>
            <a:off x="10280435" y="3895978"/>
            <a:ext cx="1498837" cy="310919"/>
          </a:xfrm>
          <a:prstGeom prst="rect">
            <a:avLst/>
          </a:prstGeom>
          <a:solidFill>
            <a:schemeClr val="bg1">
              <a:lumMod val="95000"/>
            </a:schemeClr>
          </a:solidFill>
        </p:spPr>
        <p:txBody>
          <a:bodyPr wrap="square" rtlCol="0">
            <a:spAutoFit/>
          </a:bodyPr>
          <a:lstStyle/>
          <a:p>
            <a:pPr algn="ctr">
              <a:lnSpc>
                <a:spcPct val="110000"/>
              </a:lnSpc>
            </a:pPr>
            <a:r>
              <a:rPr lang="de-DE" sz="1400" b="1" dirty="0">
                <a:solidFill>
                  <a:schemeClr val="accent3"/>
                </a:solidFill>
                <a:sym typeface="Wingdings" panose="05000000000000000000" pitchFamily="2" charset="2"/>
              </a:rPr>
              <a:t>Stärkebeilagen</a:t>
            </a:r>
            <a:endParaRPr lang="de-DE" sz="1400" b="1" dirty="0">
              <a:solidFill>
                <a:schemeClr val="accent3"/>
              </a:solidFill>
            </a:endParaRPr>
          </a:p>
        </p:txBody>
      </p:sp>
      <p:sp>
        <p:nvSpPr>
          <p:cNvPr id="35" name="Textfeld 34">
            <a:extLst>
              <a:ext uri="{FF2B5EF4-FFF2-40B4-BE49-F238E27FC236}">
                <a16:creationId xmlns:a16="http://schemas.microsoft.com/office/drawing/2014/main" id="{A45961F5-3D1E-EA3F-284E-67F037E78CDE}"/>
              </a:ext>
            </a:extLst>
          </p:cNvPr>
          <p:cNvSpPr txBox="1"/>
          <p:nvPr/>
        </p:nvSpPr>
        <p:spPr>
          <a:xfrm>
            <a:off x="7011185" y="3555887"/>
            <a:ext cx="1138598" cy="310919"/>
          </a:xfrm>
          <a:prstGeom prst="rect">
            <a:avLst/>
          </a:prstGeom>
          <a:solidFill>
            <a:schemeClr val="bg1">
              <a:lumMod val="95000"/>
            </a:schemeClr>
          </a:solidFill>
        </p:spPr>
        <p:txBody>
          <a:bodyPr wrap="square" rtlCol="0">
            <a:spAutoFit/>
          </a:bodyPr>
          <a:lstStyle/>
          <a:p>
            <a:pPr algn="ctr">
              <a:lnSpc>
                <a:spcPct val="110000"/>
              </a:lnSpc>
            </a:pPr>
            <a:r>
              <a:rPr lang="de-DE" sz="1400" b="1" dirty="0">
                <a:solidFill>
                  <a:srgbClr val="7030A0"/>
                </a:solidFill>
                <a:sym typeface="Wingdings" panose="05000000000000000000" pitchFamily="2" charset="2"/>
              </a:rPr>
              <a:t>Nachtisch</a:t>
            </a:r>
            <a:endParaRPr lang="de-DE" sz="1400" b="1" dirty="0">
              <a:solidFill>
                <a:srgbClr val="7030A0"/>
              </a:solidFill>
            </a:endParaRPr>
          </a:p>
        </p:txBody>
      </p:sp>
      <p:sp>
        <p:nvSpPr>
          <p:cNvPr id="36" name="Textfeld 35">
            <a:extLst>
              <a:ext uri="{FF2B5EF4-FFF2-40B4-BE49-F238E27FC236}">
                <a16:creationId xmlns:a16="http://schemas.microsoft.com/office/drawing/2014/main" id="{FB9A6873-899F-9D34-7DD3-E9F9E765A2C3}"/>
              </a:ext>
            </a:extLst>
          </p:cNvPr>
          <p:cNvSpPr txBox="1"/>
          <p:nvPr/>
        </p:nvSpPr>
        <p:spPr>
          <a:xfrm>
            <a:off x="6549446" y="5197294"/>
            <a:ext cx="1498837" cy="310919"/>
          </a:xfrm>
          <a:prstGeom prst="rect">
            <a:avLst/>
          </a:prstGeom>
          <a:solidFill>
            <a:schemeClr val="bg1">
              <a:lumMod val="95000"/>
            </a:schemeClr>
          </a:solidFill>
        </p:spPr>
        <p:txBody>
          <a:bodyPr wrap="square" rtlCol="0">
            <a:spAutoFit/>
          </a:bodyPr>
          <a:lstStyle/>
          <a:p>
            <a:pPr algn="ctr">
              <a:lnSpc>
                <a:spcPct val="110000"/>
              </a:lnSpc>
            </a:pPr>
            <a:r>
              <a:rPr lang="de-DE" sz="1400" b="1" dirty="0">
                <a:solidFill>
                  <a:schemeClr val="accent6"/>
                </a:solidFill>
                <a:sym typeface="Wingdings" panose="05000000000000000000" pitchFamily="2" charset="2"/>
              </a:rPr>
              <a:t>Gemüse / Salat</a:t>
            </a:r>
            <a:endParaRPr lang="de-DE" sz="1400" b="1" dirty="0">
              <a:solidFill>
                <a:schemeClr val="accent6"/>
              </a:solidFill>
            </a:endParaRPr>
          </a:p>
        </p:txBody>
      </p:sp>
      <p:sp>
        <p:nvSpPr>
          <p:cNvPr id="37" name="Textfeld 36">
            <a:extLst>
              <a:ext uri="{FF2B5EF4-FFF2-40B4-BE49-F238E27FC236}">
                <a16:creationId xmlns:a16="http://schemas.microsoft.com/office/drawing/2014/main" id="{381A46FE-027C-019C-4060-47798A71CCE8}"/>
              </a:ext>
            </a:extLst>
          </p:cNvPr>
          <p:cNvSpPr txBox="1"/>
          <p:nvPr/>
        </p:nvSpPr>
        <p:spPr>
          <a:xfrm>
            <a:off x="9937711" y="5569703"/>
            <a:ext cx="1138598" cy="310919"/>
          </a:xfrm>
          <a:prstGeom prst="rect">
            <a:avLst/>
          </a:prstGeom>
          <a:solidFill>
            <a:schemeClr val="bg1">
              <a:lumMod val="95000"/>
            </a:schemeClr>
          </a:solidFill>
        </p:spPr>
        <p:txBody>
          <a:bodyPr wrap="square" rtlCol="0">
            <a:spAutoFit/>
          </a:bodyPr>
          <a:lstStyle/>
          <a:p>
            <a:pPr algn="ctr">
              <a:lnSpc>
                <a:spcPct val="110000"/>
              </a:lnSpc>
            </a:pPr>
            <a:r>
              <a:rPr lang="de-DE" sz="1400" b="1" dirty="0">
                <a:solidFill>
                  <a:schemeClr val="accent2"/>
                </a:solidFill>
                <a:sym typeface="Wingdings" panose="05000000000000000000" pitchFamily="2" charset="2"/>
              </a:rPr>
              <a:t>Sonstiges</a:t>
            </a:r>
            <a:endParaRPr lang="de-DE" sz="1400" b="1" dirty="0">
              <a:solidFill>
                <a:schemeClr val="accent2"/>
              </a:solidFill>
            </a:endParaRPr>
          </a:p>
        </p:txBody>
      </p:sp>
      <p:sp>
        <p:nvSpPr>
          <p:cNvPr id="38" name="Textfeld 37">
            <a:extLst>
              <a:ext uri="{FF2B5EF4-FFF2-40B4-BE49-F238E27FC236}">
                <a16:creationId xmlns:a16="http://schemas.microsoft.com/office/drawing/2014/main" id="{02883F2A-0C36-422D-1EE8-C94784445042}"/>
              </a:ext>
            </a:extLst>
          </p:cNvPr>
          <p:cNvSpPr txBox="1"/>
          <p:nvPr/>
        </p:nvSpPr>
        <p:spPr>
          <a:xfrm>
            <a:off x="6679117" y="2040841"/>
            <a:ext cx="1802735" cy="547907"/>
          </a:xfrm>
          <a:prstGeom prst="rect">
            <a:avLst/>
          </a:prstGeom>
          <a:solidFill>
            <a:schemeClr val="bg1">
              <a:lumMod val="95000"/>
            </a:schemeClr>
          </a:solidFill>
        </p:spPr>
        <p:txBody>
          <a:bodyPr wrap="square" rtlCol="0">
            <a:spAutoFit/>
          </a:bodyPr>
          <a:lstStyle/>
          <a:p>
            <a:pPr algn="ctr">
              <a:lnSpc>
                <a:spcPct val="110000"/>
              </a:lnSpc>
            </a:pPr>
            <a:r>
              <a:rPr lang="de-DE" sz="1400" b="1" dirty="0">
                <a:solidFill>
                  <a:schemeClr val="tx1">
                    <a:lumMod val="50000"/>
                    <a:lumOff val="50000"/>
                  </a:schemeClr>
                </a:solidFill>
                <a:sym typeface="Wingdings" panose="05000000000000000000" pitchFamily="2" charset="2"/>
              </a:rPr>
              <a:t>Nicht vermeidbare Abfälle</a:t>
            </a:r>
            <a:endParaRPr lang="de-DE" sz="1400" b="1" dirty="0">
              <a:solidFill>
                <a:schemeClr val="tx1">
                  <a:lumMod val="50000"/>
                  <a:lumOff val="50000"/>
                </a:schemeClr>
              </a:solidFill>
            </a:endParaRPr>
          </a:p>
        </p:txBody>
      </p:sp>
      <p:pic>
        <p:nvPicPr>
          <p:cNvPr id="11" name="Grafik 10">
            <a:extLst>
              <a:ext uri="{FF2B5EF4-FFF2-40B4-BE49-F238E27FC236}">
                <a16:creationId xmlns:a16="http://schemas.microsoft.com/office/drawing/2014/main" id="{631EEDF8-24FD-4E6B-A6C3-CAB9C88DF2C3}"/>
              </a:ext>
            </a:extLst>
          </p:cNvPr>
          <p:cNvPicPr>
            <a:picLocks noChangeAspect="1"/>
          </p:cNvPicPr>
          <p:nvPr/>
        </p:nvPicPr>
        <p:blipFill>
          <a:blip r:embed="rId3"/>
          <a:stretch>
            <a:fillRect/>
          </a:stretch>
        </p:blipFill>
        <p:spPr>
          <a:xfrm>
            <a:off x="8135358" y="2413263"/>
            <a:ext cx="2122071" cy="2931590"/>
          </a:xfrm>
          <a:prstGeom prst="rect">
            <a:avLst/>
          </a:prstGeom>
        </p:spPr>
      </p:pic>
    </p:spTree>
    <p:extLst>
      <p:ext uri="{BB962C8B-B14F-4D97-AF65-F5344CB8AC3E}">
        <p14:creationId xmlns:p14="http://schemas.microsoft.com/office/powerpoint/2010/main" val="4002012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Lebensmittelabfallmessung</a:t>
            </a:r>
            <a:endParaRPr lang="de-DE" b="1" kern="1200">
              <a:latin typeface="+mj-lt"/>
              <a:ea typeface="+mj-ea"/>
              <a:cs typeface="+mj-cs"/>
            </a:endParaRPr>
          </a:p>
        </p:txBody>
      </p:sp>
      <p:sp>
        <p:nvSpPr>
          <p:cNvPr id="4" name="Textplatzhalter 11">
            <a:extLst>
              <a:ext uri="{FF2B5EF4-FFF2-40B4-BE49-F238E27FC236}">
                <a16:creationId xmlns:a16="http://schemas.microsoft.com/office/drawing/2014/main" id="{BB28B11D-E5CE-F8E6-CD74-15E6BAF7980C}"/>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t>Mögliche Kennzahlen</a:t>
            </a: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r>
              <a:rPr lang="de-DE" sz="2000" spc="-30" dirty="0">
                <a:cs typeface="Calibri"/>
              </a:rPr>
              <a:t>Grundlegende</a:t>
            </a:r>
            <a:r>
              <a:rPr lang="de-DE" sz="2000" spc="-35" dirty="0">
                <a:cs typeface="Calibri"/>
              </a:rPr>
              <a:t> </a:t>
            </a:r>
            <a:r>
              <a:rPr lang="de-DE" sz="2000" spc="-10" dirty="0">
                <a:cs typeface="Calibri"/>
              </a:rPr>
              <a:t>Erhebung</a:t>
            </a:r>
            <a:endParaRPr lang="de-DE" sz="2000" dirty="0">
              <a:cs typeface="Calibri"/>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30" dirty="0">
                <a:cs typeface="Calibri"/>
              </a:rPr>
              <a:t>Abfallmenge</a:t>
            </a:r>
            <a:r>
              <a:rPr lang="de-DE" sz="2000" spc="-70" dirty="0">
                <a:cs typeface="Calibri"/>
              </a:rPr>
              <a:t> </a:t>
            </a:r>
            <a:r>
              <a:rPr lang="de-DE" sz="2000" dirty="0">
                <a:cs typeface="Calibri"/>
              </a:rPr>
              <a:t>im</a:t>
            </a:r>
            <a:r>
              <a:rPr lang="de-DE" sz="2000" spc="-30" dirty="0">
                <a:cs typeface="Calibri"/>
              </a:rPr>
              <a:t> </a:t>
            </a:r>
            <a:r>
              <a:rPr lang="de-DE" sz="2000" spc="-25" dirty="0">
                <a:cs typeface="Calibri"/>
              </a:rPr>
              <a:t>Verhältnis</a:t>
            </a:r>
            <a:r>
              <a:rPr lang="de-DE" sz="2000" spc="-50" dirty="0">
                <a:cs typeface="Calibri"/>
              </a:rPr>
              <a:t> </a:t>
            </a:r>
            <a:r>
              <a:rPr lang="de-DE" sz="2000" spc="-10" dirty="0">
                <a:cs typeface="Calibri"/>
              </a:rPr>
              <a:t>zur</a:t>
            </a:r>
            <a:r>
              <a:rPr lang="de-DE" sz="2000" spc="-40" dirty="0">
                <a:cs typeface="Calibri"/>
              </a:rPr>
              <a:t> </a:t>
            </a:r>
            <a:r>
              <a:rPr lang="de-DE" sz="2000" spc="-10" dirty="0">
                <a:cs typeface="Calibri"/>
              </a:rPr>
              <a:t>Produktionsmenge</a:t>
            </a:r>
            <a:endParaRPr lang="de-DE" sz="2000" dirty="0">
              <a:cs typeface="Calibri"/>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30" dirty="0">
                <a:cs typeface="Calibri"/>
              </a:rPr>
              <a:t>Abfallmenge</a:t>
            </a:r>
            <a:r>
              <a:rPr lang="de-DE" sz="2000" spc="-55" dirty="0">
                <a:cs typeface="Calibri"/>
              </a:rPr>
              <a:t> </a:t>
            </a:r>
            <a:r>
              <a:rPr lang="de-DE" sz="2000" dirty="0">
                <a:cs typeface="Calibri"/>
              </a:rPr>
              <a:t>pro</a:t>
            </a:r>
            <a:r>
              <a:rPr lang="de-DE" sz="2000" spc="-20" dirty="0">
                <a:cs typeface="Calibri"/>
              </a:rPr>
              <a:t> </a:t>
            </a:r>
            <a:r>
              <a:rPr lang="de-DE" sz="2000" spc="-10" dirty="0">
                <a:cs typeface="Calibri"/>
              </a:rPr>
              <a:t>Mahlzeit/Person</a:t>
            </a:r>
            <a:endParaRPr lang="de-DE" sz="2000" dirty="0">
              <a:cs typeface="Calibri"/>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25" dirty="0">
                <a:cs typeface="Calibri"/>
              </a:rPr>
              <a:t>Geplante</a:t>
            </a:r>
            <a:r>
              <a:rPr lang="de-DE" sz="2000" spc="-70" dirty="0">
                <a:cs typeface="Calibri"/>
              </a:rPr>
              <a:t> </a:t>
            </a:r>
            <a:r>
              <a:rPr lang="de-DE" sz="2000" spc="-10" dirty="0">
                <a:cs typeface="Calibri"/>
              </a:rPr>
              <a:t>und</a:t>
            </a:r>
            <a:r>
              <a:rPr lang="de-DE" sz="2000" spc="-40" dirty="0">
                <a:cs typeface="Calibri"/>
              </a:rPr>
              <a:t> </a:t>
            </a:r>
            <a:r>
              <a:rPr lang="de-DE" sz="2000" dirty="0">
                <a:cs typeface="Calibri"/>
              </a:rPr>
              <a:t>tatsächlich</a:t>
            </a:r>
            <a:r>
              <a:rPr lang="de-DE" sz="2000" spc="-75" dirty="0">
                <a:cs typeface="Calibri"/>
              </a:rPr>
              <a:t> </a:t>
            </a:r>
            <a:r>
              <a:rPr lang="de-DE" sz="2000" spc="-25" dirty="0">
                <a:cs typeface="Calibri"/>
              </a:rPr>
              <a:t>ausgegebene</a:t>
            </a:r>
            <a:r>
              <a:rPr lang="de-DE" sz="2000" spc="-65" dirty="0">
                <a:cs typeface="Calibri"/>
              </a:rPr>
              <a:t> </a:t>
            </a:r>
            <a:r>
              <a:rPr lang="de-DE" sz="2000" spc="-10" dirty="0">
                <a:cs typeface="Calibri"/>
              </a:rPr>
              <a:t>Mahlzeiten</a:t>
            </a:r>
            <a:endParaRPr lang="de-DE" sz="2000" dirty="0">
              <a:cs typeface="Calibri"/>
            </a:endParaRPr>
          </a:p>
          <a:p>
            <a:pPr>
              <a:lnSpc>
                <a:spcPct val="150000"/>
              </a:lnSpc>
              <a:spcBef>
                <a:spcPts val="20"/>
              </a:spcBef>
              <a:buFont typeface="Wingdings"/>
              <a:buChar char=""/>
            </a:pPr>
            <a:endParaRPr lang="de-DE" sz="2000" dirty="0">
              <a:cs typeface="Calibri"/>
            </a:endParaRPr>
          </a:p>
          <a:p>
            <a:pPr marL="0" indent="0">
              <a:lnSpc>
                <a:spcPct val="150000"/>
              </a:lnSpc>
              <a:buNone/>
            </a:pPr>
            <a:r>
              <a:rPr lang="de-DE" sz="2000" spc="-55" dirty="0">
                <a:cs typeface="Calibri"/>
              </a:rPr>
              <a:t>Weitere</a:t>
            </a:r>
            <a:r>
              <a:rPr lang="de-DE" sz="2000" spc="10" dirty="0">
                <a:cs typeface="Calibri"/>
              </a:rPr>
              <a:t> </a:t>
            </a:r>
            <a:r>
              <a:rPr lang="de-DE" sz="2000" spc="-10" dirty="0">
                <a:cs typeface="Calibri"/>
              </a:rPr>
              <a:t>Kennzahlen</a:t>
            </a:r>
            <a:endParaRPr lang="de-DE" sz="2000" dirty="0">
              <a:cs typeface="Calibri"/>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25" dirty="0">
                <a:cs typeface="Calibri"/>
              </a:rPr>
              <a:t>Tellerreste</a:t>
            </a:r>
            <a:r>
              <a:rPr lang="de-DE" sz="2000" spc="-60" dirty="0">
                <a:cs typeface="Calibri"/>
              </a:rPr>
              <a:t> </a:t>
            </a:r>
            <a:r>
              <a:rPr lang="de-DE" sz="2000" dirty="0">
                <a:cs typeface="Calibri"/>
              </a:rPr>
              <a:t>pro</a:t>
            </a:r>
            <a:r>
              <a:rPr lang="de-DE" sz="2000" spc="-40" dirty="0">
                <a:cs typeface="Calibri"/>
              </a:rPr>
              <a:t> </a:t>
            </a:r>
            <a:r>
              <a:rPr lang="de-DE" sz="2000" spc="-10" dirty="0">
                <a:cs typeface="Calibri"/>
              </a:rPr>
              <a:t>Mahlzeit/Person</a:t>
            </a:r>
            <a:endParaRPr lang="de-DE" sz="2000" dirty="0">
              <a:cs typeface="Calibri"/>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25" dirty="0">
                <a:cs typeface="Calibri"/>
              </a:rPr>
              <a:t>Ausgabereste</a:t>
            </a:r>
            <a:r>
              <a:rPr lang="de-DE" sz="2000" spc="-50" dirty="0">
                <a:cs typeface="Calibri"/>
              </a:rPr>
              <a:t> </a:t>
            </a:r>
            <a:r>
              <a:rPr lang="de-DE" sz="2000" dirty="0">
                <a:cs typeface="Calibri"/>
              </a:rPr>
              <a:t>pro</a:t>
            </a:r>
            <a:r>
              <a:rPr lang="de-DE" sz="2000" spc="-40" dirty="0">
                <a:cs typeface="Calibri"/>
              </a:rPr>
              <a:t> </a:t>
            </a:r>
            <a:r>
              <a:rPr lang="de-DE" sz="2000" spc="-10" dirty="0">
                <a:cs typeface="Calibri"/>
              </a:rPr>
              <a:t>Mahlzeit/Person</a:t>
            </a:r>
            <a:endParaRPr lang="de-DE" sz="2000" dirty="0">
              <a:cs typeface="Calibri"/>
            </a:endParaRPr>
          </a:p>
          <a:p>
            <a:pPr marL="354965" indent="-342900">
              <a:lnSpc>
                <a:spcPct val="150000"/>
              </a:lnSpc>
              <a:buClr>
                <a:srgbClr val="E8761B"/>
              </a:buClr>
              <a:buFont typeface="Arial" panose="020B0604020202020204" pitchFamily="34" charset="0"/>
              <a:buChar char="•"/>
              <a:tabLst>
                <a:tab pos="299085" algn="l"/>
                <a:tab pos="299720" algn="l"/>
              </a:tabLst>
            </a:pPr>
            <a:r>
              <a:rPr lang="de-DE" sz="2000" spc="-35" dirty="0">
                <a:cs typeface="Calibri"/>
              </a:rPr>
              <a:t>Wareneinsatz</a:t>
            </a:r>
            <a:r>
              <a:rPr lang="de-DE" sz="2000" spc="-40" dirty="0">
                <a:cs typeface="Calibri"/>
              </a:rPr>
              <a:t> </a:t>
            </a:r>
            <a:r>
              <a:rPr lang="de-DE" sz="2000" dirty="0">
                <a:cs typeface="Calibri"/>
              </a:rPr>
              <a:t>im</a:t>
            </a:r>
            <a:r>
              <a:rPr lang="de-DE" sz="2000" spc="-45" dirty="0">
                <a:cs typeface="Calibri"/>
              </a:rPr>
              <a:t> </a:t>
            </a:r>
            <a:r>
              <a:rPr lang="de-DE" sz="2000" spc="-25" dirty="0">
                <a:cs typeface="Calibri"/>
              </a:rPr>
              <a:t>Verhältnis</a:t>
            </a:r>
            <a:r>
              <a:rPr lang="de-DE" sz="2000" spc="-50" dirty="0">
                <a:cs typeface="Calibri"/>
              </a:rPr>
              <a:t> </a:t>
            </a:r>
            <a:r>
              <a:rPr lang="de-DE" sz="2000" spc="-40" dirty="0">
                <a:cs typeface="Calibri"/>
              </a:rPr>
              <a:t>zum</a:t>
            </a:r>
            <a:r>
              <a:rPr lang="de-DE" sz="2000" spc="-35" dirty="0">
                <a:cs typeface="Calibri"/>
              </a:rPr>
              <a:t> </a:t>
            </a:r>
            <a:r>
              <a:rPr lang="de-DE" sz="2000" spc="-40" dirty="0">
                <a:cs typeface="Calibri"/>
              </a:rPr>
              <a:t>Wareneinsatz</a:t>
            </a:r>
            <a:r>
              <a:rPr lang="de-DE" sz="2000" spc="-50" dirty="0">
                <a:cs typeface="Calibri"/>
              </a:rPr>
              <a:t> </a:t>
            </a:r>
            <a:r>
              <a:rPr lang="de-DE" sz="2000" spc="-30" dirty="0">
                <a:cs typeface="Calibri"/>
              </a:rPr>
              <a:t>für</a:t>
            </a:r>
            <a:r>
              <a:rPr lang="de-DE" sz="2000" spc="-50" dirty="0">
                <a:cs typeface="Calibri"/>
              </a:rPr>
              <a:t> </a:t>
            </a:r>
            <a:r>
              <a:rPr lang="de-DE" sz="2000" dirty="0">
                <a:cs typeface="Calibri"/>
              </a:rPr>
              <a:t>die</a:t>
            </a:r>
            <a:r>
              <a:rPr lang="de-DE" sz="2000" spc="-40" dirty="0">
                <a:cs typeface="Calibri"/>
              </a:rPr>
              <a:t> </a:t>
            </a:r>
            <a:r>
              <a:rPr lang="de-DE" sz="2000" spc="-10" dirty="0">
                <a:cs typeface="Calibri"/>
              </a:rPr>
              <a:t>Lebensmittelabfälle</a:t>
            </a:r>
            <a:endParaRPr lang="de-DE" sz="2000" dirty="0">
              <a:cs typeface="Calibri"/>
            </a:endParaRPr>
          </a:p>
        </p:txBody>
      </p:sp>
    </p:spTree>
    <p:extLst>
      <p:ext uri="{BB962C8B-B14F-4D97-AF65-F5344CB8AC3E}">
        <p14:creationId xmlns:p14="http://schemas.microsoft.com/office/powerpoint/2010/main" val="329207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30E3E5E-E78A-6D12-3199-712B2559A38B}"/>
              </a:ext>
            </a:extLst>
          </p:cNvPr>
          <p:cNvSpPr>
            <a:spLocks noGrp="1"/>
          </p:cNvSpPr>
          <p:nvPr>
            <p:ph type="title"/>
          </p:nvPr>
        </p:nvSpPr>
        <p:spPr/>
        <p:txBody>
          <a:bodyPr/>
          <a:lstStyle/>
          <a:p>
            <a:r>
              <a:rPr lang="de-DE" dirty="0"/>
              <a:t>Lebensmittelabfallmessung</a:t>
            </a:r>
          </a:p>
        </p:txBody>
      </p:sp>
      <p:sp>
        <p:nvSpPr>
          <p:cNvPr id="7" name="Textplatzhalter 6">
            <a:extLst>
              <a:ext uri="{FF2B5EF4-FFF2-40B4-BE49-F238E27FC236}">
                <a16:creationId xmlns:a16="http://schemas.microsoft.com/office/drawing/2014/main" id="{29CEEB11-C709-8A5A-C005-C1D8933279E1}"/>
              </a:ext>
            </a:extLst>
          </p:cNvPr>
          <p:cNvSpPr>
            <a:spLocks noGrp="1"/>
          </p:cNvSpPr>
          <p:nvPr>
            <p:ph type="body" sz="quarter" idx="13"/>
          </p:nvPr>
        </p:nvSpPr>
        <p:spPr/>
        <p:txBody>
          <a:bodyPr/>
          <a:lstStyle/>
          <a:p>
            <a:r>
              <a:rPr lang="de-DE" dirty="0"/>
              <a:t>Mögliche Kennzahlen – Produktionsmengen</a:t>
            </a:r>
          </a:p>
        </p:txBody>
      </p:sp>
      <p:sp>
        <p:nvSpPr>
          <p:cNvPr id="10" name="Textfeld 9">
            <a:extLst>
              <a:ext uri="{FF2B5EF4-FFF2-40B4-BE49-F238E27FC236}">
                <a16:creationId xmlns:a16="http://schemas.microsoft.com/office/drawing/2014/main" id="{5699E1B8-93AD-DF46-BBF2-2884E19F7E7A}"/>
              </a:ext>
            </a:extLst>
          </p:cNvPr>
          <p:cNvSpPr txBox="1"/>
          <p:nvPr/>
        </p:nvSpPr>
        <p:spPr>
          <a:xfrm>
            <a:off x="886719" y="1538508"/>
            <a:ext cx="10418562" cy="1634490"/>
          </a:xfrm>
          <a:prstGeom prst="roundRect">
            <a:avLst/>
          </a:prstGeom>
          <a:solidFill>
            <a:schemeClr val="tx2">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de-DE" b="1" dirty="0"/>
              <a:t>Produktionsmenge</a:t>
            </a:r>
            <a:r>
              <a:rPr lang="de-DE" dirty="0"/>
              <a:t> =	</a:t>
            </a:r>
            <a:r>
              <a:rPr lang="de-DE" b="0" dirty="0"/>
              <a:t>die </a:t>
            </a:r>
            <a:r>
              <a:rPr lang="de-DE" b="1" dirty="0"/>
              <a:t>tatsächliche Menge an Lebensmitteln</a:t>
            </a:r>
            <a:r>
              <a:rPr lang="de-DE" b="0" dirty="0"/>
              <a:t>, die insgesamt je 					nach täglicher/wöchentlicher Planung verarbeitet wird</a:t>
            </a:r>
          </a:p>
          <a:p>
            <a:pPr algn="l"/>
            <a:br>
              <a:rPr lang="de-DE" b="0" dirty="0"/>
            </a:br>
            <a:r>
              <a:rPr lang="de-DE" b="0" dirty="0"/>
              <a:t>			</a:t>
            </a:r>
            <a:r>
              <a:rPr lang="de-DE" b="0" dirty="0">
                <a:sym typeface="Wingdings" panose="05000000000000000000" pitchFamily="2" charset="2"/>
              </a:rPr>
              <a:t> die Produktionsmenge entspricht dem Gewicht </a:t>
            </a:r>
            <a:r>
              <a:rPr lang="de-DE" b="1" dirty="0">
                <a:sym typeface="Wingdings" panose="05000000000000000000" pitchFamily="2" charset="2"/>
              </a:rPr>
              <a:t>fertig gekochter 				Speisen</a:t>
            </a:r>
            <a:r>
              <a:rPr lang="de-DE" b="0" dirty="0">
                <a:sym typeface="Wingdings" panose="05000000000000000000" pitchFamily="2" charset="2"/>
              </a:rPr>
              <a:t> (z. B. gegartes Fleisch, gekochte Nudeln oder Kartoffeln etc.)</a:t>
            </a:r>
            <a:endParaRPr lang="de-DE" b="0" dirty="0"/>
          </a:p>
        </p:txBody>
      </p:sp>
      <p:sp>
        <p:nvSpPr>
          <p:cNvPr id="11" name="Inhaltsplatzhalter 2">
            <a:extLst>
              <a:ext uri="{FF2B5EF4-FFF2-40B4-BE49-F238E27FC236}">
                <a16:creationId xmlns:a16="http://schemas.microsoft.com/office/drawing/2014/main" id="{47897D47-1AE7-7946-5CD4-75BE08E9D03D}"/>
              </a:ext>
            </a:extLst>
          </p:cNvPr>
          <p:cNvSpPr txBox="1">
            <a:spLocks/>
          </p:cNvSpPr>
          <p:nvPr/>
        </p:nvSpPr>
        <p:spPr>
          <a:xfrm>
            <a:off x="886720" y="4843096"/>
            <a:ext cx="10418562" cy="1000295"/>
          </a:xfrm>
          <a:prstGeom prst="roundRect">
            <a:avLst/>
          </a:prstGeom>
        </p:spPr>
        <p:style>
          <a:lnRef idx="2">
            <a:schemeClr val="accent4"/>
          </a:lnRef>
          <a:fillRef idx="1">
            <a:schemeClr val="lt1"/>
          </a:fillRef>
          <a:effectRef idx="0">
            <a:schemeClr val="accent4"/>
          </a:effectRef>
          <a:fontRef idx="minor">
            <a:schemeClr val="dk1"/>
          </a:fontRef>
        </p:style>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965" indent="-342900">
              <a:lnSpc>
                <a:spcPct val="150000"/>
              </a:lnSpc>
              <a:buClr>
                <a:schemeClr val="accent5">
                  <a:lumMod val="75000"/>
                </a:schemeClr>
              </a:buClr>
              <a:buFont typeface="Wingdings" panose="05000000000000000000" pitchFamily="2" charset="2"/>
              <a:buChar char="è"/>
              <a:tabLst>
                <a:tab pos="299085" algn="l"/>
                <a:tab pos="299720" algn="l"/>
              </a:tabLst>
            </a:pPr>
            <a:r>
              <a:rPr lang="de-DE" sz="1800" spc="-30" dirty="0">
                <a:cs typeface="Calibri"/>
              </a:rPr>
              <a:t>Die Messung der Lebensmittelabfälle im Vergleich zu den Produktionsmengen ermöglicht die Beurteilung der </a:t>
            </a:r>
            <a:r>
              <a:rPr lang="de-DE" sz="1800" b="1" spc="-30" dirty="0">
                <a:cs typeface="Calibri"/>
              </a:rPr>
              <a:t>Effizienz der Prozesse</a:t>
            </a:r>
            <a:r>
              <a:rPr lang="de-DE" sz="1800" spc="-30" dirty="0">
                <a:cs typeface="Calibri"/>
              </a:rPr>
              <a:t> in Ihrer Einrichtung.</a:t>
            </a:r>
            <a:endParaRPr lang="de-DE" sz="1800" dirty="0">
              <a:cs typeface="Calibri"/>
            </a:endParaRPr>
          </a:p>
        </p:txBody>
      </p:sp>
      <p:sp>
        <p:nvSpPr>
          <p:cNvPr id="12" name="object 62">
            <a:extLst>
              <a:ext uri="{FF2B5EF4-FFF2-40B4-BE49-F238E27FC236}">
                <a16:creationId xmlns:a16="http://schemas.microsoft.com/office/drawing/2014/main" id="{B3B0161C-0F1A-EB38-C9EA-B4A28F0AE8EA}"/>
              </a:ext>
            </a:extLst>
          </p:cNvPr>
          <p:cNvSpPr txBox="1"/>
          <p:nvPr/>
        </p:nvSpPr>
        <p:spPr>
          <a:xfrm>
            <a:off x="8913912" y="5924452"/>
            <a:ext cx="3341714" cy="153991"/>
          </a:xfrm>
          <a:prstGeom prst="rect">
            <a:avLst/>
          </a:prstGeom>
        </p:spPr>
        <p:txBody>
          <a:bodyPr vert="horz" wrap="square" lIns="0" tIns="15342" rIns="0" bIns="0" rtlCol="0">
            <a:spAutoFit/>
          </a:bodyPr>
          <a:lstStyle/>
          <a:p>
            <a:pPr marL="15343">
              <a:spcBef>
                <a:spcPts val="121"/>
              </a:spcBef>
            </a:pPr>
            <a:r>
              <a:rPr lang="en-US" sz="900" spc="-24" dirty="0" err="1">
                <a:solidFill>
                  <a:schemeClr val="bg1">
                    <a:lumMod val="65000"/>
                  </a:schemeClr>
                </a:solidFill>
                <a:cs typeface="Calibri"/>
              </a:rPr>
              <a:t>Teitscheid</a:t>
            </a:r>
            <a:r>
              <a:rPr lang="en-US" sz="900" spc="-24" dirty="0">
                <a:solidFill>
                  <a:schemeClr val="bg1">
                    <a:lumMod val="65000"/>
                  </a:schemeClr>
                </a:solidFill>
                <a:cs typeface="Calibri"/>
              </a:rPr>
              <a:t> et al. 2021; </a:t>
            </a:r>
            <a:r>
              <a:rPr lang="en-US" sz="900" spc="-36" dirty="0" err="1">
                <a:solidFill>
                  <a:schemeClr val="bg1">
                    <a:lumMod val="65000"/>
                  </a:schemeClr>
                </a:solidFill>
                <a:cs typeface="Calibri"/>
              </a:rPr>
              <a:t>Börnert</a:t>
            </a:r>
            <a:r>
              <a:rPr lang="en-US" sz="900" spc="-36" dirty="0">
                <a:solidFill>
                  <a:schemeClr val="bg1">
                    <a:lumMod val="65000"/>
                  </a:schemeClr>
                </a:solidFill>
                <a:cs typeface="Calibri"/>
              </a:rPr>
              <a:t> et al.</a:t>
            </a:r>
            <a:r>
              <a:rPr lang="en-US" sz="900" spc="-30" dirty="0">
                <a:solidFill>
                  <a:schemeClr val="bg1">
                    <a:lumMod val="65000"/>
                  </a:schemeClr>
                </a:solidFill>
                <a:cs typeface="Calibri"/>
              </a:rPr>
              <a:t> </a:t>
            </a:r>
            <a:r>
              <a:rPr lang="en-US" sz="900" dirty="0">
                <a:solidFill>
                  <a:schemeClr val="bg1">
                    <a:lumMod val="65000"/>
                  </a:schemeClr>
                </a:solidFill>
                <a:cs typeface="Calibri"/>
              </a:rPr>
              <a:t>2021,</a:t>
            </a:r>
            <a:r>
              <a:rPr lang="en-US" sz="900" spc="-48" dirty="0">
                <a:solidFill>
                  <a:schemeClr val="bg1">
                    <a:lumMod val="65000"/>
                  </a:schemeClr>
                </a:solidFill>
                <a:cs typeface="Calibri"/>
              </a:rPr>
              <a:t> </a:t>
            </a:r>
            <a:r>
              <a:rPr lang="en-US" sz="900" dirty="0">
                <a:solidFill>
                  <a:schemeClr val="bg1">
                    <a:lumMod val="65000"/>
                  </a:schemeClr>
                </a:solidFill>
                <a:cs typeface="Calibri"/>
              </a:rPr>
              <a:t>S.</a:t>
            </a:r>
            <a:r>
              <a:rPr lang="en-US" sz="900" spc="-24" dirty="0">
                <a:solidFill>
                  <a:schemeClr val="bg1">
                    <a:lumMod val="65000"/>
                  </a:schemeClr>
                </a:solidFill>
                <a:cs typeface="Calibri"/>
              </a:rPr>
              <a:t> </a:t>
            </a:r>
            <a:r>
              <a:rPr lang="en-US" sz="900" spc="-30" dirty="0">
                <a:solidFill>
                  <a:schemeClr val="bg1">
                    <a:lumMod val="65000"/>
                  </a:schemeClr>
                </a:solidFill>
                <a:cs typeface="Calibri"/>
              </a:rPr>
              <a:t>11</a:t>
            </a:r>
            <a:endParaRPr lang="en-US" sz="900" dirty="0">
              <a:solidFill>
                <a:schemeClr val="bg1">
                  <a:lumMod val="65000"/>
                </a:schemeClr>
              </a:solidFill>
              <a:cs typeface="Calibri"/>
            </a:endParaRPr>
          </a:p>
        </p:txBody>
      </p:sp>
      <p:sp>
        <p:nvSpPr>
          <p:cNvPr id="13" name="Textfeld 12">
            <a:extLst>
              <a:ext uri="{FF2B5EF4-FFF2-40B4-BE49-F238E27FC236}">
                <a16:creationId xmlns:a16="http://schemas.microsoft.com/office/drawing/2014/main" id="{438712C8-B42A-59ED-CC1F-EC69FC29C27F}"/>
              </a:ext>
            </a:extLst>
          </p:cNvPr>
          <p:cNvSpPr txBox="1"/>
          <p:nvPr/>
        </p:nvSpPr>
        <p:spPr>
          <a:xfrm>
            <a:off x="886718" y="3315375"/>
            <a:ext cx="10418562" cy="1328023"/>
          </a:xfrm>
          <a:prstGeom prst="roundRect">
            <a:avLst/>
          </a:prstGeom>
          <a:solidFill>
            <a:schemeClr val="tx2">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de-DE" b="1" dirty="0"/>
              <a:t>Erhebung	</a:t>
            </a:r>
            <a:r>
              <a:rPr lang="de-DE" dirty="0"/>
              <a:t>	</a:t>
            </a:r>
            <a:r>
              <a:rPr lang="de-DE" b="1" dirty="0"/>
              <a:t>Wiegen</a:t>
            </a:r>
            <a:r>
              <a:rPr lang="de-DE" dirty="0"/>
              <a:t>			ODER		</a:t>
            </a:r>
            <a:r>
              <a:rPr lang="de-DE" b="1" dirty="0"/>
              <a:t>Kalkulieren</a:t>
            </a:r>
          </a:p>
          <a:p>
            <a:pPr algn="l"/>
            <a:r>
              <a:rPr lang="de-DE" b="0" dirty="0"/>
              <a:t>			</a:t>
            </a:r>
            <a:r>
              <a:rPr lang="de-DE" b="0" dirty="0">
                <a:sym typeface="Wingdings" panose="05000000000000000000" pitchFamily="2" charset="2"/>
              </a:rPr>
              <a:t> gekochte Speisen			 geplante Portionen x 				     Leergewich</a:t>
            </a:r>
            <a:r>
              <a:rPr lang="de-DE" dirty="0">
                <a:sym typeface="Wingdings" panose="05000000000000000000" pitchFamily="2" charset="2"/>
              </a:rPr>
              <a:t>t Behälter</a:t>
            </a:r>
            <a:r>
              <a:rPr lang="de-DE" b="0" dirty="0">
                <a:sym typeface="Wingdings" panose="05000000000000000000" pitchFamily="2" charset="2"/>
              </a:rPr>
              <a:t>			Portionsgröße anhand 									Grammatur</a:t>
            </a:r>
            <a:endParaRPr lang="de-DE" b="0" dirty="0"/>
          </a:p>
        </p:txBody>
      </p:sp>
      <p:pic>
        <p:nvPicPr>
          <p:cNvPr id="15" name="Grafik 14" descr="Warnung mit einfarbiger Füllung">
            <a:extLst>
              <a:ext uri="{FF2B5EF4-FFF2-40B4-BE49-F238E27FC236}">
                <a16:creationId xmlns:a16="http://schemas.microsoft.com/office/drawing/2014/main" id="{74AFBE24-95E0-EF6F-B4AD-CD0E7DB7CC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2997" y="3915025"/>
            <a:ext cx="348967" cy="348967"/>
          </a:xfrm>
          <a:prstGeom prst="rect">
            <a:avLst/>
          </a:prstGeom>
        </p:spPr>
      </p:pic>
    </p:spTree>
    <p:extLst>
      <p:ext uri="{BB962C8B-B14F-4D97-AF65-F5344CB8AC3E}">
        <p14:creationId xmlns:p14="http://schemas.microsoft.com/office/powerpoint/2010/main" val="1723380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30E3E5E-E78A-6D12-3199-712B2559A38B}"/>
              </a:ext>
            </a:extLst>
          </p:cNvPr>
          <p:cNvSpPr>
            <a:spLocks noGrp="1"/>
          </p:cNvSpPr>
          <p:nvPr>
            <p:ph type="title"/>
          </p:nvPr>
        </p:nvSpPr>
        <p:spPr/>
        <p:txBody>
          <a:bodyPr/>
          <a:lstStyle/>
          <a:p>
            <a:r>
              <a:rPr lang="de-DE" dirty="0"/>
              <a:t>Lebensmittelabfallmessung</a:t>
            </a:r>
          </a:p>
        </p:txBody>
      </p:sp>
      <p:sp>
        <p:nvSpPr>
          <p:cNvPr id="7" name="Textplatzhalter 6">
            <a:extLst>
              <a:ext uri="{FF2B5EF4-FFF2-40B4-BE49-F238E27FC236}">
                <a16:creationId xmlns:a16="http://schemas.microsoft.com/office/drawing/2014/main" id="{29CEEB11-C709-8A5A-C005-C1D8933279E1}"/>
              </a:ext>
            </a:extLst>
          </p:cNvPr>
          <p:cNvSpPr>
            <a:spLocks noGrp="1"/>
          </p:cNvSpPr>
          <p:nvPr>
            <p:ph type="body" sz="quarter" idx="13"/>
          </p:nvPr>
        </p:nvSpPr>
        <p:spPr/>
        <p:txBody>
          <a:bodyPr/>
          <a:lstStyle/>
          <a:p>
            <a:r>
              <a:rPr lang="de-DE" dirty="0"/>
              <a:t>Mögliche Kennzahlen - Kalkulation vs. Ausgabemengen</a:t>
            </a:r>
          </a:p>
        </p:txBody>
      </p:sp>
      <p:sp>
        <p:nvSpPr>
          <p:cNvPr id="10" name="Textfeld 9">
            <a:extLst>
              <a:ext uri="{FF2B5EF4-FFF2-40B4-BE49-F238E27FC236}">
                <a16:creationId xmlns:a16="http://schemas.microsoft.com/office/drawing/2014/main" id="{5699E1B8-93AD-DF46-BBF2-2884E19F7E7A}"/>
              </a:ext>
            </a:extLst>
          </p:cNvPr>
          <p:cNvSpPr txBox="1"/>
          <p:nvPr/>
        </p:nvSpPr>
        <p:spPr>
          <a:xfrm>
            <a:off x="886720" y="2208774"/>
            <a:ext cx="10418562" cy="1328023"/>
          </a:xfrm>
          <a:prstGeom prst="roundRect">
            <a:avLst/>
          </a:prstGeom>
          <a:solidFill>
            <a:schemeClr val="tx2">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l"/>
            <a:endParaRPr lang="de-DE" b="1" dirty="0"/>
          </a:p>
          <a:p>
            <a:pPr algn="l"/>
            <a:r>
              <a:rPr lang="de-DE" b="1" dirty="0"/>
              <a:t>kalkulierte Menge</a:t>
            </a:r>
            <a:r>
              <a:rPr lang="de-DE" dirty="0"/>
              <a:t> =	</a:t>
            </a:r>
            <a:r>
              <a:rPr lang="de-DE" b="0" dirty="0"/>
              <a:t>geplante Portion x Portionsgröße anhand Grammatur</a:t>
            </a:r>
            <a:br>
              <a:rPr lang="de-DE" b="0" dirty="0"/>
            </a:br>
            <a:r>
              <a:rPr lang="de-DE" b="0" dirty="0"/>
              <a:t>			</a:t>
            </a:r>
            <a:r>
              <a:rPr lang="de-DE" b="0" dirty="0">
                <a:sym typeface="Wingdings" panose="05000000000000000000" pitchFamily="2" charset="2"/>
              </a:rPr>
              <a:t> vgl. Produktionsmenge</a:t>
            </a:r>
            <a:endParaRPr lang="de-DE" b="0" dirty="0"/>
          </a:p>
          <a:p>
            <a:pPr algn="l"/>
            <a:endParaRPr lang="de-DE" b="0" dirty="0"/>
          </a:p>
        </p:txBody>
      </p:sp>
      <p:sp>
        <p:nvSpPr>
          <p:cNvPr id="11" name="Inhaltsplatzhalter 2">
            <a:extLst>
              <a:ext uri="{FF2B5EF4-FFF2-40B4-BE49-F238E27FC236}">
                <a16:creationId xmlns:a16="http://schemas.microsoft.com/office/drawing/2014/main" id="{47897D47-1AE7-7946-5CD4-75BE08E9D03D}"/>
              </a:ext>
            </a:extLst>
          </p:cNvPr>
          <p:cNvSpPr txBox="1">
            <a:spLocks/>
          </p:cNvSpPr>
          <p:nvPr/>
        </p:nvSpPr>
        <p:spPr>
          <a:xfrm>
            <a:off x="886720" y="3679756"/>
            <a:ext cx="10418562" cy="1000295"/>
          </a:xfrm>
          <a:prstGeom prst="roundRect">
            <a:avLst/>
          </a:prstGeom>
          <a:solidFill>
            <a:schemeClr val="bg2">
              <a:lumMod val="20000"/>
              <a:lumOff val="80000"/>
            </a:schemeClr>
          </a:solidFill>
        </p:spPr>
        <p:style>
          <a:lnRef idx="2">
            <a:schemeClr val="accent4"/>
          </a:lnRef>
          <a:fillRef idx="1">
            <a:schemeClr val="lt1"/>
          </a:fillRef>
          <a:effectRef idx="0">
            <a:schemeClr val="accent4"/>
          </a:effectRef>
          <a:fontRef idx="minor">
            <a:schemeClr val="dk1"/>
          </a:fontRef>
        </p:style>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65" indent="0">
              <a:lnSpc>
                <a:spcPct val="150000"/>
              </a:lnSpc>
              <a:buClr>
                <a:srgbClr val="E8761B"/>
              </a:buClr>
              <a:buNone/>
              <a:tabLst>
                <a:tab pos="299085" algn="l"/>
                <a:tab pos="299720" algn="l"/>
              </a:tabLst>
            </a:pPr>
            <a:r>
              <a:rPr lang="de-DE" sz="1800" spc="-30" dirty="0">
                <a:cs typeface="Calibri"/>
              </a:rPr>
              <a:t>			Vor allem wenn kein Bestellsystem vorliegt können die kalkulierten Mengen von den 				tatsächlich ausgegebenen </a:t>
            </a:r>
            <a:r>
              <a:rPr lang="de-DE" sz="1800" spc="-30">
                <a:cs typeface="Calibri"/>
              </a:rPr>
              <a:t>Mengen abweichen!</a:t>
            </a:r>
            <a:endParaRPr lang="de-DE" sz="1800" dirty="0">
              <a:cs typeface="Calibri"/>
            </a:endParaRPr>
          </a:p>
        </p:txBody>
      </p:sp>
      <p:sp>
        <p:nvSpPr>
          <p:cNvPr id="12" name="object 62">
            <a:extLst>
              <a:ext uri="{FF2B5EF4-FFF2-40B4-BE49-F238E27FC236}">
                <a16:creationId xmlns:a16="http://schemas.microsoft.com/office/drawing/2014/main" id="{B3B0161C-0F1A-EB38-C9EA-B4A28F0AE8EA}"/>
              </a:ext>
            </a:extLst>
          </p:cNvPr>
          <p:cNvSpPr txBox="1"/>
          <p:nvPr/>
        </p:nvSpPr>
        <p:spPr>
          <a:xfrm>
            <a:off x="8850286" y="5908772"/>
            <a:ext cx="3341714" cy="153991"/>
          </a:xfrm>
          <a:prstGeom prst="rect">
            <a:avLst/>
          </a:prstGeom>
        </p:spPr>
        <p:txBody>
          <a:bodyPr vert="horz" wrap="square" lIns="0" tIns="15342" rIns="0" bIns="0" rtlCol="0">
            <a:spAutoFit/>
          </a:bodyPr>
          <a:lstStyle/>
          <a:p>
            <a:pPr marL="15343">
              <a:spcBef>
                <a:spcPts val="121"/>
              </a:spcBef>
            </a:pPr>
            <a:r>
              <a:rPr lang="en-US" sz="900" spc="-24" dirty="0" err="1">
                <a:solidFill>
                  <a:schemeClr val="bg1">
                    <a:lumMod val="65000"/>
                  </a:schemeClr>
                </a:solidFill>
                <a:cs typeface="Calibri"/>
              </a:rPr>
              <a:t>Teitscheid</a:t>
            </a:r>
            <a:r>
              <a:rPr lang="en-US" sz="900" spc="-24" dirty="0">
                <a:solidFill>
                  <a:schemeClr val="bg1">
                    <a:lumMod val="65000"/>
                  </a:schemeClr>
                </a:solidFill>
                <a:cs typeface="Calibri"/>
              </a:rPr>
              <a:t> et al. 2021; </a:t>
            </a:r>
            <a:r>
              <a:rPr lang="en-US" sz="900" spc="-36" dirty="0" err="1">
                <a:solidFill>
                  <a:schemeClr val="bg1">
                    <a:lumMod val="65000"/>
                  </a:schemeClr>
                </a:solidFill>
                <a:cs typeface="Calibri"/>
              </a:rPr>
              <a:t>Börnert</a:t>
            </a:r>
            <a:r>
              <a:rPr lang="en-US" sz="900" spc="-36" dirty="0">
                <a:solidFill>
                  <a:schemeClr val="bg1">
                    <a:lumMod val="65000"/>
                  </a:schemeClr>
                </a:solidFill>
                <a:cs typeface="Calibri"/>
              </a:rPr>
              <a:t> et al.</a:t>
            </a:r>
            <a:r>
              <a:rPr lang="en-US" sz="900" spc="-30" dirty="0">
                <a:solidFill>
                  <a:schemeClr val="bg1">
                    <a:lumMod val="65000"/>
                  </a:schemeClr>
                </a:solidFill>
                <a:cs typeface="Calibri"/>
              </a:rPr>
              <a:t> </a:t>
            </a:r>
            <a:r>
              <a:rPr lang="en-US" sz="900" dirty="0">
                <a:solidFill>
                  <a:schemeClr val="bg1">
                    <a:lumMod val="65000"/>
                  </a:schemeClr>
                </a:solidFill>
                <a:cs typeface="Calibri"/>
              </a:rPr>
              <a:t>2021,</a:t>
            </a:r>
            <a:r>
              <a:rPr lang="en-US" sz="900" spc="-48" dirty="0">
                <a:solidFill>
                  <a:schemeClr val="bg1">
                    <a:lumMod val="65000"/>
                  </a:schemeClr>
                </a:solidFill>
                <a:cs typeface="Calibri"/>
              </a:rPr>
              <a:t> </a:t>
            </a:r>
            <a:r>
              <a:rPr lang="en-US" sz="900" dirty="0">
                <a:solidFill>
                  <a:schemeClr val="bg1">
                    <a:lumMod val="65000"/>
                  </a:schemeClr>
                </a:solidFill>
                <a:cs typeface="Calibri"/>
              </a:rPr>
              <a:t>S.</a:t>
            </a:r>
            <a:r>
              <a:rPr lang="en-US" sz="900" spc="-24" dirty="0">
                <a:solidFill>
                  <a:schemeClr val="bg1">
                    <a:lumMod val="65000"/>
                  </a:schemeClr>
                </a:solidFill>
                <a:cs typeface="Calibri"/>
              </a:rPr>
              <a:t> </a:t>
            </a:r>
            <a:r>
              <a:rPr lang="en-US" sz="900" spc="-30" dirty="0">
                <a:solidFill>
                  <a:schemeClr val="bg1">
                    <a:lumMod val="65000"/>
                  </a:schemeClr>
                </a:solidFill>
                <a:cs typeface="Calibri"/>
              </a:rPr>
              <a:t>12</a:t>
            </a:r>
            <a:endParaRPr lang="en-US" sz="900" dirty="0">
              <a:solidFill>
                <a:schemeClr val="bg1">
                  <a:lumMod val="65000"/>
                </a:schemeClr>
              </a:solidFill>
              <a:cs typeface="Calibri"/>
            </a:endParaRPr>
          </a:p>
        </p:txBody>
      </p:sp>
      <p:pic>
        <p:nvPicPr>
          <p:cNvPr id="15" name="Grafik 14" descr="Warnung mit einfarbiger Füllung">
            <a:extLst>
              <a:ext uri="{FF2B5EF4-FFF2-40B4-BE49-F238E27FC236}">
                <a16:creationId xmlns:a16="http://schemas.microsoft.com/office/drawing/2014/main" id="{74AFBE24-95E0-EF6F-B4AD-CD0E7DB7CC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2676" y="3956426"/>
            <a:ext cx="502120" cy="502120"/>
          </a:xfrm>
          <a:prstGeom prst="rect">
            <a:avLst/>
          </a:prstGeom>
        </p:spPr>
      </p:pic>
      <p:sp>
        <p:nvSpPr>
          <p:cNvPr id="16" name="Inhaltsplatzhalter 2">
            <a:extLst>
              <a:ext uri="{FF2B5EF4-FFF2-40B4-BE49-F238E27FC236}">
                <a16:creationId xmlns:a16="http://schemas.microsoft.com/office/drawing/2014/main" id="{684C036B-1740-E471-B869-211678C907AD}"/>
              </a:ext>
            </a:extLst>
          </p:cNvPr>
          <p:cNvSpPr txBox="1">
            <a:spLocks/>
          </p:cNvSpPr>
          <p:nvPr/>
        </p:nvSpPr>
        <p:spPr>
          <a:xfrm>
            <a:off x="886720" y="4843096"/>
            <a:ext cx="10418562" cy="1000295"/>
          </a:xfrm>
          <a:prstGeom prst="roundRect">
            <a:avLst/>
          </a:prstGeom>
        </p:spPr>
        <p:style>
          <a:lnRef idx="2">
            <a:schemeClr val="accent4"/>
          </a:lnRef>
          <a:fillRef idx="1">
            <a:schemeClr val="lt1"/>
          </a:fillRef>
          <a:effectRef idx="0">
            <a:schemeClr val="accent4"/>
          </a:effectRef>
          <a:fontRef idx="minor">
            <a:schemeClr val="dk1"/>
          </a:fontRef>
        </p:style>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965" indent="-342900">
              <a:lnSpc>
                <a:spcPct val="150000"/>
              </a:lnSpc>
              <a:buClr>
                <a:schemeClr val="accent5">
                  <a:lumMod val="75000"/>
                </a:schemeClr>
              </a:buClr>
              <a:buFont typeface="Wingdings" panose="05000000000000000000" pitchFamily="2" charset="2"/>
              <a:buChar char="è"/>
              <a:tabLst>
                <a:tab pos="299085" algn="l"/>
                <a:tab pos="299720" algn="l"/>
              </a:tabLst>
            </a:pPr>
            <a:r>
              <a:rPr lang="de-DE" sz="1800" spc="-30" dirty="0">
                <a:cs typeface="Calibri"/>
              </a:rPr>
              <a:t>Der Vergleich der kalkulierten Mengen im Vergleich zu den tatsächlich ausgegebenen Mengen dient der Ursachenanalyse bei der Messung von Lebensmittelabfällen.</a:t>
            </a:r>
            <a:endParaRPr lang="de-DE" sz="1800" dirty="0">
              <a:cs typeface="Calibri"/>
            </a:endParaRPr>
          </a:p>
        </p:txBody>
      </p:sp>
    </p:spTree>
    <p:extLst>
      <p:ext uri="{BB962C8B-B14F-4D97-AF65-F5344CB8AC3E}">
        <p14:creationId xmlns:p14="http://schemas.microsoft.com/office/powerpoint/2010/main" val="798745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326" y="1346539"/>
            <a:ext cx="11360722" cy="2923314"/>
          </a:xfrm>
          <a:prstGeom prst="rect">
            <a:avLst/>
          </a:prstGeom>
        </p:spPr>
        <p:txBody>
          <a:bodyPr vert="horz" wrap="square" lIns="0" tIns="125807" rIns="0" bIns="0" rtlCol="0">
            <a:spAutoFit/>
          </a:bodyPr>
          <a:lstStyle/>
          <a:p>
            <a:pPr marL="290747" indent="-275405">
              <a:spcBef>
                <a:spcPts val="991"/>
              </a:spcBef>
              <a:buFont typeface="Arial"/>
              <a:buChar char="•"/>
              <a:tabLst>
                <a:tab pos="290747" algn="l"/>
                <a:tab pos="291515" algn="l"/>
              </a:tabLst>
            </a:pPr>
            <a:r>
              <a:rPr lang="de-DE" sz="2416" spc="-36" dirty="0">
                <a:latin typeface="Calibri"/>
                <a:cs typeface="Calibri"/>
              </a:rPr>
              <a:t>Welche</a:t>
            </a:r>
            <a:r>
              <a:rPr lang="de-DE" sz="2416" spc="-85" dirty="0">
                <a:latin typeface="Calibri"/>
                <a:cs typeface="Calibri"/>
              </a:rPr>
              <a:t> </a:t>
            </a:r>
            <a:r>
              <a:rPr lang="de-DE" sz="2416" spc="-24" dirty="0">
                <a:latin typeface="Calibri"/>
                <a:cs typeface="Calibri"/>
              </a:rPr>
              <a:t>Prozesse</a:t>
            </a:r>
            <a:r>
              <a:rPr lang="de-DE" sz="2416" spc="-85" dirty="0">
                <a:latin typeface="Calibri"/>
                <a:cs typeface="Calibri"/>
              </a:rPr>
              <a:t> </a:t>
            </a:r>
            <a:r>
              <a:rPr lang="de-DE" sz="2416" spc="-48" dirty="0">
                <a:latin typeface="Calibri"/>
                <a:cs typeface="Calibri"/>
              </a:rPr>
              <a:t>werden</a:t>
            </a:r>
            <a:r>
              <a:rPr lang="de-DE" sz="2416" spc="-79" dirty="0">
                <a:latin typeface="Calibri"/>
                <a:cs typeface="Calibri"/>
              </a:rPr>
              <a:t> </a:t>
            </a:r>
            <a:r>
              <a:rPr lang="de-DE" sz="2416" spc="-12" dirty="0">
                <a:latin typeface="Calibri"/>
                <a:cs typeface="Calibri"/>
              </a:rPr>
              <a:t>analysiert?</a:t>
            </a:r>
            <a:endParaRPr lang="de-DE" sz="2416" dirty="0">
              <a:latin typeface="Calibri"/>
              <a:cs typeface="Calibri"/>
            </a:endParaRPr>
          </a:p>
          <a:p>
            <a:pPr marL="290747" indent="-275405">
              <a:spcBef>
                <a:spcPts val="991"/>
              </a:spcBef>
              <a:buFont typeface="Arial"/>
              <a:buChar char="•"/>
              <a:tabLst>
                <a:tab pos="290747" algn="l"/>
                <a:tab pos="291515" algn="l"/>
              </a:tabLst>
            </a:pPr>
            <a:r>
              <a:rPr lang="de-DE" sz="2416" b="1" spc="-85" dirty="0">
                <a:latin typeface="Calibri"/>
                <a:cs typeface="Calibri"/>
              </a:rPr>
              <a:t>Wie</a:t>
            </a:r>
            <a:r>
              <a:rPr lang="de-DE" sz="2416" b="1" spc="-30" dirty="0">
                <a:latin typeface="Calibri"/>
                <a:cs typeface="Calibri"/>
              </a:rPr>
              <a:t> </a:t>
            </a:r>
            <a:r>
              <a:rPr lang="de-DE" sz="2416" b="1" dirty="0">
                <a:latin typeface="Calibri"/>
                <a:cs typeface="Calibri"/>
              </a:rPr>
              <a:t>lange</a:t>
            </a:r>
            <a:r>
              <a:rPr lang="de-DE" sz="2416" b="1" spc="-42" dirty="0">
                <a:latin typeface="Calibri"/>
                <a:cs typeface="Calibri"/>
              </a:rPr>
              <a:t> </a:t>
            </a:r>
            <a:r>
              <a:rPr lang="de-DE" sz="2416" b="1" dirty="0">
                <a:latin typeface="Calibri"/>
                <a:cs typeface="Calibri"/>
              </a:rPr>
              <a:t>soll</a:t>
            </a:r>
            <a:r>
              <a:rPr lang="de-DE" sz="2416" b="1" spc="-72" dirty="0">
                <a:latin typeface="Calibri"/>
                <a:cs typeface="Calibri"/>
              </a:rPr>
              <a:t> </a:t>
            </a:r>
            <a:r>
              <a:rPr lang="de-DE" sz="2416" b="1" spc="-30" dirty="0">
                <a:latin typeface="Calibri"/>
                <a:cs typeface="Calibri"/>
              </a:rPr>
              <a:t>gemessen</a:t>
            </a:r>
            <a:r>
              <a:rPr lang="de-DE" sz="2416" b="1" spc="-36" dirty="0">
                <a:latin typeface="Calibri"/>
                <a:cs typeface="Calibri"/>
              </a:rPr>
              <a:t> </a:t>
            </a:r>
            <a:r>
              <a:rPr lang="de-DE" sz="2416" b="1" spc="-12" dirty="0">
                <a:latin typeface="Calibri"/>
                <a:cs typeface="Calibri"/>
              </a:rPr>
              <a:t>werden?</a:t>
            </a:r>
            <a:endParaRPr lang="de-DE" sz="2416" b="1" dirty="0">
              <a:latin typeface="Calibri"/>
              <a:cs typeface="Calibri"/>
            </a:endParaRPr>
          </a:p>
          <a:p>
            <a:pPr marL="290747" indent="-275405">
              <a:spcBef>
                <a:spcPts val="991"/>
              </a:spcBef>
              <a:buFont typeface="Arial"/>
              <a:buChar char="•"/>
              <a:tabLst>
                <a:tab pos="290747" algn="l"/>
                <a:tab pos="291515" algn="l"/>
              </a:tabLst>
            </a:pPr>
            <a:r>
              <a:rPr lang="de-DE" sz="2416" b="1" spc="-85" dirty="0">
                <a:latin typeface="Calibri"/>
                <a:cs typeface="Calibri"/>
              </a:rPr>
              <a:t>Wann</a:t>
            </a:r>
            <a:r>
              <a:rPr lang="de-DE" sz="2416" b="1" spc="-42" dirty="0">
                <a:latin typeface="Calibri"/>
                <a:cs typeface="Calibri"/>
              </a:rPr>
              <a:t> </a:t>
            </a:r>
            <a:r>
              <a:rPr lang="de-DE" sz="2416" b="1" dirty="0">
                <a:latin typeface="Calibri"/>
                <a:cs typeface="Calibri"/>
              </a:rPr>
              <a:t>ist</a:t>
            </a:r>
            <a:r>
              <a:rPr lang="de-DE" sz="2416" b="1" spc="-48" dirty="0">
                <a:latin typeface="Calibri"/>
                <a:cs typeface="Calibri"/>
              </a:rPr>
              <a:t> </a:t>
            </a:r>
            <a:r>
              <a:rPr lang="de-DE" sz="2416" b="1" spc="-24" dirty="0">
                <a:latin typeface="Calibri"/>
                <a:cs typeface="Calibri"/>
              </a:rPr>
              <a:t>ein</a:t>
            </a:r>
            <a:r>
              <a:rPr lang="de-DE" sz="2416" b="1" spc="-54" dirty="0">
                <a:latin typeface="Calibri"/>
                <a:cs typeface="Calibri"/>
              </a:rPr>
              <a:t> </a:t>
            </a:r>
            <a:r>
              <a:rPr lang="de-DE" sz="2416" b="1" spc="-24" dirty="0">
                <a:latin typeface="Calibri"/>
                <a:cs typeface="Calibri"/>
              </a:rPr>
              <a:t>sinnvoller</a:t>
            </a:r>
            <a:r>
              <a:rPr lang="de-DE" sz="2416" b="1" spc="-72" dirty="0">
                <a:latin typeface="Calibri"/>
                <a:cs typeface="Calibri"/>
              </a:rPr>
              <a:t> </a:t>
            </a:r>
            <a:r>
              <a:rPr lang="de-DE" sz="2416" b="1" spc="-12" dirty="0">
                <a:latin typeface="Calibri"/>
                <a:cs typeface="Calibri"/>
              </a:rPr>
              <a:t>Startpunkt?</a:t>
            </a:r>
            <a:endParaRPr lang="de-DE" sz="2416" b="1" dirty="0">
              <a:latin typeface="Calibri"/>
              <a:cs typeface="Calibri"/>
            </a:endParaRPr>
          </a:p>
          <a:p>
            <a:pPr marL="290747" indent="-275405">
              <a:spcBef>
                <a:spcPts val="991"/>
              </a:spcBef>
              <a:buFont typeface="Arial"/>
              <a:buChar char="•"/>
              <a:tabLst>
                <a:tab pos="290747" algn="l"/>
                <a:tab pos="291515" algn="l"/>
              </a:tabLst>
            </a:pPr>
            <a:r>
              <a:rPr sz="2416" spc="-85" dirty="0" err="1">
                <a:latin typeface="Calibri"/>
                <a:cs typeface="Calibri"/>
              </a:rPr>
              <a:t>Wer</a:t>
            </a:r>
            <a:r>
              <a:rPr sz="2416" spc="-36" dirty="0">
                <a:latin typeface="Calibri"/>
                <a:cs typeface="Calibri"/>
              </a:rPr>
              <a:t> </a:t>
            </a:r>
            <a:r>
              <a:rPr sz="2416" dirty="0" err="1">
                <a:latin typeface="Calibri"/>
                <a:cs typeface="Calibri"/>
              </a:rPr>
              <a:t>ist</a:t>
            </a:r>
            <a:r>
              <a:rPr sz="2416" spc="-48" dirty="0">
                <a:latin typeface="Calibri"/>
                <a:cs typeface="Calibri"/>
              </a:rPr>
              <a:t> </a:t>
            </a:r>
            <a:r>
              <a:rPr sz="2416" spc="-12" dirty="0" err="1">
                <a:latin typeface="Calibri"/>
                <a:cs typeface="Calibri"/>
              </a:rPr>
              <a:t>verantwortlich</a:t>
            </a:r>
            <a:r>
              <a:rPr sz="2416" spc="-12" dirty="0">
                <a:latin typeface="Calibri"/>
                <a:cs typeface="Calibri"/>
              </a:rPr>
              <a:t>?</a:t>
            </a:r>
            <a:endParaRPr sz="2416" dirty="0">
              <a:latin typeface="Calibri"/>
              <a:cs typeface="Calibri"/>
            </a:endParaRPr>
          </a:p>
          <a:p>
            <a:pPr marL="290747" indent="-275405">
              <a:spcBef>
                <a:spcPts val="870"/>
              </a:spcBef>
              <a:buFont typeface="Arial"/>
              <a:buChar char="•"/>
              <a:tabLst>
                <a:tab pos="290747" algn="l"/>
                <a:tab pos="291515" algn="l"/>
              </a:tabLst>
            </a:pPr>
            <a:r>
              <a:rPr sz="2416" spc="-85" dirty="0" err="1">
                <a:latin typeface="Calibri"/>
                <a:cs typeface="Calibri"/>
              </a:rPr>
              <a:t>Wer</a:t>
            </a:r>
            <a:r>
              <a:rPr sz="2416" spc="-24" dirty="0">
                <a:latin typeface="Calibri"/>
                <a:cs typeface="Calibri"/>
              </a:rPr>
              <a:t> </a:t>
            </a:r>
            <a:r>
              <a:rPr sz="2416" dirty="0">
                <a:latin typeface="Calibri"/>
                <a:cs typeface="Calibri"/>
              </a:rPr>
              <a:t>muss</a:t>
            </a:r>
            <a:r>
              <a:rPr sz="2416" spc="-42" dirty="0">
                <a:latin typeface="Calibri"/>
                <a:cs typeface="Calibri"/>
              </a:rPr>
              <a:t> </a:t>
            </a:r>
            <a:r>
              <a:rPr sz="2416" spc="-42" dirty="0" err="1">
                <a:latin typeface="Calibri"/>
                <a:cs typeface="Calibri"/>
              </a:rPr>
              <a:t>eingebunden</a:t>
            </a:r>
            <a:r>
              <a:rPr sz="2416" spc="-66" dirty="0">
                <a:latin typeface="Calibri"/>
                <a:cs typeface="Calibri"/>
              </a:rPr>
              <a:t> </a:t>
            </a:r>
            <a:r>
              <a:rPr sz="2416" spc="-85" dirty="0" err="1">
                <a:latin typeface="Calibri"/>
                <a:cs typeface="Calibri"/>
              </a:rPr>
              <a:t>werden</a:t>
            </a:r>
            <a:r>
              <a:rPr sz="2416" spc="-85" dirty="0">
                <a:latin typeface="Calibri"/>
                <a:cs typeface="Calibri"/>
              </a:rPr>
              <a:t>?</a:t>
            </a:r>
            <a:r>
              <a:rPr sz="2416" spc="-24" dirty="0">
                <a:latin typeface="Calibri"/>
                <a:cs typeface="Calibri"/>
              </a:rPr>
              <a:t> </a:t>
            </a:r>
            <a:r>
              <a:rPr sz="2416" spc="-85" dirty="0">
                <a:latin typeface="Calibri"/>
                <a:cs typeface="Calibri"/>
              </a:rPr>
              <a:t>Wie</a:t>
            </a:r>
            <a:r>
              <a:rPr sz="2416" spc="-36" dirty="0">
                <a:latin typeface="Calibri"/>
                <a:cs typeface="Calibri"/>
              </a:rPr>
              <a:t> </a:t>
            </a:r>
            <a:r>
              <a:rPr sz="2416" spc="-72" dirty="0" err="1">
                <a:latin typeface="Calibri"/>
                <a:cs typeface="Calibri"/>
              </a:rPr>
              <a:t>nehme</a:t>
            </a:r>
            <a:r>
              <a:rPr sz="2416" spc="-48" dirty="0">
                <a:latin typeface="Calibri"/>
                <a:cs typeface="Calibri"/>
              </a:rPr>
              <a:t> </a:t>
            </a:r>
            <a:r>
              <a:rPr sz="2416" dirty="0">
                <a:latin typeface="Calibri"/>
                <a:cs typeface="Calibri"/>
              </a:rPr>
              <a:t>ich</a:t>
            </a:r>
            <a:r>
              <a:rPr sz="2416" spc="-42" dirty="0">
                <a:latin typeface="Calibri"/>
                <a:cs typeface="Calibri"/>
              </a:rPr>
              <a:t> </a:t>
            </a:r>
            <a:r>
              <a:rPr sz="2416" dirty="0">
                <a:latin typeface="Calibri"/>
                <a:cs typeface="Calibri"/>
              </a:rPr>
              <a:t>die</a:t>
            </a:r>
            <a:r>
              <a:rPr sz="2416" spc="-36" dirty="0">
                <a:latin typeface="Calibri"/>
                <a:cs typeface="Calibri"/>
              </a:rPr>
              <a:t> </a:t>
            </a:r>
            <a:r>
              <a:rPr sz="2416" spc="-66" dirty="0" err="1">
                <a:latin typeface="Calibri"/>
                <a:cs typeface="Calibri"/>
              </a:rPr>
              <a:t>Mitarbeitenden</a:t>
            </a:r>
            <a:r>
              <a:rPr sz="2416" spc="-66" dirty="0">
                <a:latin typeface="Calibri"/>
                <a:cs typeface="Calibri"/>
              </a:rPr>
              <a:t> </a:t>
            </a:r>
            <a:r>
              <a:rPr sz="2416" spc="-24" dirty="0" err="1">
                <a:latin typeface="Calibri"/>
                <a:cs typeface="Calibri"/>
              </a:rPr>
              <a:t>mit</a:t>
            </a:r>
            <a:r>
              <a:rPr sz="2416" spc="-24" dirty="0">
                <a:latin typeface="Calibri"/>
                <a:cs typeface="Calibri"/>
              </a:rPr>
              <a:t>?</a:t>
            </a:r>
            <a:endParaRPr sz="2416" dirty="0">
              <a:latin typeface="Calibri"/>
              <a:cs typeface="Calibri"/>
            </a:endParaRPr>
          </a:p>
          <a:p>
            <a:pPr marL="909819" lvl="1" indent="-342900">
              <a:spcBef>
                <a:spcPts val="834"/>
              </a:spcBef>
              <a:buFont typeface="Wingdings" panose="05000000000000000000" pitchFamily="2" charset="2"/>
              <a:buChar char="à"/>
              <a:tabLst>
                <a:tab pos="843091" algn="l"/>
                <a:tab pos="843858" algn="l"/>
              </a:tabLst>
            </a:pPr>
            <a:r>
              <a:rPr sz="2175" spc="-42" dirty="0" err="1">
                <a:latin typeface="Calibri"/>
                <a:cs typeface="Calibri"/>
              </a:rPr>
              <a:t>Führen</a:t>
            </a:r>
            <a:r>
              <a:rPr sz="2175" spc="-42" dirty="0">
                <a:latin typeface="Calibri"/>
                <a:cs typeface="Calibri"/>
              </a:rPr>
              <a:t> </a:t>
            </a:r>
            <a:r>
              <a:rPr sz="2175" dirty="0">
                <a:latin typeface="Calibri"/>
                <a:cs typeface="Calibri"/>
              </a:rPr>
              <a:t>Sie</a:t>
            </a:r>
            <a:r>
              <a:rPr sz="2175" spc="-48" dirty="0">
                <a:latin typeface="Calibri"/>
                <a:cs typeface="Calibri"/>
              </a:rPr>
              <a:t> </a:t>
            </a:r>
            <a:r>
              <a:rPr sz="2175" spc="-36" dirty="0" err="1">
                <a:latin typeface="Calibri"/>
                <a:cs typeface="Calibri"/>
              </a:rPr>
              <a:t>einen</a:t>
            </a:r>
            <a:r>
              <a:rPr sz="2175" spc="-36" dirty="0">
                <a:latin typeface="Calibri"/>
                <a:cs typeface="Calibri"/>
              </a:rPr>
              <a:t> </a:t>
            </a:r>
            <a:r>
              <a:rPr sz="2175" spc="-42" dirty="0">
                <a:latin typeface="Calibri"/>
                <a:cs typeface="Calibri"/>
              </a:rPr>
              <a:t>Workshop </a:t>
            </a:r>
            <a:r>
              <a:rPr sz="2175" dirty="0" err="1">
                <a:latin typeface="Calibri"/>
                <a:cs typeface="Calibri"/>
              </a:rPr>
              <a:t>durch</a:t>
            </a:r>
            <a:r>
              <a:rPr sz="2175" dirty="0">
                <a:latin typeface="Calibri"/>
                <a:cs typeface="Calibri"/>
              </a:rPr>
              <a:t>,</a:t>
            </a:r>
            <a:r>
              <a:rPr sz="2175" spc="-48" dirty="0">
                <a:latin typeface="Calibri"/>
                <a:cs typeface="Calibri"/>
              </a:rPr>
              <a:t> </a:t>
            </a:r>
            <a:r>
              <a:rPr sz="2175" dirty="0" err="1">
                <a:latin typeface="Calibri"/>
                <a:cs typeface="Calibri"/>
              </a:rPr>
              <a:t>bei</a:t>
            </a:r>
            <a:r>
              <a:rPr sz="2175" spc="-30" dirty="0">
                <a:latin typeface="Calibri"/>
                <a:cs typeface="Calibri"/>
              </a:rPr>
              <a:t> </a:t>
            </a:r>
            <a:r>
              <a:rPr sz="2175" spc="-24" dirty="0">
                <a:latin typeface="Calibri"/>
                <a:cs typeface="Calibri"/>
              </a:rPr>
              <a:t>dem</a:t>
            </a:r>
            <a:r>
              <a:rPr sz="2175" spc="-42" dirty="0">
                <a:latin typeface="Calibri"/>
                <a:cs typeface="Calibri"/>
              </a:rPr>
              <a:t> </a:t>
            </a:r>
            <a:r>
              <a:rPr sz="2175" dirty="0">
                <a:latin typeface="Calibri"/>
                <a:cs typeface="Calibri"/>
              </a:rPr>
              <a:t>das</a:t>
            </a:r>
            <a:r>
              <a:rPr sz="2175" spc="-42" dirty="0">
                <a:latin typeface="Calibri"/>
                <a:cs typeface="Calibri"/>
              </a:rPr>
              <a:t> </a:t>
            </a:r>
            <a:r>
              <a:rPr sz="2175" spc="-60" dirty="0" err="1">
                <a:latin typeface="Calibri"/>
                <a:cs typeface="Calibri"/>
              </a:rPr>
              <a:t>Mitarbeitendenteam</a:t>
            </a:r>
            <a:r>
              <a:rPr sz="2175" spc="-42" dirty="0">
                <a:latin typeface="Calibri"/>
                <a:cs typeface="Calibri"/>
              </a:rPr>
              <a:t> </a:t>
            </a:r>
            <a:r>
              <a:rPr sz="2175" spc="-24" dirty="0" err="1">
                <a:latin typeface="Calibri"/>
                <a:cs typeface="Calibri"/>
              </a:rPr>
              <a:t>mit</a:t>
            </a:r>
            <a:r>
              <a:rPr sz="2175" spc="-48" dirty="0">
                <a:latin typeface="Calibri"/>
                <a:cs typeface="Calibri"/>
              </a:rPr>
              <a:t> </a:t>
            </a:r>
            <a:r>
              <a:rPr sz="2175" spc="-42" dirty="0" err="1">
                <a:latin typeface="Calibri"/>
                <a:cs typeface="Calibri"/>
              </a:rPr>
              <a:t>eingebunden</a:t>
            </a:r>
            <a:r>
              <a:rPr sz="2175" spc="-48" dirty="0">
                <a:latin typeface="Calibri"/>
                <a:cs typeface="Calibri"/>
              </a:rPr>
              <a:t> </a:t>
            </a:r>
            <a:r>
              <a:rPr sz="2175" spc="-12" dirty="0" err="1">
                <a:latin typeface="Calibri"/>
                <a:cs typeface="Calibri"/>
              </a:rPr>
              <a:t>wird</a:t>
            </a:r>
            <a:r>
              <a:rPr sz="2175" spc="-12" dirty="0">
                <a:latin typeface="Calibri"/>
                <a:cs typeface="Calibri"/>
              </a:rPr>
              <a:t>.</a:t>
            </a:r>
            <a:endParaRPr sz="2175"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16109" rIns="0" bIns="0" numCol="1" rtlCol="0" anchor="t" anchorCtr="0" compatLnSpc="1">
            <a:prstTxWarp prst="textNoShape">
              <a:avLst/>
            </a:prstTxWarp>
            <a:spAutoFit/>
          </a:bodyPr>
          <a:lstStyle/>
          <a:p>
            <a:pPr marL="15343">
              <a:spcBef>
                <a:spcPts val="127"/>
              </a:spcBef>
            </a:pPr>
            <a:r>
              <a:rPr spc="-12"/>
              <a:t>Systematisches</a:t>
            </a:r>
            <a:r>
              <a:rPr spc="-115"/>
              <a:t> </a:t>
            </a:r>
            <a:r>
              <a:rPr spc="-91"/>
              <a:t>Vorgehen</a:t>
            </a:r>
            <a:r>
              <a:rPr spc="-127"/>
              <a:t> </a:t>
            </a:r>
            <a:r>
              <a:rPr spc="-12"/>
              <a:t>planen</a:t>
            </a:r>
          </a:p>
        </p:txBody>
      </p:sp>
      <p:sp>
        <p:nvSpPr>
          <p:cNvPr id="12" name="object 12"/>
          <p:cNvSpPr txBox="1"/>
          <p:nvPr/>
        </p:nvSpPr>
        <p:spPr>
          <a:xfrm>
            <a:off x="6370533" y="944571"/>
            <a:ext cx="5385141" cy="2287443"/>
          </a:xfrm>
          <a:prstGeom prst="rect">
            <a:avLst/>
          </a:prstGeom>
          <a:solidFill>
            <a:schemeClr val="accent5"/>
          </a:solidFill>
          <a:ln w="9144">
            <a:noFill/>
          </a:ln>
        </p:spPr>
        <p:txBody>
          <a:bodyPr vert="horz" wrap="square" lIns="0" tIns="203285" rIns="0" bIns="0" rtlCol="0">
            <a:spAutoFit/>
          </a:bodyPr>
          <a:lstStyle/>
          <a:p>
            <a:pPr marL="108934">
              <a:spcBef>
                <a:spcPts val="1601"/>
              </a:spcBef>
            </a:pPr>
            <a:r>
              <a:rPr sz="1933" spc="-24" dirty="0" err="1">
                <a:latin typeface="Calibri"/>
                <a:cs typeface="Calibri"/>
              </a:rPr>
              <a:t>Nationale</a:t>
            </a:r>
            <a:r>
              <a:rPr sz="1933" spc="-36" dirty="0">
                <a:latin typeface="Calibri"/>
                <a:cs typeface="Calibri"/>
              </a:rPr>
              <a:t> </a:t>
            </a:r>
            <a:r>
              <a:rPr sz="1933" spc="-12" dirty="0" err="1">
                <a:latin typeface="Calibri"/>
                <a:cs typeface="Calibri"/>
              </a:rPr>
              <a:t>Strategie</a:t>
            </a:r>
            <a:r>
              <a:rPr sz="1933" spc="-12" dirty="0">
                <a:latin typeface="Calibri"/>
                <a:cs typeface="Calibri"/>
              </a:rPr>
              <a:t>:</a:t>
            </a:r>
            <a:endParaRPr sz="1933" dirty="0">
              <a:latin typeface="Calibri"/>
              <a:cs typeface="Calibri"/>
            </a:endParaRPr>
          </a:p>
          <a:p>
            <a:pPr marL="455683" marR="129646" indent="-346749">
              <a:buFont typeface="Arial"/>
              <a:buChar char="•"/>
              <a:tabLst>
                <a:tab pos="455683" algn="l"/>
                <a:tab pos="456450" algn="l"/>
              </a:tabLst>
            </a:pPr>
            <a:r>
              <a:rPr sz="1933" spc="-66" dirty="0">
                <a:latin typeface="Calibri"/>
                <a:cs typeface="Calibri"/>
              </a:rPr>
              <a:t>Mind.</a:t>
            </a:r>
            <a:r>
              <a:rPr sz="1933" spc="-48" dirty="0">
                <a:latin typeface="Calibri"/>
                <a:cs typeface="Calibri"/>
              </a:rPr>
              <a:t> </a:t>
            </a:r>
            <a:r>
              <a:rPr sz="1933" spc="-12" dirty="0" err="1">
                <a:latin typeface="Calibri"/>
                <a:cs typeface="Calibri"/>
              </a:rPr>
              <a:t>über</a:t>
            </a:r>
            <a:r>
              <a:rPr sz="1933" spc="-72" dirty="0">
                <a:latin typeface="Calibri"/>
                <a:cs typeface="Calibri"/>
              </a:rPr>
              <a:t> </a:t>
            </a:r>
            <a:r>
              <a:rPr sz="1933" spc="-30" dirty="0" err="1">
                <a:latin typeface="Calibri"/>
                <a:cs typeface="Calibri"/>
              </a:rPr>
              <a:t>einen</a:t>
            </a:r>
            <a:r>
              <a:rPr sz="1933" spc="-36" dirty="0">
                <a:latin typeface="Calibri"/>
                <a:cs typeface="Calibri"/>
              </a:rPr>
              <a:t> </a:t>
            </a:r>
            <a:r>
              <a:rPr sz="1933" spc="-36" dirty="0" err="1">
                <a:latin typeface="Calibri"/>
                <a:cs typeface="Calibri"/>
              </a:rPr>
              <a:t>Zeitraum</a:t>
            </a:r>
            <a:r>
              <a:rPr sz="1933" spc="-54" dirty="0">
                <a:latin typeface="Calibri"/>
                <a:cs typeface="Calibri"/>
              </a:rPr>
              <a:t> </a:t>
            </a:r>
            <a:r>
              <a:rPr sz="1933" spc="-42" dirty="0">
                <a:latin typeface="Calibri"/>
                <a:cs typeface="Calibri"/>
              </a:rPr>
              <a:t>von</a:t>
            </a:r>
            <a:r>
              <a:rPr sz="1933" spc="-54" dirty="0">
                <a:latin typeface="Calibri"/>
                <a:cs typeface="Calibri"/>
              </a:rPr>
              <a:t> </a:t>
            </a:r>
            <a:r>
              <a:rPr sz="1933" dirty="0">
                <a:latin typeface="Calibri"/>
                <a:cs typeface="Calibri"/>
              </a:rPr>
              <a:t>4</a:t>
            </a:r>
            <a:r>
              <a:rPr sz="1933" spc="-54" dirty="0">
                <a:latin typeface="Calibri"/>
                <a:cs typeface="Calibri"/>
              </a:rPr>
              <a:t> </a:t>
            </a:r>
            <a:r>
              <a:rPr sz="1933" spc="-48" dirty="0" err="1">
                <a:latin typeface="Calibri"/>
                <a:cs typeface="Calibri"/>
              </a:rPr>
              <a:t>Wochen</a:t>
            </a:r>
            <a:r>
              <a:rPr sz="1933" spc="-48" dirty="0">
                <a:latin typeface="Calibri"/>
                <a:cs typeface="Calibri"/>
              </a:rPr>
              <a:t> </a:t>
            </a:r>
            <a:r>
              <a:rPr sz="1933" spc="-12" dirty="0" err="1">
                <a:latin typeface="Calibri"/>
                <a:cs typeface="Calibri"/>
              </a:rPr>
              <a:t>bzw</a:t>
            </a:r>
            <a:r>
              <a:rPr sz="1933" spc="-12" dirty="0">
                <a:latin typeface="Calibri"/>
                <a:cs typeface="Calibri"/>
              </a:rPr>
              <a:t>.</a:t>
            </a:r>
            <a:r>
              <a:rPr sz="1933" spc="-54" dirty="0">
                <a:latin typeface="Calibri"/>
                <a:cs typeface="Calibri"/>
              </a:rPr>
              <a:t> </a:t>
            </a:r>
            <a:r>
              <a:rPr sz="1933" spc="-30" dirty="0">
                <a:latin typeface="Calibri"/>
                <a:cs typeface="Calibri"/>
              </a:rPr>
              <a:t>28 </a:t>
            </a:r>
            <a:r>
              <a:rPr sz="1933" spc="-12" dirty="0" err="1">
                <a:latin typeface="Calibri"/>
                <a:cs typeface="Calibri"/>
              </a:rPr>
              <a:t>Verpflegungstagen</a:t>
            </a:r>
            <a:endParaRPr sz="1933" dirty="0">
              <a:latin typeface="Calibri"/>
              <a:cs typeface="Calibri"/>
            </a:endParaRPr>
          </a:p>
          <a:p>
            <a:pPr marL="455683" indent="-347516">
              <a:buFont typeface="Arial"/>
              <a:buChar char="•"/>
              <a:tabLst>
                <a:tab pos="455683" algn="l"/>
                <a:tab pos="456450" algn="l"/>
              </a:tabLst>
            </a:pPr>
            <a:r>
              <a:rPr sz="1933" spc="-157" dirty="0">
                <a:latin typeface="Calibri"/>
                <a:cs typeface="Calibri"/>
              </a:rPr>
              <a:t>2</a:t>
            </a:r>
            <a:r>
              <a:rPr sz="1933" spc="-18" dirty="0">
                <a:latin typeface="Calibri"/>
                <a:cs typeface="Calibri"/>
              </a:rPr>
              <a:t> </a:t>
            </a:r>
            <a:r>
              <a:rPr sz="1933" dirty="0">
                <a:latin typeface="Calibri"/>
                <a:cs typeface="Calibri"/>
              </a:rPr>
              <a:t>x</a:t>
            </a:r>
            <a:r>
              <a:rPr sz="1933" spc="-42" dirty="0">
                <a:latin typeface="Calibri"/>
                <a:cs typeface="Calibri"/>
              </a:rPr>
              <a:t> </a:t>
            </a:r>
            <a:r>
              <a:rPr sz="1933" spc="-12" dirty="0" err="1">
                <a:latin typeface="Calibri"/>
                <a:cs typeface="Calibri"/>
              </a:rPr>
              <a:t>jährlich</a:t>
            </a:r>
            <a:endParaRPr sz="1933" dirty="0">
              <a:latin typeface="Calibri"/>
              <a:cs typeface="Calibri"/>
            </a:endParaRPr>
          </a:p>
          <a:p>
            <a:pPr marL="455683" marR="490972" indent="-346749" algn="just">
              <a:buFont typeface="Arial"/>
              <a:buChar char="•"/>
              <a:tabLst>
                <a:tab pos="456450" algn="l"/>
              </a:tabLst>
            </a:pPr>
            <a:r>
              <a:rPr sz="1933" spc="-36" dirty="0" err="1">
                <a:latin typeface="Calibri"/>
                <a:cs typeface="Calibri"/>
              </a:rPr>
              <a:t>Messbereiche</a:t>
            </a:r>
            <a:r>
              <a:rPr sz="1933" spc="-42" dirty="0">
                <a:latin typeface="Calibri"/>
                <a:cs typeface="Calibri"/>
              </a:rPr>
              <a:t> auf</a:t>
            </a:r>
            <a:r>
              <a:rPr sz="1933" spc="-66" dirty="0">
                <a:latin typeface="Calibri"/>
                <a:cs typeface="Calibri"/>
              </a:rPr>
              <a:t> </a:t>
            </a:r>
            <a:r>
              <a:rPr sz="1933" dirty="0">
                <a:latin typeface="Calibri"/>
                <a:cs typeface="Calibri"/>
              </a:rPr>
              <a:t>Basis</a:t>
            </a:r>
            <a:r>
              <a:rPr sz="1933" spc="-42" dirty="0">
                <a:latin typeface="Calibri"/>
                <a:cs typeface="Calibri"/>
              </a:rPr>
              <a:t> </a:t>
            </a:r>
            <a:r>
              <a:rPr sz="1933" dirty="0">
                <a:latin typeface="Calibri"/>
                <a:cs typeface="Calibri"/>
              </a:rPr>
              <a:t>der</a:t>
            </a:r>
            <a:r>
              <a:rPr sz="1933" spc="-48" dirty="0">
                <a:latin typeface="Calibri"/>
                <a:cs typeface="Calibri"/>
              </a:rPr>
              <a:t> </a:t>
            </a:r>
            <a:r>
              <a:rPr sz="1933" spc="-12" dirty="0" err="1">
                <a:latin typeface="Calibri"/>
                <a:cs typeface="Calibri"/>
              </a:rPr>
              <a:t>Küchenprozesse</a:t>
            </a:r>
            <a:r>
              <a:rPr sz="1933" spc="-12" dirty="0">
                <a:latin typeface="Calibri"/>
                <a:cs typeface="Calibri"/>
              </a:rPr>
              <a:t>: </a:t>
            </a:r>
            <a:r>
              <a:rPr sz="1933" spc="-24" dirty="0" err="1">
                <a:latin typeface="Calibri"/>
                <a:cs typeface="Calibri"/>
              </a:rPr>
              <a:t>Verluste</a:t>
            </a:r>
            <a:r>
              <a:rPr sz="1933" spc="-42" dirty="0">
                <a:latin typeface="Calibri"/>
                <a:cs typeface="Calibri"/>
              </a:rPr>
              <a:t> </a:t>
            </a:r>
            <a:r>
              <a:rPr sz="1933" dirty="0" err="1">
                <a:latin typeface="Calibri"/>
                <a:cs typeface="Calibri"/>
              </a:rPr>
              <a:t>aus</a:t>
            </a:r>
            <a:r>
              <a:rPr sz="1933" spc="-66" dirty="0">
                <a:latin typeface="Calibri"/>
                <a:cs typeface="Calibri"/>
              </a:rPr>
              <a:t> </a:t>
            </a:r>
            <a:r>
              <a:rPr sz="1933" dirty="0" err="1">
                <a:latin typeface="Calibri"/>
                <a:cs typeface="Calibri"/>
              </a:rPr>
              <a:t>Lagerung</a:t>
            </a:r>
            <a:r>
              <a:rPr sz="1933" dirty="0">
                <a:latin typeface="Calibri"/>
                <a:cs typeface="Calibri"/>
              </a:rPr>
              <a:t>,</a:t>
            </a:r>
            <a:r>
              <a:rPr sz="1933" spc="-72" dirty="0">
                <a:latin typeface="Calibri"/>
                <a:cs typeface="Calibri"/>
              </a:rPr>
              <a:t> </a:t>
            </a:r>
            <a:r>
              <a:rPr sz="1933" spc="-24" dirty="0" err="1">
                <a:latin typeface="Calibri"/>
                <a:cs typeface="Calibri"/>
              </a:rPr>
              <a:t>Zubereitung</a:t>
            </a:r>
            <a:r>
              <a:rPr sz="1933" spc="-24" dirty="0">
                <a:latin typeface="Calibri"/>
                <a:cs typeface="Calibri"/>
              </a:rPr>
              <a:t>,</a:t>
            </a:r>
            <a:r>
              <a:rPr sz="1933" spc="-60" dirty="0">
                <a:latin typeface="Calibri"/>
                <a:cs typeface="Calibri"/>
              </a:rPr>
              <a:t> </a:t>
            </a:r>
            <a:r>
              <a:rPr sz="1933" spc="-12" dirty="0" err="1">
                <a:latin typeface="Calibri"/>
                <a:cs typeface="Calibri"/>
              </a:rPr>
              <a:t>Ausgabe</a:t>
            </a:r>
            <a:r>
              <a:rPr sz="1933" spc="-12" dirty="0">
                <a:latin typeface="Calibri"/>
                <a:cs typeface="Calibri"/>
              </a:rPr>
              <a:t> </a:t>
            </a:r>
            <a:r>
              <a:rPr sz="1933" spc="-36" dirty="0">
                <a:latin typeface="Calibri"/>
                <a:cs typeface="Calibri"/>
              </a:rPr>
              <a:t>und</a:t>
            </a:r>
            <a:r>
              <a:rPr sz="1933" spc="-54" dirty="0">
                <a:latin typeface="Calibri"/>
                <a:cs typeface="Calibri"/>
              </a:rPr>
              <a:t> </a:t>
            </a:r>
            <a:r>
              <a:rPr sz="1933" spc="-12" dirty="0" err="1">
                <a:latin typeface="Calibri"/>
                <a:cs typeface="Calibri"/>
              </a:rPr>
              <a:t>Verzehr</a:t>
            </a:r>
            <a:endParaRPr sz="1933" dirty="0">
              <a:latin typeface="Calibri"/>
              <a:cs typeface="Calibri"/>
            </a:endParaRPr>
          </a:p>
        </p:txBody>
      </p:sp>
      <p:sp>
        <p:nvSpPr>
          <p:cNvPr id="13" name="object 13"/>
          <p:cNvSpPr txBox="1"/>
          <p:nvPr/>
        </p:nvSpPr>
        <p:spPr>
          <a:xfrm>
            <a:off x="1311355" y="5119106"/>
            <a:ext cx="4523672" cy="818913"/>
          </a:xfrm>
          <a:prstGeom prst="rect">
            <a:avLst/>
          </a:prstGeom>
          <a:ln w="25907">
            <a:solidFill>
              <a:schemeClr val="accent5"/>
            </a:solidFill>
          </a:ln>
        </p:spPr>
        <p:txBody>
          <a:bodyPr vert="horz" wrap="square" lIns="0" tIns="148053" rIns="0" bIns="0" rtlCol="0">
            <a:spAutoFit/>
          </a:bodyPr>
          <a:lstStyle/>
          <a:p>
            <a:pPr marL="108167" marR="1414613">
              <a:spcBef>
                <a:spcPts val="1166"/>
              </a:spcBef>
            </a:pPr>
            <a:r>
              <a:rPr sz="2175" dirty="0" err="1">
                <a:latin typeface="Calibri"/>
                <a:cs typeface="Calibri"/>
              </a:rPr>
              <a:t>Checkliste</a:t>
            </a:r>
            <a:r>
              <a:rPr sz="2175" spc="-109" dirty="0">
                <a:latin typeface="Calibri"/>
                <a:cs typeface="Calibri"/>
              </a:rPr>
              <a:t> </a:t>
            </a:r>
            <a:r>
              <a:rPr sz="2175" spc="-12" dirty="0" err="1">
                <a:latin typeface="Calibri"/>
                <a:cs typeface="Calibri"/>
              </a:rPr>
              <a:t>zur</a:t>
            </a:r>
            <a:r>
              <a:rPr sz="2175" spc="-60" dirty="0">
                <a:latin typeface="Calibri"/>
                <a:cs typeface="Calibri"/>
              </a:rPr>
              <a:t> </a:t>
            </a:r>
            <a:r>
              <a:rPr sz="2175" spc="-54" dirty="0" err="1">
                <a:latin typeface="Calibri"/>
                <a:cs typeface="Calibri"/>
              </a:rPr>
              <a:t>Messung</a:t>
            </a:r>
            <a:r>
              <a:rPr sz="2175" spc="-72" dirty="0">
                <a:latin typeface="Calibri"/>
                <a:cs typeface="Calibri"/>
              </a:rPr>
              <a:t> </a:t>
            </a:r>
            <a:r>
              <a:rPr sz="2175" spc="-30" dirty="0">
                <a:latin typeface="Calibri"/>
                <a:cs typeface="Calibri"/>
              </a:rPr>
              <a:t>der </a:t>
            </a:r>
            <a:r>
              <a:rPr sz="2175" spc="-12" dirty="0" err="1">
                <a:latin typeface="Calibri"/>
                <a:cs typeface="Calibri"/>
              </a:rPr>
              <a:t>Lebensmittelabfälle</a:t>
            </a:r>
            <a:endParaRPr sz="2175" dirty="0">
              <a:latin typeface="Calibri"/>
              <a:cs typeface="Calibri"/>
            </a:endParaRPr>
          </a:p>
        </p:txBody>
      </p:sp>
      <p:pic>
        <p:nvPicPr>
          <p:cNvPr id="14" name="object 14" descr="Klemmbrett abgehakt mit einfarbiger Füllung"/>
          <p:cNvPicPr/>
          <p:nvPr/>
        </p:nvPicPr>
        <p:blipFill>
          <a:blip r:embed="rId3">
            <a:extLst>
              <a:ext uri="{96DAC541-7B7A-43D3-8B79-37D633B846F1}">
                <asvg:svgBlip xmlns:asvg="http://schemas.microsoft.com/office/drawing/2016/SVG/main" r:embed="rId4"/>
              </a:ext>
            </a:extLst>
          </a:blip>
          <a:srcRect/>
          <a:stretch/>
        </p:blipFill>
        <p:spPr>
          <a:xfrm>
            <a:off x="206712" y="4946392"/>
            <a:ext cx="1104643" cy="110464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326" y="1346539"/>
            <a:ext cx="11548962" cy="2923314"/>
          </a:xfrm>
          <a:prstGeom prst="rect">
            <a:avLst/>
          </a:prstGeom>
        </p:spPr>
        <p:txBody>
          <a:bodyPr vert="horz" wrap="square" lIns="0" tIns="125807" rIns="0" bIns="0" rtlCol="0">
            <a:spAutoFit/>
          </a:bodyPr>
          <a:lstStyle/>
          <a:p>
            <a:pPr marL="290747" indent="-275405">
              <a:spcBef>
                <a:spcPts val="991"/>
              </a:spcBef>
              <a:buFont typeface="Arial"/>
              <a:buChar char="•"/>
              <a:tabLst>
                <a:tab pos="290747" algn="l"/>
                <a:tab pos="291515" algn="l"/>
              </a:tabLst>
            </a:pPr>
            <a:r>
              <a:rPr lang="de-DE" sz="2416" spc="-36" dirty="0">
                <a:latin typeface="Calibri"/>
                <a:cs typeface="Calibri"/>
              </a:rPr>
              <a:t>Welche</a:t>
            </a:r>
            <a:r>
              <a:rPr lang="de-DE" sz="2416" spc="-85" dirty="0">
                <a:latin typeface="Calibri"/>
                <a:cs typeface="Calibri"/>
              </a:rPr>
              <a:t> </a:t>
            </a:r>
            <a:r>
              <a:rPr lang="de-DE" sz="2416" spc="-24" dirty="0">
                <a:latin typeface="Calibri"/>
                <a:cs typeface="Calibri"/>
              </a:rPr>
              <a:t>Prozesse</a:t>
            </a:r>
            <a:r>
              <a:rPr lang="de-DE" sz="2416" spc="-85" dirty="0">
                <a:latin typeface="Calibri"/>
                <a:cs typeface="Calibri"/>
              </a:rPr>
              <a:t> </a:t>
            </a:r>
            <a:r>
              <a:rPr lang="de-DE" sz="2416" spc="-48" dirty="0">
                <a:latin typeface="Calibri"/>
                <a:cs typeface="Calibri"/>
              </a:rPr>
              <a:t>werden</a:t>
            </a:r>
            <a:r>
              <a:rPr lang="de-DE" sz="2416" spc="-79" dirty="0">
                <a:latin typeface="Calibri"/>
                <a:cs typeface="Calibri"/>
              </a:rPr>
              <a:t> </a:t>
            </a:r>
            <a:r>
              <a:rPr lang="de-DE" sz="2416" spc="-12" dirty="0">
                <a:latin typeface="Calibri"/>
                <a:cs typeface="Calibri"/>
              </a:rPr>
              <a:t>analysiert?</a:t>
            </a:r>
            <a:endParaRPr lang="de-DE" sz="2416" dirty="0">
              <a:latin typeface="Calibri"/>
              <a:cs typeface="Calibri"/>
            </a:endParaRPr>
          </a:p>
          <a:p>
            <a:pPr marL="290747" indent="-275405">
              <a:spcBef>
                <a:spcPts val="991"/>
              </a:spcBef>
              <a:buFont typeface="Arial"/>
              <a:buChar char="•"/>
              <a:tabLst>
                <a:tab pos="290747" algn="l"/>
                <a:tab pos="291515" algn="l"/>
              </a:tabLst>
            </a:pPr>
            <a:r>
              <a:rPr lang="de-DE" sz="2416" spc="-85" dirty="0">
                <a:latin typeface="Calibri"/>
                <a:cs typeface="Calibri"/>
              </a:rPr>
              <a:t>Wie</a:t>
            </a:r>
            <a:r>
              <a:rPr lang="de-DE" sz="2416" spc="-30" dirty="0">
                <a:latin typeface="Calibri"/>
                <a:cs typeface="Calibri"/>
              </a:rPr>
              <a:t> </a:t>
            </a:r>
            <a:r>
              <a:rPr lang="de-DE" sz="2416" dirty="0">
                <a:latin typeface="Calibri"/>
                <a:cs typeface="Calibri"/>
              </a:rPr>
              <a:t>lange</a:t>
            </a:r>
            <a:r>
              <a:rPr lang="de-DE" sz="2416" spc="-42" dirty="0">
                <a:latin typeface="Calibri"/>
                <a:cs typeface="Calibri"/>
              </a:rPr>
              <a:t> </a:t>
            </a:r>
            <a:r>
              <a:rPr lang="de-DE" sz="2416" dirty="0">
                <a:latin typeface="Calibri"/>
                <a:cs typeface="Calibri"/>
              </a:rPr>
              <a:t>soll</a:t>
            </a:r>
            <a:r>
              <a:rPr lang="de-DE" sz="2416" spc="-72" dirty="0">
                <a:latin typeface="Calibri"/>
                <a:cs typeface="Calibri"/>
              </a:rPr>
              <a:t> </a:t>
            </a:r>
            <a:r>
              <a:rPr lang="de-DE" sz="2416" spc="-30" dirty="0">
                <a:latin typeface="Calibri"/>
                <a:cs typeface="Calibri"/>
              </a:rPr>
              <a:t>gemessen</a:t>
            </a:r>
            <a:r>
              <a:rPr lang="de-DE" sz="2416" spc="-36" dirty="0">
                <a:latin typeface="Calibri"/>
                <a:cs typeface="Calibri"/>
              </a:rPr>
              <a:t> </a:t>
            </a:r>
            <a:r>
              <a:rPr lang="de-DE" sz="2416" spc="-12" dirty="0">
                <a:latin typeface="Calibri"/>
                <a:cs typeface="Calibri"/>
              </a:rPr>
              <a:t>werden?</a:t>
            </a:r>
            <a:endParaRPr lang="de-DE" sz="2416" dirty="0">
              <a:latin typeface="Calibri"/>
              <a:cs typeface="Calibri"/>
            </a:endParaRPr>
          </a:p>
          <a:p>
            <a:pPr marL="290747" indent="-275405">
              <a:spcBef>
                <a:spcPts val="991"/>
              </a:spcBef>
              <a:buFont typeface="Arial"/>
              <a:buChar char="•"/>
              <a:tabLst>
                <a:tab pos="290747" algn="l"/>
                <a:tab pos="291515" algn="l"/>
              </a:tabLst>
            </a:pPr>
            <a:r>
              <a:rPr lang="de-DE" sz="2416" spc="-85" dirty="0">
                <a:latin typeface="Calibri"/>
                <a:cs typeface="Calibri"/>
              </a:rPr>
              <a:t>Wann</a:t>
            </a:r>
            <a:r>
              <a:rPr lang="de-DE" sz="2416" spc="-42" dirty="0">
                <a:latin typeface="Calibri"/>
                <a:cs typeface="Calibri"/>
              </a:rPr>
              <a:t> </a:t>
            </a:r>
            <a:r>
              <a:rPr lang="de-DE" sz="2416" dirty="0">
                <a:latin typeface="Calibri"/>
                <a:cs typeface="Calibri"/>
              </a:rPr>
              <a:t>ist</a:t>
            </a:r>
            <a:r>
              <a:rPr lang="de-DE" sz="2416" spc="-48" dirty="0">
                <a:latin typeface="Calibri"/>
                <a:cs typeface="Calibri"/>
              </a:rPr>
              <a:t> </a:t>
            </a:r>
            <a:r>
              <a:rPr lang="de-DE" sz="2416" spc="-24" dirty="0">
                <a:latin typeface="Calibri"/>
                <a:cs typeface="Calibri"/>
              </a:rPr>
              <a:t>ein</a:t>
            </a:r>
            <a:r>
              <a:rPr lang="de-DE" sz="2416" spc="-54" dirty="0">
                <a:latin typeface="Calibri"/>
                <a:cs typeface="Calibri"/>
              </a:rPr>
              <a:t> </a:t>
            </a:r>
            <a:r>
              <a:rPr lang="de-DE" sz="2416" spc="-24" dirty="0">
                <a:latin typeface="Calibri"/>
                <a:cs typeface="Calibri"/>
              </a:rPr>
              <a:t>sinnvoller</a:t>
            </a:r>
            <a:r>
              <a:rPr lang="de-DE" sz="2416" spc="-72" dirty="0">
                <a:latin typeface="Calibri"/>
                <a:cs typeface="Calibri"/>
              </a:rPr>
              <a:t> </a:t>
            </a:r>
            <a:r>
              <a:rPr lang="de-DE" sz="2416" spc="-12" dirty="0">
                <a:latin typeface="Calibri"/>
                <a:cs typeface="Calibri"/>
              </a:rPr>
              <a:t>Startpunkt?</a:t>
            </a:r>
            <a:endParaRPr lang="de-DE" sz="2416" dirty="0">
              <a:latin typeface="Calibri"/>
              <a:cs typeface="Calibri"/>
            </a:endParaRPr>
          </a:p>
          <a:p>
            <a:pPr marL="290747" indent="-275405">
              <a:spcBef>
                <a:spcPts val="991"/>
              </a:spcBef>
              <a:buFont typeface="Arial"/>
              <a:buChar char="•"/>
              <a:tabLst>
                <a:tab pos="290747" algn="l"/>
                <a:tab pos="291515" algn="l"/>
              </a:tabLst>
            </a:pPr>
            <a:r>
              <a:rPr sz="2416" b="1" spc="-85" dirty="0" err="1">
                <a:latin typeface="Calibri"/>
                <a:cs typeface="Calibri"/>
              </a:rPr>
              <a:t>Wer</a:t>
            </a:r>
            <a:r>
              <a:rPr sz="2416" b="1" spc="-36" dirty="0">
                <a:latin typeface="Calibri"/>
                <a:cs typeface="Calibri"/>
              </a:rPr>
              <a:t> </a:t>
            </a:r>
            <a:r>
              <a:rPr sz="2416" b="1" dirty="0" err="1">
                <a:latin typeface="Calibri"/>
                <a:cs typeface="Calibri"/>
              </a:rPr>
              <a:t>ist</a:t>
            </a:r>
            <a:r>
              <a:rPr sz="2416" b="1" spc="-48" dirty="0">
                <a:latin typeface="Calibri"/>
                <a:cs typeface="Calibri"/>
              </a:rPr>
              <a:t> </a:t>
            </a:r>
            <a:r>
              <a:rPr sz="2416" b="1" spc="-12" dirty="0" err="1">
                <a:latin typeface="Calibri"/>
                <a:cs typeface="Calibri"/>
              </a:rPr>
              <a:t>verantwortlich</a:t>
            </a:r>
            <a:r>
              <a:rPr sz="2416" b="1" spc="-12" dirty="0">
                <a:latin typeface="Calibri"/>
                <a:cs typeface="Calibri"/>
              </a:rPr>
              <a:t>?</a:t>
            </a:r>
            <a:endParaRPr sz="2416" b="1" dirty="0">
              <a:latin typeface="Calibri"/>
              <a:cs typeface="Calibri"/>
            </a:endParaRPr>
          </a:p>
          <a:p>
            <a:pPr marL="290747" indent="-275405">
              <a:spcBef>
                <a:spcPts val="870"/>
              </a:spcBef>
              <a:buFont typeface="Arial"/>
              <a:buChar char="•"/>
              <a:tabLst>
                <a:tab pos="290747" algn="l"/>
                <a:tab pos="291515" algn="l"/>
              </a:tabLst>
            </a:pPr>
            <a:r>
              <a:rPr sz="2416" b="1" spc="-85" dirty="0" err="1">
                <a:latin typeface="Calibri"/>
                <a:cs typeface="Calibri"/>
              </a:rPr>
              <a:t>Wer</a:t>
            </a:r>
            <a:r>
              <a:rPr sz="2416" b="1" spc="-24" dirty="0">
                <a:latin typeface="Calibri"/>
                <a:cs typeface="Calibri"/>
              </a:rPr>
              <a:t> </a:t>
            </a:r>
            <a:r>
              <a:rPr sz="2416" b="1" dirty="0">
                <a:latin typeface="Calibri"/>
                <a:cs typeface="Calibri"/>
              </a:rPr>
              <a:t>muss</a:t>
            </a:r>
            <a:r>
              <a:rPr sz="2416" b="1" spc="-42" dirty="0">
                <a:latin typeface="Calibri"/>
                <a:cs typeface="Calibri"/>
              </a:rPr>
              <a:t> </a:t>
            </a:r>
            <a:r>
              <a:rPr sz="2416" b="1" spc="-42" dirty="0" err="1">
                <a:latin typeface="Calibri"/>
                <a:cs typeface="Calibri"/>
              </a:rPr>
              <a:t>eingebunden</a:t>
            </a:r>
            <a:r>
              <a:rPr sz="2416" b="1" spc="-66" dirty="0">
                <a:latin typeface="Calibri"/>
                <a:cs typeface="Calibri"/>
              </a:rPr>
              <a:t> </a:t>
            </a:r>
            <a:r>
              <a:rPr sz="2416" b="1" spc="-85" dirty="0" err="1">
                <a:latin typeface="Calibri"/>
                <a:cs typeface="Calibri"/>
              </a:rPr>
              <a:t>werden</a:t>
            </a:r>
            <a:r>
              <a:rPr sz="2416" b="1" spc="-85" dirty="0">
                <a:latin typeface="Calibri"/>
                <a:cs typeface="Calibri"/>
              </a:rPr>
              <a:t>?</a:t>
            </a:r>
            <a:r>
              <a:rPr sz="2416" b="1" spc="-24" dirty="0">
                <a:latin typeface="Calibri"/>
                <a:cs typeface="Calibri"/>
              </a:rPr>
              <a:t> </a:t>
            </a:r>
            <a:r>
              <a:rPr sz="2416" b="1" spc="-85" dirty="0">
                <a:latin typeface="Calibri"/>
                <a:cs typeface="Calibri"/>
              </a:rPr>
              <a:t>Wie</a:t>
            </a:r>
            <a:r>
              <a:rPr sz="2416" b="1" spc="-36" dirty="0">
                <a:latin typeface="Calibri"/>
                <a:cs typeface="Calibri"/>
              </a:rPr>
              <a:t> </a:t>
            </a:r>
            <a:r>
              <a:rPr sz="2416" b="1" spc="-72" dirty="0" err="1">
                <a:latin typeface="Calibri"/>
                <a:cs typeface="Calibri"/>
              </a:rPr>
              <a:t>nehme</a:t>
            </a:r>
            <a:r>
              <a:rPr sz="2416" b="1" spc="-48" dirty="0">
                <a:latin typeface="Calibri"/>
                <a:cs typeface="Calibri"/>
              </a:rPr>
              <a:t> </a:t>
            </a:r>
            <a:r>
              <a:rPr sz="2416" b="1" dirty="0">
                <a:latin typeface="Calibri"/>
                <a:cs typeface="Calibri"/>
              </a:rPr>
              <a:t>ich</a:t>
            </a:r>
            <a:r>
              <a:rPr sz="2416" b="1" spc="-42" dirty="0">
                <a:latin typeface="Calibri"/>
                <a:cs typeface="Calibri"/>
              </a:rPr>
              <a:t> </a:t>
            </a:r>
            <a:r>
              <a:rPr sz="2416" b="1" dirty="0">
                <a:latin typeface="Calibri"/>
                <a:cs typeface="Calibri"/>
              </a:rPr>
              <a:t>die</a:t>
            </a:r>
            <a:r>
              <a:rPr sz="2416" b="1" spc="-36" dirty="0">
                <a:latin typeface="Calibri"/>
                <a:cs typeface="Calibri"/>
              </a:rPr>
              <a:t> </a:t>
            </a:r>
            <a:r>
              <a:rPr sz="2416" b="1" spc="-66" dirty="0" err="1">
                <a:latin typeface="Calibri"/>
                <a:cs typeface="Calibri"/>
              </a:rPr>
              <a:t>Mitarbeitenden</a:t>
            </a:r>
            <a:r>
              <a:rPr sz="2416" b="1" spc="-66" dirty="0">
                <a:latin typeface="Calibri"/>
                <a:cs typeface="Calibri"/>
              </a:rPr>
              <a:t> </a:t>
            </a:r>
            <a:r>
              <a:rPr sz="2416" b="1" spc="-24" dirty="0" err="1">
                <a:latin typeface="Calibri"/>
                <a:cs typeface="Calibri"/>
              </a:rPr>
              <a:t>mit</a:t>
            </a:r>
            <a:r>
              <a:rPr sz="2416" b="1" spc="-24" dirty="0">
                <a:latin typeface="Calibri"/>
                <a:cs typeface="Calibri"/>
              </a:rPr>
              <a:t>?</a:t>
            </a:r>
            <a:endParaRPr sz="2416" b="1" dirty="0">
              <a:latin typeface="Calibri"/>
              <a:cs typeface="Calibri"/>
            </a:endParaRPr>
          </a:p>
          <a:p>
            <a:pPr marL="909819" lvl="1" indent="-342900">
              <a:spcBef>
                <a:spcPts val="834"/>
              </a:spcBef>
              <a:buFont typeface="Wingdings" panose="05000000000000000000" pitchFamily="2" charset="2"/>
              <a:buChar char="à"/>
              <a:tabLst>
                <a:tab pos="843091" algn="l"/>
                <a:tab pos="843858" algn="l"/>
              </a:tabLst>
            </a:pPr>
            <a:r>
              <a:rPr sz="2175" spc="-42" dirty="0" err="1">
                <a:latin typeface="Calibri"/>
                <a:cs typeface="Calibri"/>
              </a:rPr>
              <a:t>Führen</a:t>
            </a:r>
            <a:r>
              <a:rPr sz="2175" spc="-42" dirty="0">
                <a:latin typeface="Calibri"/>
                <a:cs typeface="Calibri"/>
              </a:rPr>
              <a:t> </a:t>
            </a:r>
            <a:r>
              <a:rPr sz="2175" dirty="0">
                <a:latin typeface="Calibri"/>
                <a:cs typeface="Calibri"/>
              </a:rPr>
              <a:t>Sie</a:t>
            </a:r>
            <a:r>
              <a:rPr sz="2175" spc="-48" dirty="0">
                <a:latin typeface="Calibri"/>
                <a:cs typeface="Calibri"/>
              </a:rPr>
              <a:t> </a:t>
            </a:r>
            <a:r>
              <a:rPr sz="2175" spc="-36" dirty="0" err="1">
                <a:latin typeface="Calibri"/>
                <a:cs typeface="Calibri"/>
              </a:rPr>
              <a:t>einen</a:t>
            </a:r>
            <a:r>
              <a:rPr sz="2175" spc="-36" dirty="0">
                <a:latin typeface="Calibri"/>
                <a:cs typeface="Calibri"/>
              </a:rPr>
              <a:t> </a:t>
            </a:r>
            <a:r>
              <a:rPr sz="2175" spc="-42" dirty="0">
                <a:latin typeface="Calibri"/>
                <a:cs typeface="Calibri"/>
              </a:rPr>
              <a:t>Workshop </a:t>
            </a:r>
            <a:r>
              <a:rPr sz="2175" dirty="0" err="1">
                <a:latin typeface="Calibri"/>
                <a:cs typeface="Calibri"/>
              </a:rPr>
              <a:t>durch</a:t>
            </a:r>
            <a:r>
              <a:rPr sz="2175" dirty="0">
                <a:latin typeface="Calibri"/>
                <a:cs typeface="Calibri"/>
              </a:rPr>
              <a:t>,</a:t>
            </a:r>
            <a:r>
              <a:rPr sz="2175" spc="-48" dirty="0">
                <a:latin typeface="Calibri"/>
                <a:cs typeface="Calibri"/>
              </a:rPr>
              <a:t> </a:t>
            </a:r>
            <a:r>
              <a:rPr sz="2175" dirty="0" err="1">
                <a:latin typeface="Calibri"/>
                <a:cs typeface="Calibri"/>
              </a:rPr>
              <a:t>bei</a:t>
            </a:r>
            <a:r>
              <a:rPr sz="2175" spc="-30" dirty="0">
                <a:latin typeface="Calibri"/>
                <a:cs typeface="Calibri"/>
              </a:rPr>
              <a:t> </a:t>
            </a:r>
            <a:r>
              <a:rPr sz="2175" spc="-24" dirty="0">
                <a:latin typeface="Calibri"/>
                <a:cs typeface="Calibri"/>
              </a:rPr>
              <a:t>dem</a:t>
            </a:r>
            <a:r>
              <a:rPr sz="2175" spc="-42" dirty="0">
                <a:latin typeface="Calibri"/>
                <a:cs typeface="Calibri"/>
              </a:rPr>
              <a:t> </a:t>
            </a:r>
            <a:r>
              <a:rPr sz="2175" dirty="0">
                <a:latin typeface="Calibri"/>
                <a:cs typeface="Calibri"/>
              </a:rPr>
              <a:t>das</a:t>
            </a:r>
            <a:r>
              <a:rPr sz="2175" spc="-42" dirty="0">
                <a:latin typeface="Calibri"/>
                <a:cs typeface="Calibri"/>
              </a:rPr>
              <a:t> </a:t>
            </a:r>
            <a:r>
              <a:rPr sz="2175" spc="-60" dirty="0" err="1">
                <a:latin typeface="Calibri"/>
                <a:cs typeface="Calibri"/>
              </a:rPr>
              <a:t>Mitarbeitendenteam</a:t>
            </a:r>
            <a:r>
              <a:rPr sz="2175" spc="-42" dirty="0">
                <a:latin typeface="Calibri"/>
                <a:cs typeface="Calibri"/>
              </a:rPr>
              <a:t> </a:t>
            </a:r>
            <a:r>
              <a:rPr sz="2175" spc="-24" dirty="0" err="1">
                <a:latin typeface="Calibri"/>
                <a:cs typeface="Calibri"/>
              </a:rPr>
              <a:t>mit</a:t>
            </a:r>
            <a:r>
              <a:rPr sz="2175" spc="-48" dirty="0">
                <a:latin typeface="Calibri"/>
                <a:cs typeface="Calibri"/>
              </a:rPr>
              <a:t> </a:t>
            </a:r>
            <a:r>
              <a:rPr sz="2175" spc="-42" dirty="0" err="1">
                <a:latin typeface="Calibri"/>
                <a:cs typeface="Calibri"/>
              </a:rPr>
              <a:t>eingebunden</a:t>
            </a:r>
            <a:r>
              <a:rPr sz="2175" spc="-48" dirty="0">
                <a:latin typeface="Calibri"/>
                <a:cs typeface="Calibri"/>
              </a:rPr>
              <a:t> </a:t>
            </a:r>
            <a:r>
              <a:rPr sz="2175" spc="-12" dirty="0" err="1">
                <a:latin typeface="Calibri"/>
                <a:cs typeface="Calibri"/>
              </a:rPr>
              <a:t>wird</a:t>
            </a:r>
            <a:r>
              <a:rPr sz="2175" spc="-12" dirty="0">
                <a:latin typeface="Calibri"/>
                <a:cs typeface="Calibri"/>
              </a:rPr>
              <a:t>.</a:t>
            </a:r>
            <a:endParaRPr sz="2175" dirty="0">
              <a:latin typeface="Calibri"/>
              <a:cs typeface="Calibri"/>
            </a:endParaRPr>
          </a:p>
        </p:txBody>
      </p:sp>
      <p:sp>
        <p:nvSpPr>
          <p:cNvPr id="4" name="object 4"/>
          <p:cNvSpPr txBox="1">
            <a:spLocks noGrp="1"/>
          </p:cNvSpPr>
          <p:nvPr>
            <p:ph type="title"/>
          </p:nvPr>
        </p:nvSpPr>
        <p:spPr>
          <a:prstGeom prst="rect">
            <a:avLst/>
          </a:prstGeom>
        </p:spPr>
        <p:txBody>
          <a:bodyPr vert="horz" wrap="square" lIns="0" tIns="16109" rIns="0" bIns="0" numCol="1" rtlCol="0" anchor="t" anchorCtr="0" compatLnSpc="1">
            <a:prstTxWarp prst="textNoShape">
              <a:avLst/>
            </a:prstTxWarp>
            <a:spAutoFit/>
          </a:bodyPr>
          <a:lstStyle/>
          <a:p>
            <a:pPr marL="15343">
              <a:spcBef>
                <a:spcPts val="127"/>
              </a:spcBef>
            </a:pPr>
            <a:r>
              <a:rPr spc="-12"/>
              <a:t>Systematisches</a:t>
            </a:r>
            <a:r>
              <a:rPr spc="-115"/>
              <a:t> </a:t>
            </a:r>
            <a:r>
              <a:rPr spc="-91"/>
              <a:t>Vorgehen</a:t>
            </a:r>
            <a:r>
              <a:rPr spc="-127"/>
              <a:t> </a:t>
            </a:r>
            <a:r>
              <a:rPr spc="-12"/>
              <a:t>planen</a:t>
            </a:r>
          </a:p>
        </p:txBody>
      </p:sp>
      <p:sp>
        <p:nvSpPr>
          <p:cNvPr id="13" name="object 13"/>
          <p:cNvSpPr txBox="1"/>
          <p:nvPr/>
        </p:nvSpPr>
        <p:spPr>
          <a:xfrm>
            <a:off x="1311355" y="5119106"/>
            <a:ext cx="4523672" cy="818913"/>
          </a:xfrm>
          <a:prstGeom prst="rect">
            <a:avLst/>
          </a:prstGeom>
          <a:ln w="25907">
            <a:solidFill>
              <a:schemeClr val="accent5"/>
            </a:solidFill>
          </a:ln>
        </p:spPr>
        <p:txBody>
          <a:bodyPr vert="horz" wrap="square" lIns="0" tIns="148053" rIns="0" bIns="0" rtlCol="0">
            <a:spAutoFit/>
          </a:bodyPr>
          <a:lstStyle/>
          <a:p>
            <a:pPr marL="108167" marR="1414613">
              <a:spcBef>
                <a:spcPts val="1166"/>
              </a:spcBef>
            </a:pPr>
            <a:r>
              <a:rPr sz="2175" dirty="0" err="1">
                <a:latin typeface="Calibri"/>
                <a:cs typeface="Calibri"/>
              </a:rPr>
              <a:t>Checkliste</a:t>
            </a:r>
            <a:r>
              <a:rPr sz="2175" spc="-109" dirty="0">
                <a:latin typeface="Calibri"/>
                <a:cs typeface="Calibri"/>
              </a:rPr>
              <a:t> </a:t>
            </a:r>
            <a:r>
              <a:rPr sz="2175" spc="-12" dirty="0" err="1">
                <a:latin typeface="Calibri"/>
                <a:cs typeface="Calibri"/>
              </a:rPr>
              <a:t>zur</a:t>
            </a:r>
            <a:r>
              <a:rPr sz="2175" spc="-60" dirty="0">
                <a:latin typeface="Calibri"/>
                <a:cs typeface="Calibri"/>
              </a:rPr>
              <a:t> </a:t>
            </a:r>
            <a:r>
              <a:rPr sz="2175" spc="-54" dirty="0" err="1">
                <a:latin typeface="Calibri"/>
                <a:cs typeface="Calibri"/>
              </a:rPr>
              <a:t>Messung</a:t>
            </a:r>
            <a:r>
              <a:rPr sz="2175" spc="-72" dirty="0">
                <a:latin typeface="Calibri"/>
                <a:cs typeface="Calibri"/>
              </a:rPr>
              <a:t> </a:t>
            </a:r>
            <a:r>
              <a:rPr sz="2175" spc="-30" dirty="0">
                <a:latin typeface="Calibri"/>
                <a:cs typeface="Calibri"/>
              </a:rPr>
              <a:t>der </a:t>
            </a:r>
            <a:r>
              <a:rPr sz="2175" spc="-12" dirty="0" err="1">
                <a:latin typeface="Calibri"/>
                <a:cs typeface="Calibri"/>
              </a:rPr>
              <a:t>Lebensmittelabfälle</a:t>
            </a:r>
            <a:endParaRPr sz="2175" dirty="0">
              <a:latin typeface="Calibri"/>
              <a:cs typeface="Calibri"/>
            </a:endParaRPr>
          </a:p>
        </p:txBody>
      </p:sp>
      <p:pic>
        <p:nvPicPr>
          <p:cNvPr id="14" name="object 14" descr="Klemmbrett abgehakt mit einfarbiger Füllung"/>
          <p:cNvPicPr/>
          <p:nvPr/>
        </p:nvPicPr>
        <p:blipFill>
          <a:blip r:embed="rId3">
            <a:extLst>
              <a:ext uri="{96DAC541-7B7A-43D3-8B79-37D633B846F1}">
                <asvg:svgBlip xmlns:asvg="http://schemas.microsoft.com/office/drawing/2016/SVG/main" r:embed="rId4"/>
              </a:ext>
            </a:extLst>
          </a:blip>
          <a:srcRect/>
          <a:stretch/>
        </p:blipFill>
        <p:spPr>
          <a:xfrm>
            <a:off x="206712" y="4946392"/>
            <a:ext cx="1104643" cy="1104643"/>
          </a:xfrm>
          <a:prstGeom prst="rect">
            <a:avLst/>
          </a:prstGeom>
        </p:spPr>
      </p:pic>
    </p:spTree>
    <p:extLst>
      <p:ext uri="{BB962C8B-B14F-4D97-AF65-F5344CB8AC3E}">
        <p14:creationId xmlns:p14="http://schemas.microsoft.com/office/powerpoint/2010/main" val="49702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Lebensmittelabfallmessung</a:t>
            </a:r>
            <a:endParaRPr lang="de-DE" b="1" kern="1200">
              <a:latin typeface="+mj-lt"/>
              <a:ea typeface="+mj-ea"/>
              <a:cs typeface="+mj-cs"/>
            </a:endParaRPr>
          </a:p>
        </p:txBody>
      </p:sp>
      <p:sp>
        <p:nvSpPr>
          <p:cNvPr id="4" name="Textplatzhalter 11">
            <a:extLst>
              <a:ext uri="{FF2B5EF4-FFF2-40B4-BE49-F238E27FC236}">
                <a16:creationId xmlns:a16="http://schemas.microsoft.com/office/drawing/2014/main" id="{BB28B11D-E5CE-F8E6-CD74-15E6BAF7980C}"/>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a:t>Festlegung der Systemgrenzen der Messung</a:t>
            </a: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0" y="1785938"/>
            <a:ext cx="11491657" cy="4019550"/>
          </a:xfrm>
          <a:prstGeom prst="rect">
            <a:avLst/>
          </a:prstGeom>
          <a:solidFill>
            <a:schemeClr val="bg1"/>
          </a:solidFill>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00"/>
              </a:spcBef>
              <a:buSzPct val="300000"/>
              <a:buBlip>
                <a:blip r:embed="rId3">
                  <a:extLst>
                    <a:ext uri="{96DAC541-7B7A-43D3-8B79-37D633B846F1}">
                      <asvg:svgBlip xmlns:asvg="http://schemas.microsoft.com/office/drawing/2016/SVG/main" r:embed="rId4"/>
                    </a:ext>
                  </a:extLst>
                </a:blip>
              </a:buBlip>
            </a:pPr>
            <a:r>
              <a:rPr lang="de-DE" sz="2200" spc="-30" dirty="0">
                <a:cs typeface="Calibri"/>
              </a:rPr>
              <a:t>Wo wird gemessen?</a:t>
            </a:r>
          </a:p>
          <a:p>
            <a:pPr marL="0" indent="0">
              <a:lnSpc>
                <a:spcPct val="150000"/>
              </a:lnSpc>
              <a:spcBef>
                <a:spcPts val="100"/>
              </a:spcBef>
              <a:buNone/>
            </a:pPr>
            <a:endParaRPr lang="de-DE" sz="2200" spc="-30" dirty="0">
              <a:cs typeface="Calibri"/>
            </a:endParaRPr>
          </a:p>
          <a:p>
            <a:pPr>
              <a:lnSpc>
                <a:spcPct val="150000"/>
              </a:lnSpc>
              <a:spcBef>
                <a:spcPts val="100"/>
              </a:spcBef>
              <a:buSzPct val="300000"/>
              <a:buBlip>
                <a:blip r:embed="rId5">
                  <a:extLst>
                    <a:ext uri="{96DAC541-7B7A-43D3-8B79-37D633B846F1}">
                      <asvg:svgBlip xmlns:asvg="http://schemas.microsoft.com/office/drawing/2016/SVG/main" r:embed="rId6"/>
                    </a:ext>
                  </a:extLst>
                </a:blip>
              </a:buBlip>
            </a:pPr>
            <a:r>
              <a:rPr lang="de-DE" sz="2200" spc="-30" dirty="0">
                <a:cs typeface="Calibri"/>
              </a:rPr>
              <a:t>Was wird gemessen?</a:t>
            </a:r>
          </a:p>
          <a:p>
            <a:pPr marL="0" indent="0">
              <a:lnSpc>
                <a:spcPct val="150000"/>
              </a:lnSpc>
              <a:spcBef>
                <a:spcPts val="100"/>
              </a:spcBef>
              <a:buNone/>
            </a:pPr>
            <a:endParaRPr lang="de-DE" sz="2200" spc="-30" dirty="0">
              <a:cs typeface="Calibri"/>
            </a:endParaRPr>
          </a:p>
          <a:p>
            <a:pPr>
              <a:lnSpc>
                <a:spcPct val="150000"/>
              </a:lnSpc>
              <a:spcBef>
                <a:spcPts val="100"/>
              </a:spcBef>
              <a:buSzPct val="300000"/>
              <a:buBlip>
                <a:blip r:embed="rId7">
                  <a:extLst>
                    <a:ext uri="{96DAC541-7B7A-43D3-8B79-37D633B846F1}">
                      <asvg:svgBlip xmlns:asvg="http://schemas.microsoft.com/office/drawing/2016/SVG/main" r:embed="rId8"/>
                    </a:ext>
                  </a:extLst>
                </a:blip>
              </a:buBlip>
            </a:pPr>
            <a:r>
              <a:rPr lang="de-DE" sz="2200" spc="-30" dirty="0">
                <a:cs typeface="Calibri"/>
              </a:rPr>
              <a:t>Wie lange wird gemessen?</a:t>
            </a:r>
          </a:p>
          <a:p>
            <a:pPr marL="0" indent="0">
              <a:lnSpc>
                <a:spcPct val="150000"/>
              </a:lnSpc>
              <a:spcBef>
                <a:spcPts val="100"/>
              </a:spcBef>
              <a:buSzPct val="300000"/>
              <a:buNone/>
            </a:pPr>
            <a:endParaRPr lang="de-DE" sz="2200" spc="-30" dirty="0">
              <a:cs typeface="Calibri"/>
            </a:endParaRPr>
          </a:p>
          <a:p>
            <a:pPr>
              <a:lnSpc>
                <a:spcPct val="150000"/>
              </a:lnSpc>
              <a:spcBef>
                <a:spcPts val="100"/>
              </a:spcBef>
              <a:buSzPct val="300000"/>
              <a:buBlip>
                <a:blip r:embed="rId9">
                  <a:extLst>
                    <a:ext uri="{96DAC541-7B7A-43D3-8B79-37D633B846F1}">
                      <asvg:svgBlip xmlns:asvg="http://schemas.microsoft.com/office/drawing/2016/SVG/main" r:embed="rId10"/>
                    </a:ext>
                  </a:extLst>
                </a:blip>
              </a:buBlip>
            </a:pPr>
            <a:endParaRPr lang="de-DE" sz="2200" spc="-30" dirty="0">
              <a:cs typeface="Calibri"/>
            </a:endParaRPr>
          </a:p>
          <a:p>
            <a:pPr>
              <a:lnSpc>
                <a:spcPct val="100000"/>
              </a:lnSpc>
              <a:spcBef>
                <a:spcPts val="100"/>
              </a:spcBef>
              <a:buSzPct val="300000"/>
              <a:buBlip>
                <a:blip r:embed="rId9">
                  <a:extLst>
                    <a:ext uri="{96DAC541-7B7A-43D3-8B79-37D633B846F1}">
                      <asvg:svgBlip xmlns:asvg="http://schemas.microsoft.com/office/drawing/2016/SVG/main" r:embed="rId10"/>
                    </a:ext>
                  </a:extLst>
                </a:blip>
              </a:buBlip>
            </a:pPr>
            <a:r>
              <a:rPr lang="de-DE" sz="2200" spc="-30" dirty="0">
                <a:cs typeface="Calibri"/>
              </a:rPr>
              <a:t>Wer ist verantwortlich und wer führt die Messung durch?</a:t>
            </a:r>
          </a:p>
          <a:p>
            <a:pPr lvl="1">
              <a:lnSpc>
                <a:spcPct val="100000"/>
              </a:lnSpc>
              <a:spcBef>
                <a:spcPts val="100"/>
              </a:spcBef>
              <a:buClr>
                <a:schemeClr val="accent5"/>
              </a:buClr>
              <a:buSzPct val="100000"/>
              <a:buFont typeface="Wingdings" panose="05000000000000000000" pitchFamily="2" charset="2"/>
              <a:buChar char="à"/>
            </a:pPr>
            <a:r>
              <a:rPr lang="de-DE" sz="2000" spc="-30" dirty="0">
                <a:cs typeface="Calibri"/>
              </a:rPr>
              <a:t>die Verantwortlichkeiten werden im Rahmen der Inhouse-Schulung festgelegt </a:t>
            </a:r>
            <a:br>
              <a:rPr lang="de-DE" sz="2200" spc="-30" dirty="0">
                <a:cs typeface="Calibri"/>
              </a:rPr>
            </a:br>
            <a:endParaRPr lang="de-DE" sz="2200" spc="-30" dirty="0">
              <a:cs typeface="Calibri"/>
            </a:endParaRPr>
          </a:p>
        </p:txBody>
      </p:sp>
      <p:pic>
        <p:nvPicPr>
          <p:cNvPr id="15" name="Grafik 14" descr="Klemmbrett abgehakt Silhouette">
            <a:extLst>
              <a:ext uri="{FF2B5EF4-FFF2-40B4-BE49-F238E27FC236}">
                <a16:creationId xmlns:a16="http://schemas.microsoft.com/office/drawing/2014/main" id="{DD15B761-35D0-7166-69AF-B9E9E92CF21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160821" y="1378593"/>
            <a:ext cx="2507775" cy="2507775"/>
          </a:xfrm>
          <a:prstGeom prst="rect">
            <a:avLst/>
          </a:prstGeom>
        </p:spPr>
      </p:pic>
      <p:sp>
        <p:nvSpPr>
          <p:cNvPr id="16" name="Textfeld 15">
            <a:extLst>
              <a:ext uri="{FF2B5EF4-FFF2-40B4-BE49-F238E27FC236}">
                <a16:creationId xmlns:a16="http://schemas.microsoft.com/office/drawing/2014/main" id="{E92FDC89-C7BC-B96A-5A4B-0C7E7253CE33}"/>
              </a:ext>
            </a:extLst>
          </p:cNvPr>
          <p:cNvSpPr txBox="1"/>
          <p:nvPr/>
        </p:nvSpPr>
        <p:spPr>
          <a:xfrm>
            <a:off x="7125033" y="3886368"/>
            <a:ext cx="4579353" cy="1353897"/>
          </a:xfrm>
          <a:prstGeom prst="rect">
            <a:avLst/>
          </a:prstGeom>
          <a:noFill/>
        </p:spPr>
        <p:txBody>
          <a:bodyPr wrap="square" rtlCol="0">
            <a:spAutoFit/>
          </a:bodyPr>
          <a:lstStyle/>
          <a:p>
            <a:pPr marL="342900" indent="-342900">
              <a:lnSpc>
                <a:spcPct val="110000"/>
              </a:lnSpc>
              <a:buFont typeface="Wingdings" panose="05000000000000000000" pitchFamily="2" charset="2"/>
              <a:buChar char="è"/>
            </a:pPr>
            <a:r>
              <a:rPr lang="de-DE" sz="1900" b="1"/>
              <a:t>Checkliste Verringerung von Lebensmittelabfällen</a:t>
            </a:r>
          </a:p>
          <a:p>
            <a:pPr marL="342900" indent="-342900">
              <a:lnSpc>
                <a:spcPct val="110000"/>
              </a:lnSpc>
              <a:buFont typeface="Wingdings" panose="05000000000000000000" pitchFamily="2" charset="2"/>
              <a:buChar char="è"/>
            </a:pPr>
            <a:r>
              <a:rPr lang="de-DE" sz="1900" b="1"/>
              <a:t>Konzept Inhouse-Schulung</a:t>
            </a:r>
          </a:p>
          <a:p>
            <a:pPr marL="342900" indent="-342900">
              <a:lnSpc>
                <a:spcPct val="110000"/>
              </a:lnSpc>
              <a:buFont typeface="Wingdings" panose="05000000000000000000" pitchFamily="2" charset="2"/>
              <a:buChar char="è"/>
            </a:pPr>
            <a:r>
              <a:rPr lang="de-DE" sz="1900" b="1"/>
              <a:t>Anleitung Durchführung Messung</a:t>
            </a:r>
          </a:p>
        </p:txBody>
      </p:sp>
    </p:spTree>
    <p:extLst>
      <p:ext uri="{BB962C8B-B14F-4D97-AF65-F5344CB8AC3E}">
        <p14:creationId xmlns:p14="http://schemas.microsoft.com/office/powerpoint/2010/main" val="20360843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Lebensmittelabfallmessung</a:t>
            </a:r>
            <a:endParaRPr lang="de-DE" b="1" kern="1200">
              <a:latin typeface="+mj-lt"/>
              <a:ea typeface="+mj-ea"/>
              <a:cs typeface="+mj-cs"/>
            </a:endParaRPr>
          </a:p>
        </p:txBody>
      </p:sp>
      <p:sp>
        <p:nvSpPr>
          <p:cNvPr id="4" name="Textplatzhalter 11">
            <a:extLst>
              <a:ext uri="{FF2B5EF4-FFF2-40B4-BE49-F238E27FC236}">
                <a16:creationId xmlns:a16="http://schemas.microsoft.com/office/drawing/2014/main" id="{BB28B11D-E5CE-F8E6-CD74-15E6BAF7980C}"/>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kern="1200">
                <a:latin typeface="+mn-lt"/>
                <a:ea typeface="+mn-ea"/>
                <a:cs typeface="+mn-cs"/>
              </a:rPr>
              <a:t>Messdokument</a:t>
            </a:r>
          </a:p>
        </p:txBody>
      </p:sp>
      <p:pic>
        <p:nvPicPr>
          <p:cNvPr id="6" name="Grafik 5" descr="Klemmbrett abgehakt Silhouette">
            <a:extLst>
              <a:ext uri="{FF2B5EF4-FFF2-40B4-BE49-F238E27FC236}">
                <a16:creationId xmlns:a16="http://schemas.microsoft.com/office/drawing/2014/main" id="{299F5D2B-496C-5EC6-2055-6EAB0C5459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2452" y="1410976"/>
            <a:ext cx="1607380" cy="1607380"/>
          </a:xfrm>
          <a:prstGeom prst="rect">
            <a:avLst/>
          </a:prstGeom>
        </p:spPr>
      </p:pic>
      <p:pic>
        <p:nvPicPr>
          <p:cNvPr id="3" name="Grafik 2" descr="Klemmbrett abgehakt Silhouette">
            <a:extLst>
              <a:ext uri="{FF2B5EF4-FFF2-40B4-BE49-F238E27FC236}">
                <a16:creationId xmlns:a16="http://schemas.microsoft.com/office/drawing/2014/main" id="{58DC2C71-912D-E5F2-32B8-E14A4C0D7A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6000" y="1427043"/>
            <a:ext cx="1607380" cy="1607380"/>
          </a:xfrm>
          <a:prstGeom prst="rect">
            <a:avLst/>
          </a:prstGeom>
        </p:spPr>
      </p:pic>
      <p:sp>
        <p:nvSpPr>
          <p:cNvPr id="7" name="Textfeld 6">
            <a:extLst>
              <a:ext uri="{FF2B5EF4-FFF2-40B4-BE49-F238E27FC236}">
                <a16:creationId xmlns:a16="http://schemas.microsoft.com/office/drawing/2014/main" id="{CAE21F03-4E19-7ACE-1A0B-181ABB79000A}"/>
              </a:ext>
            </a:extLst>
          </p:cNvPr>
          <p:cNvSpPr txBox="1"/>
          <p:nvPr/>
        </p:nvSpPr>
        <p:spPr>
          <a:xfrm>
            <a:off x="2159832" y="1778008"/>
            <a:ext cx="2762488" cy="873316"/>
          </a:xfrm>
          <a:prstGeom prst="rect">
            <a:avLst/>
          </a:prstGeom>
          <a:noFill/>
        </p:spPr>
        <p:txBody>
          <a:bodyPr wrap="square" rtlCol="0">
            <a:spAutoFit/>
          </a:bodyPr>
          <a:lstStyle/>
          <a:p>
            <a:pPr marL="342900" indent="-342900">
              <a:lnSpc>
                <a:spcPct val="110000"/>
              </a:lnSpc>
              <a:buFont typeface="Wingdings" panose="05000000000000000000" pitchFamily="2" charset="2"/>
              <a:buChar char="è"/>
            </a:pPr>
            <a:r>
              <a:rPr lang="de-DE" sz="2400" b="1" err="1"/>
              <a:t>Wiegeprotokoll</a:t>
            </a:r>
            <a:r>
              <a:rPr lang="de-DE" sz="2400" err="1"/>
              <a:t>t</a:t>
            </a:r>
            <a:endParaRPr lang="de-DE" sz="2400"/>
          </a:p>
        </p:txBody>
      </p:sp>
      <p:sp>
        <p:nvSpPr>
          <p:cNvPr id="8" name="Textfeld 7">
            <a:extLst>
              <a:ext uri="{FF2B5EF4-FFF2-40B4-BE49-F238E27FC236}">
                <a16:creationId xmlns:a16="http://schemas.microsoft.com/office/drawing/2014/main" id="{C7583DB8-9BD5-709E-4949-F0BF482D9BE6}"/>
              </a:ext>
            </a:extLst>
          </p:cNvPr>
          <p:cNvSpPr txBox="1"/>
          <p:nvPr/>
        </p:nvSpPr>
        <p:spPr>
          <a:xfrm>
            <a:off x="7707664" y="1794075"/>
            <a:ext cx="2762488" cy="873316"/>
          </a:xfrm>
          <a:prstGeom prst="rect">
            <a:avLst/>
          </a:prstGeom>
          <a:noFill/>
        </p:spPr>
        <p:txBody>
          <a:bodyPr wrap="square" rtlCol="0">
            <a:spAutoFit/>
          </a:bodyPr>
          <a:lstStyle/>
          <a:p>
            <a:pPr marL="342900" indent="-342900">
              <a:lnSpc>
                <a:spcPct val="110000"/>
              </a:lnSpc>
              <a:buFont typeface="Wingdings" panose="05000000000000000000" pitchFamily="2" charset="2"/>
              <a:buChar char="è"/>
            </a:pPr>
            <a:r>
              <a:rPr lang="de-DE" sz="2400" b="1"/>
              <a:t>Messdokument</a:t>
            </a:r>
            <a:br>
              <a:rPr lang="de-DE" sz="2400" b="1"/>
            </a:br>
            <a:r>
              <a:rPr lang="de-DE" sz="2400" b="1"/>
              <a:t>(gesamt)</a:t>
            </a:r>
          </a:p>
        </p:txBody>
      </p:sp>
      <p:sp>
        <p:nvSpPr>
          <p:cNvPr id="11" name="Pfeil: 180-Grad 10">
            <a:extLst>
              <a:ext uri="{FF2B5EF4-FFF2-40B4-BE49-F238E27FC236}">
                <a16:creationId xmlns:a16="http://schemas.microsoft.com/office/drawing/2014/main" id="{111DAA50-9B8B-7444-B146-AD9637D37B12}"/>
              </a:ext>
            </a:extLst>
          </p:cNvPr>
          <p:cNvSpPr/>
          <p:nvPr/>
        </p:nvSpPr>
        <p:spPr>
          <a:xfrm rot="10800000" flipH="1">
            <a:off x="2612370" y="2706317"/>
            <a:ext cx="6025662" cy="573181"/>
          </a:xfrm>
          <a:prstGeom prst="uturnArrow">
            <a:avLst>
              <a:gd name="adj1" fmla="val 33814"/>
              <a:gd name="adj2" fmla="val 25000"/>
              <a:gd name="adj3" fmla="val 25000"/>
              <a:gd name="adj4" fmla="val 43750"/>
              <a:gd name="adj5" fmla="val 100000"/>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19" name="Grafik 18" descr="Ein Bild, das Text, Screenshot, Reihe, Zahl enthält.&#10;&#10;Automatisch generierte Beschreibung">
            <a:extLst>
              <a:ext uri="{FF2B5EF4-FFF2-40B4-BE49-F238E27FC236}">
                <a16:creationId xmlns:a16="http://schemas.microsoft.com/office/drawing/2014/main" id="{69C8E8C9-158F-3A69-4090-A0B2A052231C}"/>
              </a:ext>
            </a:extLst>
          </p:cNvPr>
          <p:cNvPicPr>
            <a:picLocks noChangeAspect="1"/>
          </p:cNvPicPr>
          <p:nvPr/>
        </p:nvPicPr>
        <p:blipFill>
          <a:blip r:embed="rId5"/>
          <a:stretch>
            <a:fillRect/>
          </a:stretch>
        </p:blipFill>
        <p:spPr>
          <a:xfrm>
            <a:off x="371357" y="4021660"/>
            <a:ext cx="5574886" cy="1549674"/>
          </a:xfrm>
          <a:prstGeom prst="rect">
            <a:avLst/>
          </a:prstGeom>
          <a:ln>
            <a:solidFill>
              <a:schemeClr val="bg2"/>
            </a:solidFill>
          </a:ln>
        </p:spPr>
      </p:pic>
      <p:pic>
        <p:nvPicPr>
          <p:cNvPr id="23" name="Grafik 22" descr="Ein Bild, das Text, Reihe, Schrift, Zahl enthält.&#10;&#10;Automatisch generierte Beschreibung">
            <a:extLst>
              <a:ext uri="{FF2B5EF4-FFF2-40B4-BE49-F238E27FC236}">
                <a16:creationId xmlns:a16="http://schemas.microsoft.com/office/drawing/2014/main" id="{E9A18467-254A-5D80-0F34-F454C76927B9}"/>
              </a:ext>
            </a:extLst>
          </p:cNvPr>
          <p:cNvPicPr>
            <a:picLocks noChangeAspect="1"/>
          </p:cNvPicPr>
          <p:nvPr/>
        </p:nvPicPr>
        <p:blipFill>
          <a:blip r:embed="rId6"/>
          <a:stretch>
            <a:fillRect/>
          </a:stretch>
        </p:blipFill>
        <p:spPr>
          <a:xfrm>
            <a:off x="6005001" y="4021660"/>
            <a:ext cx="6025662" cy="1563713"/>
          </a:xfrm>
          <a:prstGeom prst="rect">
            <a:avLst/>
          </a:prstGeom>
          <a:ln>
            <a:solidFill>
              <a:schemeClr val="bg2"/>
            </a:solidFill>
          </a:ln>
        </p:spPr>
      </p:pic>
      <p:pic>
        <p:nvPicPr>
          <p:cNvPr id="25" name="Grafik 24" descr="Ein Bild, das Text, Screenshot, Schrift, Reihe enthält.&#10;&#10;Automatisch generierte Beschreibung">
            <a:extLst>
              <a:ext uri="{FF2B5EF4-FFF2-40B4-BE49-F238E27FC236}">
                <a16:creationId xmlns:a16="http://schemas.microsoft.com/office/drawing/2014/main" id="{F03C7F01-DA4F-7424-D378-4644C888550E}"/>
              </a:ext>
            </a:extLst>
          </p:cNvPr>
          <p:cNvPicPr>
            <a:picLocks noChangeAspect="1"/>
          </p:cNvPicPr>
          <p:nvPr/>
        </p:nvPicPr>
        <p:blipFill>
          <a:blip r:embed="rId7"/>
          <a:stretch>
            <a:fillRect/>
          </a:stretch>
        </p:blipFill>
        <p:spPr>
          <a:xfrm>
            <a:off x="6005002" y="5517049"/>
            <a:ext cx="2874594" cy="985510"/>
          </a:xfrm>
          <a:prstGeom prst="rect">
            <a:avLst/>
          </a:prstGeom>
          <a:ln>
            <a:solidFill>
              <a:schemeClr val="bg2"/>
            </a:solidFill>
          </a:ln>
        </p:spPr>
      </p:pic>
      <p:sp>
        <p:nvSpPr>
          <p:cNvPr id="27" name="Pfeil: 180-Grad 26">
            <a:extLst>
              <a:ext uri="{FF2B5EF4-FFF2-40B4-BE49-F238E27FC236}">
                <a16:creationId xmlns:a16="http://schemas.microsoft.com/office/drawing/2014/main" id="{A62B5030-FA17-9CB0-9272-747BFB7E9DE0}"/>
              </a:ext>
            </a:extLst>
          </p:cNvPr>
          <p:cNvSpPr/>
          <p:nvPr/>
        </p:nvSpPr>
        <p:spPr>
          <a:xfrm rot="10800000" flipH="1" flipV="1">
            <a:off x="2612370" y="3368037"/>
            <a:ext cx="6025662" cy="573181"/>
          </a:xfrm>
          <a:prstGeom prst="uturnArrow">
            <a:avLst>
              <a:gd name="adj1" fmla="val 33814"/>
              <a:gd name="adj2" fmla="val 25000"/>
              <a:gd name="adj3" fmla="val 25000"/>
              <a:gd name="adj4" fmla="val 43750"/>
              <a:gd name="adj5" fmla="val 100000"/>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Tree>
    <p:extLst>
      <p:ext uri="{BB962C8B-B14F-4D97-AF65-F5344CB8AC3E}">
        <p14:creationId xmlns:p14="http://schemas.microsoft.com/office/powerpoint/2010/main" val="1712120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Lebensmittelabfallmessung</a:t>
            </a:r>
            <a:endParaRPr lang="de-DE" b="1" kern="1200">
              <a:latin typeface="+mj-lt"/>
              <a:ea typeface="+mj-ea"/>
              <a:cs typeface="+mj-cs"/>
            </a:endParaRPr>
          </a:p>
        </p:txBody>
      </p:sp>
      <p:sp>
        <p:nvSpPr>
          <p:cNvPr id="4" name="Textplatzhalter 11">
            <a:extLst>
              <a:ext uri="{FF2B5EF4-FFF2-40B4-BE49-F238E27FC236}">
                <a16:creationId xmlns:a16="http://schemas.microsoft.com/office/drawing/2014/main" id="{BB28B11D-E5CE-F8E6-CD74-15E6BAF7980C}"/>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kern="1200">
                <a:latin typeface="+mn-lt"/>
                <a:ea typeface="+mn-ea"/>
                <a:cs typeface="+mn-cs"/>
              </a:rPr>
              <a:t>Ablauf</a:t>
            </a:r>
          </a:p>
        </p:txBody>
      </p:sp>
      <p:sp>
        <p:nvSpPr>
          <p:cNvPr id="7" name="Inhaltsplatzhalter 6">
            <a:extLst>
              <a:ext uri="{FF2B5EF4-FFF2-40B4-BE49-F238E27FC236}">
                <a16:creationId xmlns:a16="http://schemas.microsoft.com/office/drawing/2014/main" id="{4D4274DC-9B84-D365-37E9-D6EA340A0669}"/>
              </a:ext>
            </a:extLst>
          </p:cNvPr>
          <p:cNvSpPr>
            <a:spLocks noGrp="1"/>
          </p:cNvSpPr>
          <p:nvPr>
            <p:ph idx="1"/>
          </p:nvPr>
        </p:nvSpPr>
        <p:spPr/>
        <p:txBody>
          <a:bodyPr/>
          <a:lstStyle/>
          <a:p>
            <a:pPr marL="457200" indent="-457200">
              <a:buFont typeface="+mj-lt"/>
              <a:buAutoNum type="arabicPeriod"/>
            </a:pPr>
            <a:r>
              <a:rPr lang="de-DE"/>
              <a:t>Wiegen Sie den leeren Behälter, in dem die Speisereste gesammelt werden.</a:t>
            </a:r>
          </a:p>
          <a:p>
            <a:pPr marL="457200" indent="-457200">
              <a:buFont typeface="+mj-lt"/>
              <a:buAutoNum type="arabicPeriod"/>
            </a:pPr>
            <a:endParaRPr lang="de-DE"/>
          </a:p>
          <a:p>
            <a:pPr marL="457200" indent="-457200">
              <a:buFont typeface="+mj-lt"/>
              <a:buAutoNum type="arabicPeriod"/>
            </a:pPr>
            <a:r>
              <a:rPr lang="de-DE"/>
              <a:t>Verteilen Sie die jeweiligen Komponenten in die vorgesehen Behälter (wenn möglich)</a:t>
            </a:r>
          </a:p>
          <a:p>
            <a:pPr lvl="1">
              <a:buFont typeface="Wingdings" panose="05000000000000000000" pitchFamily="2" charset="2"/>
              <a:buChar char="§"/>
            </a:pPr>
            <a:r>
              <a:rPr lang="de-DE"/>
              <a:t>Nutzen Sie für das gründliche Entsorgen der Reste am besten einen Teigschaber o.ä.</a:t>
            </a:r>
          </a:p>
          <a:p>
            <a:pPr marL="457200" indent="-457200">
              <a:buFont typeface="+mj-lt"/>
              <a:buAutoNum type="arabicPeriod"/>
            </a:pPr>
            <a:endParaRPr lang="de-DE"/>
          </a:p>
          <a:p>
            <a:pPr marL="457200" indent="-457200">
              <a:buFont typeface="+mj-lt"/>
              <a:buAutoNum type="arabicPeriod"/>
            </a:pPr>
            <a:r>
              <a:rPr lang="de-DE"/>
              <a:t>Wiegen Sie den oder die vollen Behälter.</a:t>
            </a:r>
          </a:p>
          <a:p>
            <a:pPr marL="457200" indent="-457200">
              <a:buFont typeface="+mj-lt"/>
              <a:buAutoNum type="arabicPeriod"/>
            </a:pPr>
            <a:endParaRPr lang="de-DE"/>
          </a:p>
          <a:p>
            <a:pPr marL="457200" indent="-457200">
              <a:buFont typeface="+mj-lt"/>
              <a:buAutoNum type="arabicPeriod"/>
            </a:pPr>
            <a:r>
              <a:rPr lang="de-DE"/>
              <a:t>Notieren Sie die Anzahl der Essensteilnehmer*innen.</a:t>
            </a:r>
          </a:p>
          <a:p>
            <a:pPr marL="457200" indent="-457200">
              <a:buFont typeface="+mj-lt"/>
              <a:buAutoNum type="arabicPeriod"/>
            </a:pPr>
            <a:endParaRPr lang="de-DE"/>
          </a:p>
          <a:p>
            <a:pPr marL="457200" indent="-457200">
              <a:buFont typeface="+mj-lt"/>
              <a:buAutoNum type="arabicPeriod"/>
            </a:pPr>
            <a:r>
              <a:rPr lang="de-DE"/>
              <a:t>Notieren Sie besondere Auffälligkeiten während der Messung (z.B. wenn bestimmte Komponenten in großen Mengen übrig bleiben).</a:t>
            </a:r>
          </a:p>
        </p:txBody>
      </p:sp>
      <p:pic>
        <p:nvPicPr>
          <p:cNvPr id="6" name="Grafik 5" descr="Klemmbrett abgehakt Silhouette">
            <a:extLst>
              <a:ext uri="{FF2B5EF4-FFF2-40B4-BE49-F238E27FC236}">
                <a16:creationId xmlns:a16="http://schemas.microsoft.com/office/drawing/2014/main" id="{299F5D2B-496C-5EC6-2055-6EAB0C5459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12744" y="872232"/>
            <a:ext cx="2507775" cy="2507775"/>
          </a:xfrm>
          <a:prstGeom prst="rect">
            <a:avLst/>
          </a:prstGeom>
        </p:spPr>
      </p:pic>
      <p:sp>
        <p:nvSpPr>
          <p:cNvPr id="9" name="Textfeld 8">
            <a:extLst>
              <a:ext uri="{FF2B5EF4-FFF2-40B4-BE49-F238E27FC236}">
                <a16:creationId xmlns:a16="http://schemas.microsoft.com/office/drawing/2014/main" id="{03E48965-0992-B546-62B4-9246F0A9796D}"/>
              </a:ext>
            </a:extLst>
          </p:cNvPr>
          <p:cNvSpPr txBox="1"/>
          <p:nvPr/>
        </p:nvSpPr>
        <p:spPr>
          <a:xfrm>
            <a:off x="9192350" y="3429000"/>
            <a:ext cx="2904170" cy="710644"/>
          </a:xfrm>
          <a:prstGeom prst="rect">
            <a:avLst/>
          </a:prstGeom>
          <a:noFill/>
        </p:spPr>
        <p:txBody>
          <a:bodyPr wrap="square" rtlCol="0">
            <a:spAutoFit/>
          </a:bodyPr>
          <a:lstStyle/>
          <a:p>
            <a:pPr marL="342900" indent="-342900">
              <a:lnSpc>
                <a:spcPct val="110000"/>
              </a:lnSpc>
              <a:buFont typeface="Wingdings" panose="05000000000000000000" pitchFamily="2" charset="2"/>
              <a:buChar char="è"/>
            </a:pPr>
            <a:r>
              <a:rPr lang="de-DE" sz="1900" b="1"/>
              <a:t>Ablauf Messung</a:t>
            </a:r>
          </a:p>
          <a:p>
            <a:pPr>
              <a:lnSpc>
                <a:spcPct val="110000"/>
              </a:lnSpc>
            </a:pPr>
            <a:r>
              <a:rPr lang="de-DE" sz="1900" b="1"/>
              <a:t>der Lebensmittelabfälle</a:t>
            </a:r>
          </a:p>
        </p:txBody>
      </p:sp>
    </p:spTree>
    <p:extLst>
      <p:ext uri="{BB962C8B-B14F-4D97-AF65-F5344CB8AC3E}">
        <p14:creationId xmlns:p14="http://schemas.microsoft.com/office/powerpoint/2010/main" val="358757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56CC0321-2D21-4B8B-80FC-124F9A7CE9AC}"/>
              </a:ext>
            </a:extLst>
          </p:cNvPr>
          <p:cNvSpPr/>
          <p:nvPr/>
        </p:nvSpPr>
        <p:spPr>
          <a:xfrm>
            <a:off x="276039" y="1520826"/>
            <a:ext cx="11664949" cy="47164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2" name="Titel 1">
            <a:extLst>
              <a:ext uri="{FF2B5EF4-FFF2-40B4-BE49-F238E27FC236}">
                <a16:creationId xmlns:a16="http://schemas.microsoft.com/office/drawing/2014/main" id="{4C4F0067-D09C-A46D-97A8-FF34371F79A9}"/>
              </a:ext>
            </a:extLst>
          </p:cNvPr>
          <p:cNvSpPr>
            <a:spLocks noGrp="1"/>
          </p:cNvSpPr>
          <p:nvPr>
            <p:ph type="title"/>
          </p:nvPr>
        </p:nvSpPr>
        <p:spPr/>
        <p:txBody>
          <a:bodyPr/>
          <a:lstStyle/>
          <a:p>
            <a:r>
              <a:rPr lang="de-DE"/>
              <a:t>GeNAH</a:t>
            </a:r>
          </a:p>
        </p:txBody>
      </p:sp>
      <p:sp>
        <p:nvSpPr>
          <p:cNvPr id="3" name="Textplatzhalter 2">
            <a:extLst>
              <a:ext uri="{FF2B5EF4-FFF2-40B4-BE49-F238E27FC236}">
                <a16:creationId xmlns:a16="http://schemas.microsoft.com/office/drawing/2014/main" id="{694073DF-F6FA-A037-AC7E-2CC07EC7726A}"/>
              </a:ext>
            </a:extLst>
          </p:cNvPr>
          <p:cNvSpPr>
            <a:spLocks noGrp="1"/>
          </p:cNvSpPr>
          <p:nvPr>
            <p:ph type="body" sz="quarter" idx="13"/>
          </p:nvPr>
        </p:nvSpPr>
        <p:spPr>
          <a:xfrm>
            <a:off x="371357" y="872232"/>
            <a:ext cx="9523757" cy="504540"/>
          </a:xfrm>
        </p:spPr>
        <p:txBody>
          <a:bodyPr/>
          <a:lstStyle/>
          <a:p>
            <a:r>
              <a:rPr lang="de-DE"/>
              <a:t>Gerechte und nachhaltige Außer-Haus-Angebote gestalten</a:t>
            </a:r>
          </a:p>
          <a:p>
            <a:endParaRPr lang="de-DE"/>
          </a:p>
        </p:txBody>
      </p:sp>
      <p:sp>
        <p:nvSpPr>
          <p:cNvPr id="8" name="Rechteck 7">
            <a:extLst>
              <a:ext uri="{FF2B5EF4-FFF2-40B4-BE49-F238E27FC236}">
                <a16:creationId xmlns:a16="http://schemas.microsoft.com/office/drawing/2014/main" id="{86C9E04E-A4F1-348E-F134-3C89D71D5D55}"/>
              </a:ext>
            </a:extLst>
          </p:cNvPr>
          <p:cNvSpPr/>
          <p:nvPr/>
        </p:nvSpPr>
        <p:spPr bwMode="auto">
          <a:xfrm>
            <a:off x="3397034" y="1636634"/>
            <a:ext cx="4781866" cy="369171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86A1B2B-E440-3E16-6B78-E87AC6794CC4}"/>
              </a:ext>
            </a:extLst>
          </p:cNvPr>
          <p:cNvSpPr txBox="1"/>
          <p:nvPr/>
        </p:nvSpPr>
        <p:spPr bwMode="auto">
          <a:xfrm>
            <a:off x="3252198" y="2366492"/>
            <a:ext cx="5071538" cy="2308324"/>
          </a:xfrm>
          <a:prstGeom prst="rect">
            <a:avLst/>
          </a:prstGeom>
          <a:noFill/>
        </p:spPr>
        <p:txBody>
          <a:bodyPr wrap="square" rtlCol="0">
            <a:spAutoFit/>
          </a:bodyPr>
          <a:lstStyle/>
          <a:p>
            <a:pPr algn="ctr"/>
            <a:r>
              <a:rPr lang="de-DE" sz="2400">
                <a:solidFill>
                  <a:schemeClr val="bg1"/>
                </a:solidFill>
              </a:rPr>
              <a:t>Nachhaltige Gemeinschaftsgastronomie ist machbar! </a:t>
            </a:r>
          </a:p>
          <a:p>
            <a:pPr algn="ctr"/>
            <a:endParaRPr lang="de-DE" sz="2400">
              <a:solidFill>
                <a:schemeClr val="bg1"/>
              </a:solidFill>
            </a:endParaRPr>
          </a:p>
          <a:p>
            <a:pPr algn="ctr"/>
            <a:r>
              <a:rPr lang="de-DE" sz="2400">
                <a:solidFill>
                  <a:schemeClr val="bg1"/>
                </a:solidFill>
              </a:rPr>
              <a:t>Es braucht die Tatkraft motivierter Macher und Entscheider.</a:t>
            </a:r>
            <a:endParaRPr lang="de-DE">
              <a:solidFill>
                <a:schemeClr val="bg1"/>
              </a:solidFill>
            </a:endParaRPr>
          </a:p>
        </p:txBody>
      </p:sp>
      <p:sp>
        <p:nvSpPr>
          <p:cNvPr id="4" name="Rechteck 3">
            <a:extLst>
              <a:ext uri="{FF2B5EF4-FFF2-40B4-BE49-F238E27FC236}">
                <a16:creationId xmlns:a16="http://schemas.microsoft.com/office/drawing/2014/main" id="{1B98C816-9207-499B-0365-74ED358C80BC}"/>
              </a:ext>
            </a:extLst>
          </p:cNvPr>
          <p:cNvSpPr/>
          <p:nvPr/>
        </p:nvSpPr>
        <p:spPr bwMode="auto">
          <a:xfrm>
            <a:off x="3397034" y="5402075"/>
            <a:ext cx="4781866" cy="7401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de-DE">
              <a:cs typeface="Arial"/>
            </a:endParaRPr>
          </a:p>
        </p:txBody>
      </p:sp>
      <p:sp>
        <p:nvSpPr>
          <p:cNvPr id="6" name="Textfeld 5">
            <a:extLst>
              <a:ext uri="{FF2B5EF4-FFF2-40B4-BE49-F238E27FC236}">
                <a16:creationId xmlns:a16="http://schemas.microsoft.com/office/drawing/2014/main" id="{EC00E0FA-F5EF-95B9-7AE1-F61BBBD5B7C3}"/>
              </a:ext>
            </a:extLst>
          </p:cNvPr>
          <p:cNvSpPr txBox="1"/>
          <p:nvPr/>
        </p:nvSpPr>
        <p:spPr bwMode="auto">
          <a:xfrm>
            <a:off x="3252198" y="5501300"/>
            <a:ext cx="5071538" cy="646331"/>
          </a:xfrm>
          <a:prstGeom prst="rect">
            <a:avLst/>
          </a:prstGeom>
          <a:noFill/>
        </p:spPr>
        <p:txBody>
          <a:bodyPr wrap="square" lIns="91440" tIns="45720" rIns="91440" bIns="45720" rtlCol="0" anchor="t">
            <a:spAutoFit/>
          </a:bodyPr>
          <a:lstStyle/>
          <a:p>
            <a:pPr algn="ctr"/>
            <a:r>
              <a:rPr lang="de-DE">
                <a:solidFill>
                  <a:schemeClr val="bg1"/>
                </a:solidFill>
              </a:rPr>
              <a:t>Inspiration und Hilfestellung finden Sie unter: </a:t>
            </a:r>
            <a:endParaRPr lang="de-DE" sz="1400">
              <a:solidFill>
                <a:schemeClr val="bg1"/>
              </a:solidFill>
            </a:endParaRPr>
          </a:p>
          <a:p>
            <a:pPr algn="ctr"/>
            <a:r>
              <a:rPr lang="de-DE">
                <a:solidFill>
                  <a:schemeClr val="bg1"/>
                </a:solidFill>
                <a:hlinkClick r:id="rId2">
                  <a:extLst>
                    <a:ext uri="{A12FA001-AC4F-418D-AE19-62706E023703}">
                      <ahyp:hlinkClr xmlns:ahyp="http://schemas.microsoft.com/office/drawing/2018/hyperlinkcolor" val="tx"/>
                    </a:ext>
                  </a:extLst>
                </a:hlinkClick>
              </a:rPr>
              <a:t>www.ernaehrung-nachhaltig.de</a:t>
            </a:r>
            <a:r>
              <a:rPr lang="de-DE">
                <a:solidFill>
                  <a:schemeClr val="bg1"/>
                </a:solidFill>
              </a:rPr>
              <a:t> </a:t>
            </a:r>
            <a:endParaRPr lang="de-DE" sz="1400">
              <a:solidFill>
                <a:schemeClr val="bg1"/>
              </a:solidFill>
              <a:cs typeface="Arial"/>
            </a:endParaRPr>
          </a:p>
        </p:txBody>
      </p:sp>
    </p:spTree>
    <p:extLst>
      <p:ext uri="{BB962C8B-B14F-4D97-AF65-F5344CB8AC3E}">
        <p14:creationId xmlns:p14="http://schemas.microsoft.com/office/powerpoint/2010/main" val="2130779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Rollenverteilung und Verantwortlichkeiten</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Da Verantwortlichkeiten und Rollenverteilung bei der Lebensmittelabfallmessung besonders wichtig sind zu verstehen und festzulegen, wird zum Abschluss eine Gruppenarbeit dazu angeregt. </a:t>
            </a:r>
          </a:p>
          <a:p>
            <a:pPr marL="0" indent="0">
              <a:buNone/>
            </a:pPr>
            <a:r>
              <a:rPr lang="de-DE" sz="2000" dirty="0">
                <a:latin typeface="Arial" panose="020B0604020202020204" pitchFamily="34" charset="0"/>
                <a:cs typeface="Arial" panose="020B0604020202020204" pitchFamily="34" charset="0"/>
              </a:rPr>
              <a:t>Die Teilnehmenden sollen sich in Kleingruppen zusammenfinden und ein Prozessdiagramm für ihre Einrichtungen erstellen. </a:t>
            </a:r>
          </a:p>
          <a:p>
            <a:pPr marL="0" indent="0">
              <a:buNone/>
            </a:pPr>
            <a:r>
              <a:rPr lang="de-DE" sz="2000" dirty="0">
                <a:latin typeface="Arial" panose="020B0604020202020204" pitchFamily="34" charset="0"/>
                <a:cs typeface="Arial" panose="020B0604020202020204" pitchFamily="34" charset="0"/>
              </a:rPr>
              <a:t>Durch das Prozessdiagramm sollen sie einen Überblick über ihre internen Abläufe bekommen sowie die Kommunikationswege innerhalb der Einrichtungen. Dadurch können sie erkennen, wenn sie alles in den Prozess der Lebensmittelmessung einbeziehen müssen und wollen und beim wem die Kommunikation etwas mehr Geschick erfordert als bei den anderen.</a:t>
            </a:r>
          </a:p>
          <a:p>
            <a:pPr marL="0" indent="0">
              <a:buNone/>
            </a:pPr>
            <a:endParaRPr lang="de-DE" dirty="0"/>
          </a:p>
          <a:p>
            <a:pPr marL="0" indent="0">
              <a:buNone/>
            </a:pPr>
            <a:r>
              <a:rPr lang="de-DE" b="1" dirty="0"/>
              <a:t>Material:</a:t>
            </a:r>
            <a:r>
              <a:rPr lang="de-DE" dirty="0"/>
              <a:t> Präsentation, Flip Chart Papier, Stifte, Stellwand</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781076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BC6E377C-FF3E-5BE8-5F58-2430F651D79F}"/>
              </a:ext>
            </a:extLst>
          </p:cNvPr>
          <p:cNvSpPr txBox="1">
            <a:spLocks/>
          </p:cNvSpPr>
          <p:nvPr/>
        </p:nvSpPr>
        <p:spPr bwMode="auto">
          <a:xfrm>
            <a:off x="371481" y="374658"/>
            <a:ext cx="8824913" cy="11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lnSpcReduction="10000"/>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Festlegung von Rollen, Aufgaben,</a:t>
            </a:r>
          </a:p>
          <a:p>
            <a:pPr>
              <a:spcAft>
                <a:spcPts val="600"/>
              </a:spcAft>
            </a:pPr>
            <a:r>
              <a:rPr lang="de-DE" spc="-24"/>
              <a:t>Verantwortlichkeiten</a:t>
            </a:r>
            <a:r>
              <a:rPr lang="de-DE" b="1" kern="1200" spc="-24">
                <a:latin typeface="+mj-lt"/>
                <a:ea typeface="+mj-ea"/>
                <a:cs typeface="+mj-cs"/>
              </a:rPr>
              <a:t> </a:t>
            </a:r>
            <a:endParaRPr lang="de-DE" b="1" kern="1200">
              <a:latin typeface="+mj-lt"/>
              <a:ea typeface="+mj-ea"/>
              <a:cs typeface="+mj-cs"/>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body" sz="quarter" idx="13"/>
          </p:nvPr>
        </p:nvSpPr>
        <p:spPr>
          <a:xfrm>
            <a:off x="371481" y="1406666"/>
            <a:ext cx="8820993" cy="504540"/>
          </a:xfrm>
        </p:spPr>
        <p:txBody>
          <a:bodyPr vert="horz" wrap="square" lIns="0" tIns="0" rIns="0" bIns="0" numCol="1" anchor="t" anchorCtr="0" compatLnSpc="1">
            <a:prstTxWarp prst="textNoShape">
              <a:avLst/>
            </a:prstTxWarp>
            <a:normAutofit/>
          </a:bodyPr>
          <a:lstStyle/>
          <a:p>
            <a:pPr>
              <a:spcAft>
                <a:spcPts val="600"/>
              </a:spcAft>
            </a:pPr>
            <a:r>
              <a:rPr lang="de-DE" kern="1200">
                <a:latin typeface="+mn-lt"/>
                <a:ea typeface="+mn-ea"/>
                <a:cs typeface="+mn-cs"/>
              </a:rPr>
              <a:t>Gruppenarbeit</a:t>
            </a:r>
          </a:p>
        </p:txBody>
      </p:sp>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2005780"/>
            <a:ext cx="8824913" cy="3799707"/>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4"/>
              </a:buClr>
            </a:pPr>
            <a:endParaRPr lang="de-DE" sz="2000"/>
          </a:p>
          <a:p>
            <a:pPr>
              <a:lnSpc>
                <a:spcPct val="150000"/>
              </a:lnSpc>
              <a:buClr>
                <a:schemeClr val="accent4"/>
              </a:buClr>
            </a:pPr>
            <a:r>
              <a:rPr lang="de-DE" sz="2000"/>
              <a:t>erstellen Sie für Ihr Unternehmen ein </a:t>
            </a:r>
            <a:br>
              <a:rPr lang="de-DE" sz="2000"/>
            </a:br>
            <a:r>
              <a:rPr lang="de-DE" sz="2000" b="1"/>
              <a:t>Prozessdiagramm inkl. Informationsfluss</a:t>
            </a:r>
          </a:p>
          <a:p>
            <a:pPr>
              <a:lnSpc>
                <a:spcPct val="150000"/>
              </a:lnSpc>
              <a:buClr>
                <a:schemeClr val="accent4"/>
              </a:buClr>
            </a:pPr>
            <a:r>
              <a:rPr lang="de-DE" sz="2000"/>
              <a:t>beschreiben Sie die verschiedenen beteiligten </a:t>
            </a:r>
            <a:r>
              <a:rPr lang="de-DE" sz="2000" b="1"/>
              <a:t>Personengruppen</a:t>
            </a:r>
            <a:r>
              <a:rPr lang="de-DE" sz="2000"/>
              <a:t> kurz und deren Bedeutung bei der Vermeidung von Lebensmittelabfällen</a:t>
            </a:r>
          </a:p>
          <a:p>
            <a:pPr>
              <a:lnSpc>
                <a:spcPct val="150000"/>
              </a:lnSpc>
              <a:buClr>
                <a:schemeClr val="accent4"/>
              </a:buClr>
            </a:pPr>
            <a:r>
              <a:rPr lang="de-DE" sz="2000"/>
              <a:t>halten Sie </a:t>
            </a:r>
            <a:r>
              <a:rPr lang="de-DE" sz="2000" b="1"/>
              <a:t>Herausforderungen</a:t>
            </a:r>
            <a:r>
              <a:rPr lang="de-DE" sz="2000"/>
              <a:t> innerhalb und miteinander fest</a:t>
            </a:r>
          </a:p>
          <a:p>
            <a:pPr marL="0" indent="0">
              <a:lnSpc>
                <a:spcPct val="150000"/>
              </a:lnSpc>
              <a:buClr>
                <a:schemeClr val="accent4"/>
              </a:buClr>
              <a:buNone/>
            </a:pPr>
            <a:endParaRPr lang="de-DE" sz="2000"/>
          </a:p>
        </p:txBody>
      </p:sp>
      <p:pic>
        <p:nvPicPr>
          <p:cNvPr id="5" name="Grafik 4" descr="Gruppenbrainstorming Silhouette">
            <a:extLst>
              <a:ext uri="{FF2B5EF4-FFF2-40B4-BE49-F238E27FC236}">
                <a16:creationId xmlns:a16="http://schemas.microsoft.com/office/drawing/2014/main" id="{C0672335-C32B-2A5D-131F-6066353539C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10947" y="3551717"/>
            <a:ext cx="2507775" cy="2507775"/>
          </a:xfrm>
          <a:prstGeom prst="rect">
            <a:avLst/>
          </a:prstGeom>
        </p:spPr>
      </p:pic>
    </p:spTree>
    <p:extLst>
      <p:ext uri="{BB962C8B-B14F-4D97-AF65-F5344CB8AC3E}">
        <p14:creationId xmlns:p14="http://schemas.microsoft.com/office/powerpoint/2010/main" val="791739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a:extLst>
              <a:ext uri="{FF2B5EF4-FFF2-40B4-BE49-F238E27FC236}">
                <a16:creationId xmlns:a16="http://schemas.microsoft.com/office/drawing/2014/main" id="{2CBC6C52-7EE5-6C7F-9ECB-7EB8C9A2989C}"/>
              </a:ext>
            </a:extLst>
          </p:cNvPr>
          <p:cNvSpPr txBox="1">
            <a:spLocks/>
          </p:cNvSpPr>
          <p:nvPr/>
        </p:nvSpPr>
        <p:spPr bwMode="auto">
          <a:xfrm>
            <a:off x="371481" y="374658"/>
            <a:ext cx="8824913" cy="11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Beispiel Klinik</a:t>
            </a:r>
            <a:endParaRPr lang="de-DE" b="1" kern="1200">
              <a:latin typeface="+mj-lt"/>
              <a:ea typeface="+mj-ea"/>
              <a:cs typeface="+mj-cs"/>
            </a:endParaRPr>
          </a:p>
        </p:txBody>
      </p:sp>
      <p:sp>
        <p:nvSpPr>
          <p:cNvPr id="7" name="Rechteck: abgerundete Ecken 6">
            <a:extLst>
              <a:ext uri="{FF2B5EF4-FFF2-40B4-BE49-F238E27FC236}">
                <a16:creationId xmlns:a16="http://schemas.microsoft.com/office/drawing/2014/main" id="{4CF6D88A-183E-A75F-E0F6-A83BA3861F60}"/>
              </a:ext>
            </a:extLst>
          </p:cNvPr>
          <p:cNvSpPr/>
          <p:nvPr/>
        </p:nvSpPr>
        <p:spPr>
          <a:xfrm>
            <a:off x="1689171" y="3125524"/>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Waren-bestellung</a:t>
            </a:r>
          </a:p>
        </p:txBody>
      </p:sp>
      <p:sp>
        <p:nvSpPr>
          <p:cNvPr id="8" name="Rechteck: abgerundete Ecken 7">
            <a:extLst>
              <a:ext uri="{FF2B5EF4-FFF2-40B4-BE49-F238E27FC236}">
                <a16:creationId xmlns:a16="http://schemas.microsoft.com/office/drawing/2014/main" id="{1873A332-8D85-A396-0246-09460ED20E82}"/>
              </a:ext>
            </a:extLst>
          </p:cNvPr>
          <p:cNvSpPr/>
          <p:nvPr/>
        </p:nvSpPr>
        <p:spPr>
          <a:xfrm>
            <a:off x="3229679" y="3125524"/>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Waren-annahme</a:t>
            </a:r>
          </a:p>
        </p:txBody>
      </p:sp>
      <p:sp>
        <p:nvSpPr>
          <p:cNvPr id="9" name="Rechteck: abgerundete Ecken 8">
            <a:extLst>
              <a:ext uri="{FF2B5EF4-FFF2-40B4-BE49-F238E27FC236}">
                <a16:creationId xmlns:a16="http://schemas.microsoft.com/office/drawing/2014/main" id="{69DE6ABE-D92E-CFFE-0166-F81C849150C1}"/>
              </a:ext>
            </a:extLst>
          </p:cNvPr>
          <p:cNvSpPr/>
          <p:nvPr/>
        </p:nvSpPr>
        <p:spPr>
          <a:xfrm>
            <a:off x="4757399" y="3132867"/>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Lagerung</a:t>
            </a:r>
          </a:p>
        </p:txBody>
      </p:sp>
      <p:sp>
        <p:nvSpPr>
          <p:cNvPr id="10" name="Rechteck: abgerundete Ecken 9">
            <a:extLst>
              <a:ext uri="{FF2B5EF4-FFF2-40B4-BE49-F238E27FC236}">
                <a16:creationId xmlns:a16="http://schemas.microsoft.com/office/drawing/2014/main" id="{05C73F1B-9780-35C1-3951-54AC20D8F6CF}"/>
              </a:ext>
            </a:extLst>
          </p:cNvPr>
          <p:cNvSpPr/>
          <p:nvPr/>
        </p:nvSpPr>
        <p:spPr>
          <a:xfrm>
            <a:off x="6297192" y="3119008"/>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Zubereitung</a:t>
            </a:r>
          </a:p>
        </p:txBody>
      </p:sp>
      <p:sp>
        <p:nvSpPr>
          <p:cNvPr id="11" name="Rechteck: abgerundete Ecken 10">
            <a:extLst>
              <a:ext uri="{FF2B5EF4-FFF2-40B4-BE49-F238E27FC236}">
                <a16:creationId xmlns:a16="http://schemas.microsoft.com/office/drawing/2014/main" id="{62690B4A-3854-35DA-E829-63CAB7708BD6}"/>
              </a:ext>
            </a:extLst>
          </p:cNvPr>
          <p:cNvSpPr/>
          <p:nvPr/>
        </p:nvSpPr>
        <p:spPr>
          <a:xfrm>
            <a:off x="147537" y="3132867"/>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Speisen-planung</a:t>
            </a:r>
          </a:p>
        </p:txBody>
      </p:sp>
      <p:sp>
        <p:nvSpPr>
          <p:cNvPr id="12" name="Rechteck: abgerundete Ecken 11">
            <a:extLst>
              <a:ext uri="{FF2B5EF4-FFF2-40B4-BE49-F238E27FC236}">
                <a16:creationId xmlns:a16="http://schemas.microsoft.com/office/drawing/2014/main" id="{962E324C-5F42-5469-6F27-DEB2D8DFE395}"/>
              </a:ext>
            </a:extLst>
          </p:cNvPr>
          <p:cNvSpPr/>
          <p:nvPr/>
        </p:nvSpPr>
        <p:spPr>
          <a:xfrm>
            <a:off x="7812051" y="3119008"/>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err="1">
                <a:solidFill>
                  <a:schemeClr val="accent5">
                    <a:lumMod val="75000"/>
                  </a:schemeClr>
                </a:solidFill>
              </a:rPr>
              <a:t>Regene</a:t>
            </a:r>
            <a:r>
              <a:rPr lang="de-DE" sz="1200" b="1">
                <a:solidFill>
                  <a:schemeClr val="accent5">
                    <a:lumMod val="75000"/>
                  </a:schemeClr>
                </a:solidFill>
              </a:rPr>
              <a:t>-ration</a:t>
            </a:r>
          </a:p>
        </p:txBody>
      </p:sp>
      <p:sp>
        <p:nvSpPr>
          <p:cNvPr id="13" name="Rechteck: abgerundete Ecken 12">
            <a:extLst>
              <a:ext uri="{FF2B5EF4-FFF2-40B4-BE49-F238E27FC236}">
                <a16:creationId xmlns:a16="http://schemas.microsoft.com/office/drawing/2014/main" id="{41D68A13-1AA1-3943-52EA-BD6C7DE386F3}"/>
              </a:ext>
            </a:extLst>
          </p:cNvPr>
          <p:cNvSpPr/>
          <p:nvPr/>
        </p:nvSpPr>
        <p:spPr>
          <a:xfrm>
            <a:off x="6297190" y="3972315"/>
            <a:ext cx="1190366" cy="614741"/>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Speisen-bestellung</a:t>
            </a:r>
          </a:p>
        </p:txBody>
      </p:sp>
      <p:sp>
        <p:nvSpPr>
          <p:cNvPr id="14" name="Rechteck: abgerundete Ecken 13">
            <a:extLst>
              <a:ext uri="{FF2B5EF4-FFF2-40B4-BE49-F238E27FC236}">
                <a16:creationId xmlns:a16="http://schemas.microsoft.com/office/drawing/2014/main" id="{7565CB4E-E1D5-8777-2215-7BFEC9DC6DC5}"/>
              </a:ext>
            </a:extLst>
          </p:cNvPr>
          <p:cNvSpPr/>
          <p:nvPr/>
        </p:nvSpPr>
        <p:spPr>
          <a:xfrm>
            <a:off x="9353687" y="3105149"/>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Ausgabe</a:t>
            </a:r>
          </a:p>
        </p:txBody>
      </p:sp>
      <p:cxnSp>
        <p:nvCxnSpPr>
          <p:cNvPr id="17" name="Gerade Verbindung mit Pfeil 16">
            <a:extLst>
              <a:ext uri="{FF2B5EF4-FFF2-40B4-BE49-F238E27FC236}">
                <a16:creationId xmlns:a16="http://schemas.microsoft.com/office/drawing/2014/main" id="{D86C0165-0820-6CA3-4F58-B1A7F0D0A7E7}"/>
              </a:ext>
            </a:extLst>
          </p:cNvPr>
          <p:cNvCxnSpPr>
            <a:cxnSpLocks/>
          </p:cNvCxnSpPr>
          <p:nvPr/>
        </p:nvCxnSpPr>
        <p:spPr>
          <a:xfrm>
            <a:off x="2879536" y="3449036"/>
            <a:ext cx="35127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EB22B12-E8A8-3A7A-AFC1-01EBD3312337}"/>
              </a:ext>
            </a:extLst>
          </p:cNvPr>
          <p:cNvCxnSpPr>
            <a:cxnSpLocks/>
          </p:cNvCxnSpPr>
          <p:nvPr/>
        </p:nvCxnSpPr>
        <p:spPr>
          <a:xfrm>
            <a:off x="4420045" y="3424324"/>
            <a:ext cx="35127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C6BA5A82-7F7C-2C73-9626-BD1FA7A103D6}"/>
              </a:ext>
            </a:extLst>
          </p:cNvPr>
          <p:cNvCxnSpPr>
            <a:cxnSpLocks/>
          </p:cNvCxnSpPr>
          <p:nvPr/>
        </p:nvCxnSpPr>
        <p:spPr>
          <a:xfrm>
            <a:off x="1337900" y="3424324"/>
            <a:ext cx="35127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CCF5DCFB-9ACE-05A6-196B-98475CA2B13D}"/>
              </a:ext>
            </a:extLst>
          </p:cNvPr>
          <p:cNvCxnSpPr>
            <a:cxnSpLocks/>
          </p:cNvCxnSpPr>
          <p:nvPr/>
        </p:nvCxnSpPr>
        <p:spPr>
          <a:xfrm>
            <a:off x="7473290" y="3410465"/>
            <a:ext cx="35127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25A9366D-C8CB-36F7-A21F-64C65532DC88}"/>
              </a:ext>
            </a:extLst>
          </p:cNvPr>
          <p:cNvCxnSpPr>
            <a:cxnSpLocks/>
          </p:cNvCxnSpPr>
          <p:nvPr/>
        </p:nvCxnSpPr>
        <p:spPr>
          <a:xfrm>
            <a:off x="9002417" y="3410465"/>
            <a:ext cx="35127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17CC4ED8-55EC-08AA-4341-E2C1292F958F}"/>
              </a:ext>
            </a:extLst>
          </p:cNvPr>
          <p:cNvCxnSpPr>
            <a:cxnSpLocks/>
            <a:stCxn id="13" idx="0"/>
            <a:endCxn id="10" idx="2"/>
          </p:cNvCxnSpPr>
          <p:nvPr/>
        </p:nvCxnSpPr>
        <p:spPr>
          <a:xfrm flipV="1">
            <a:off x="6892373" y="3716608"/>
            <a:ext cx="2" cy="255707"/>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Verbinder: gewinkelt 25">
            <a:extLst>
              <a:ext uri="{FF2B5EF4-FFF2-40B4-BE49-F238E27FC236}">
                <a16:creationId xmlns:a16="http://schemas.microsoft.com/office/drawing/2014/main" id="{1C248EB6-EC7C-A250-C6EC-05B857356882}"/>
              </a:ext>
            </a:extLst>
          </p:cNvPr>
          <p:cNvCxnSpPr>
            <a:cxnSpLocks/>
            <a:stCxn id="13" idx="1"/>
            <a:endCxn id="7" idx="2"/>
          </p:cNvCxnSpPr>
          <p:nvPr/>
        </p:nvCxnSpPr>
        <p:spPr>
          <a:xfrm rot="10800000">
            <a:off x="2284354" y="3723124"/>
            <a:ext cx="4012836" cy="556562"/>
          </a:xfrm>
          <a:prstGeom prst="bentConnector2">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abgerundete Ecken 26">
            <a:extLst>
              <a:ext uri="{FF2B5EF4-FFF2-40B4-BE49-F238E27FC236}">
                <a16:creationId xmlns:a16="http://schemas.microsoft.com/office/drawing/2014/main" id="{81D1DF66-7C7F-0486-19CD-2768FF1FB40E}"/>
              </a:ext>
            </a:extLst>
          </p:cNvPr>
          <p:cNvSpPr/>
          <p:nvPr/>
        </p:nvSpPr>
        <p:spPr>
          <a:xfrm>
            <a:off x="1689170" y="1654866"/>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Küchenchef / Postenchefs</a:t>
            </a:r>
          </a:p>
        </p:txBody>
      </p:sp>
      <p:sp>
        <p:nvSpPr>
          <p:cNvPr id="28" name="Rechteck: abgerundete Ecken 27">
            <a:extLst>
              <a:ext uri="{FF2B5EF4-FFF2-40B4-BE49-F238E27FC236}">
                <a16:creationId xmlns:a16="http://schemas.microsoft.com/office/drawing/2014/main" id="{3D81F89E-F1F4-52CF-12F6-FF3B96EA3CF3}"/>
              </a:ext>
            </a:extLst>
          </p:cNvPr>
          <p:cNvSpPr/>
          <p:nvPr/>
        </p:nvSpPr>
        <p:spPr>
          <a:xfrm>
            <a:off x="3229679" y="1639781"/>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Personal Annahme</a:t>
            </a:r>
          </a:p>
        </p:txBody>
      </p:sp>
      <p:sp>
        <p:nvSpPr>
          <p:cNvPr id="29" name="Rechteck: abgerundete Ecken 28">
            <a:extLst>
              <a:ext uri="{FF2B5EF4-FFF2-40B4-BE49-F238E27FC236}">
                <a16:creationId xmlns:a16="http://schemas.microsoft.com/office/drawing/2014/main" id="{BB4EBA3C-6AD5-DE21-850C-2CD9AC18739D}"/>
              </a:ext>
            </a:extLst>
          </p:cNvPr>
          <p:cNvSpPr/>
          <p:nvPr/>
        </p:nvSpPr>
        <p:spPr>
          <a:xfrm>
            <a:off x="4774084" y="1662210"/>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Küchen-personal</a:t>
            </a:r>
          </a:p>
        </p:txBody>
      </p:sp>
      <p:sp>
        <p:nvSpPr>
          <p:cNvPr id="30" name="Rechteck: abgerundete Ecken 29">
            <a:extLst>
              <a:ext uri="{FF2B5EF4-FFF2-40B4-BE49-F238E27FC236}">
                <a16:creationId xmlns:a16="http://schemas.microsoft.com/office/drawing/2014/main" id="{6C6EBD89-388C-7B03-3BE0-E6D3B08415A2}"/>
              </a:ext>
            </a:extLst>
          </p:cNvPr>
          <p:cNvSpPr/>
          <p:nvPr/>
        </p:nvSpPr>
        <p:spPr>
          <a:xfrm>
            <a:off x="6308757" y="1649546"/>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Küchen-personal</a:t>
            </a:r>
          </a:p>
        </p:txBody>
      </p:sp>
      <p:sp>
        <p:nvSpPr>
          <p:cNvPr id="31" name="Rechteck: abgerundete Ecken 30">
            <a:extLst>
              <a:ext uri="{FF2B5EF4-FFF2-40B4-BE49-F238E27FC236}">
                <a16:creationId xmlns:a16="http://schemas.microsoft.com/office/drawing/2014/main" id="{BD3931D5-39EF-6CC5-5A4E-13921C6B8106}"/>
              </a:ext>
            </a:extLst>
          </p:cNvPr>
          <p:cNvSpPr/>
          <p:nvPr/>
        </p:nvSpPr>
        <p:spPr>
          <a:xfrm>
            <a:off x="152464" y="1644064"/>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dirty="0">
                <a:solidFill>
                  <a:schemeClr val="tx1">
                    <a:lumMod val="50000"/>
                    <a:lumOff val="50000"/>
                  </a:schemeClr>
                </a:solidFill>
              </a:rPr>
              <a:t>Küchenchef /</a:t>
            </a:r>
            <a:br>
              <a:rPr lang="de-DE" sz="1200" dirty="0">
                <a:solidFill>
                  <a:schemeClr val="tx1">
                    <a:lumMod val="50000"/>
                    <a:lumOff val="50000"/>
                  </a:schemeClr>
                </a:solidFill>
              </a:rPr>
            </a:br>
            <a:r>
              <a:rPr lang="de-DE" sz="1200" dirty="0">
                <a:solidFill>
                  <a:schemeClr val="tx1">
                    <a:lumMod val="50000"/>
                    <a:lumOff val="50000"/>
                  </a:schemeClr>
                </a:solidFill>
              </a:rPr>
              <a:t>Diätassistenz</a:t>
            </a:r>
          </a:p>
        </p:txBody>
      </p:sp>
      <p:sp>
        <p:nvSpPr>
          <p:cNvPr id="32" name="Rechteck: abgerundete Ecken 31">
            <a:extLst>
              <a:ext uri="{FF2B5EF4-FFF2-40B4-BE49-F238E27FC236}">
                <a16:creationId xmlns:a16="http://schemas.microsoft.com/office/drawing/2014/main" id="{555FF5BB-9F7B-C141-6A4E-9FBA327F0E00}"/>
              </a:ext>
            </a:extLst>
          </p:cNvPr>
          <p:cNvSpPr/>
          <p:nvPr/>
        </p:nvSpPr>
        <p:spPr>
          <a:xfrm>
            <a:off x="7812051" y="1648351"/>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Küchen-personal</a:t>
            </a:r>
          </a:p>
        </p:txBody>
      </p:sp>
      <p:sp>
        <p:nvSpPr>
          <p:cNvPr id="33" name="Rechteck: abgerundete Ecken 32">
            <a:extLst>
              <a:ext uri="{FF2B5EF4-FFF2-40B4-BE49-F238E27FC236}">
                <a16:creationId xmlns:a16="http://schemas.microsoft.com/office/drawing/2014/main" id="{B9166FE1-F829-F38C-619B-19772589E012}"/>
              </a:ext>
            </a:extLst>
          </p:cNvPr>
          <p:cNvSpPr/>
          <p:nvPr/>
        </p:nvSpPr>
        <p:spPr>
          <a:xfrm>
            <a:off x="9369764" y="1635687"/>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Küchen-personal</a:t>
            </a:r>
          </a:p>
        </p:txBody>
      </p:sp>
      <p:sp>
        <p:nvSpPr>
          <p:cNvPr id="34" name="Rechteck: abgerundete Ecken 33">
            <a:extLst>
              <a:ext uri="{FF2B5EF4-FFF2-40B4-BE49-F238E27FC236}">
                <a16:creationId xmlns:a16="http://schemas.microsoft.com/office/drawing/2014/main" id="{4E18F6D3-AF11-DF9B-D89F-F66C7303D31C}"/>
              </a:ext>
            </a:extLst>
          </p:cNvPr>
          <p:cNvSpPr/>
          <p:nvPr/>
        </p:nvSpPr>
        <p:spPr>
          <a:xfrm>
            <a:off x="6297192" y="5471342"/>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Pflege-Personal</a:t>
            </a:r>
          </a:p>
        </p:txBody>
      </p:sp>
      <p:cxnSp>
        <p:nvCxnSpPr>
          <p:cNvPr id="35" name="Gerade Verbindung mit Pfeil 34">
            <a:extLst>
              <a:ext uri="{FF2B5EF4-FFF2-40B4-BE49-F238E27FC236}">
                <a16:creationId xmlns:a16="http://schemas.microsoft.com/office/drawing/2014/main" id="{AA78A42B-B7E1-8D81-EE7D-1B9B83C5EB91}"/>
              </a:ext>
            </a:extLst>
          </p:cNvPr>
          <p:cNvCxnSpPr>
            <a:cxnSpLocks/>
            <a:stCxn id="27" idx="2"/>
            <a:endCxn id="7" idx="0"/>
          </p:cNvCxnSpPr>
          <p:nvPr/>
        </p:nvCxnSpPr>
        <p:spPr>
          <a:xfrm>
            <a:off x="2284353" y="2252466"/>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2D631594-F270-9AE4-4CDB-717D6F06B860}"/>
              </a:ext>
            </a:extLst>
          </p:cNvPr>
          <p:cNvCxnSpPr>
            <a:cxnSpLocks/>
          </p:cNvCxnSpPr>
          <p:nvPr/>
        </p:nvCxnSpPr>
        <p:spPr>
          <a:xfrm>
            <a:off x="3818107" y="2270486"/>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2CB7CE77-4FA0-BC30-7A18-1D2FB513DBD4}"/>
              </a:ext>
            </a:extLst>
          </p:cNvPr>
          <p:cNvCxnSpPr>
            <a:cxnSpLocks/>
          </p:cNvCxnSpPr>
          <p:nvPr/>
        </p:nvCxnSpPr>
        <p:spPr>
          <a:xfrm>
            <a:off x="5311088" y="2259808"/>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979F505C-BE62-0F73-8656-2ECB7EE8EE27}"/>
              </a:ext>
            </a:extLst>
          </p:cNvPr>
          <p:cNvCxnSpPr>
            <a:cxnSpLocks/>
          </p:cNvCxnSpPr>
          <p:nvPr/>
        </p:nvCxnSpPr>
        <p:spPr>
          <a:xfrm>
            <a:off x="6903940" y="2241664"/>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A6B5EB00-E790-9FA1-4218-7A9F78E651B2}"/>
              </a:ext>
            </a:extLst>
          </p:cNvPr>
          <p:cNvCxnSpPr>
            <a:cxnSpLocks/>
          </p:cNvCxnSpPr>
          <p:nvPr/>
        </p:nvCxnSpPr>
        <p:spPr>
          <a:xfrm>
            <a:off x="746680" y="2241789"/>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0F7896BF-7D02-05F9-73EB-0178A2D5F5DC}"/>
              </a:ext>
            </a:extLst>
          </p:cNvPr>
          <p:cNvCxnSpPr>
            <a:cxnSpLocks/>
          </p:cNvCxnSpPr>
          <p:nvPr/>
        </p:nvCxnSpPr>
        <p:spPr>
          <a:xfrm>
            <a:off x="8367583" y="2245951"/>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E1B91788-4FC9-7A5B-9774-F5B609AAE884}"/>
              </a:ext>
            </a:extLst>
          </p:cNvPr>
          <p:cNvCxnSpPr>
            <a:cxnSpLocks/>
          </p:cNvCxnSpPr>
          <p:nvPr/>
        </p:nvCxnSpPr>
        <p:spPr>
          <a:xfrm>
            <a:off x="9948869" y="2227371"/>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8C4A6202-7CF0-68CC-6638-1B5AC09420B2}"/>
              </a:ext>
            </a:extLst>
          </p:cNvPr>
          <p:cNvCxnSpPr>
            <a:cxnSpLocks/>
          </p:cNvCxnSpPr>
          <p:nvPr/>
        </p:nvCxnSpPr>
        <p:spPr>
          <a:xfrm flipH="1" flipV="1">
            <a:off x="6892375" y="4583093"/>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5" name="Rechteck: abgerundete Ecken 44">
            <a:extLst>
              <a:ext uri="{FF2B5EF4-FFF2-40B4-BE49-F238E27FC236}">
                <a16:creationId xmlns:a16="http://schemas.microsoft.com/office/drawing/2014/main" id="{CB09A21D-83DC-5BE7-4208-22D9CCFCE7C5}"/>
              </a:ext>
            </a:extLst>
          </p:cNvPr>
          <p:cNvSpPr/>
          <p:nvPr/>
        </p:nvSpPr>
        <p:spPr>
          <a:xfrm>
            <a:off x="9353687" y="5460189"/>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Pflege-Personal</a:t>
            </a:r>
          </a:p>
        </p:txBody>
      </p:sp>
      <p:cxnSp>
        <p:nvCxnSpPr>
          <p:cNvPr id="46" name="Gerade Verbindung mit Pfeil 45">
            <a:extLst>
              <a:ext uri="{FF2B5EF4-FFF2-40B4-BE49-F238E27FC236}">
                <a16:creationId xmlns:a16="http://schemas.microsoft.com/office/drawing/2014/main" id="{DDA05D00-2EF4-3D21-1547-070BC0F5C82B}"/>
              </a:ext>
            </a:extLst>
          </p:cNvPr>
          <p:cNvCxnSpPr>
            <a:cxnSpLocks/>
            <a:stCxn id="45" idx="0"/>
            <a:endCxn id="14" idx="2"/>
          </p:cNvCxnSpPr>
          <p:nvPr/>
        </p:nvCxnSpPr>
        <p:spPr>
          <a:xfrm flipV="1">
            <a:off x="9948870" y="3702749"/>
            <a:ext cx="0" cy="1757440"/>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a:extLst>
              <a:ext uri="{FF2B5EF4-FFF2-40B4-BE49-F238E27FC236}">
                <a16:creationId xmlns:a16="http://schemas.microsoft.com/office/drawing/2014/main" id="{E94A9923-20B6-2C2F-0527-BDEBEED47B00}"/>
              </a:ext>
            </a:extLst>
          </p:cNvPr>
          <p:cNvCxnSpPr>
            <a:cxnSpLocks/>
          </p:cNvCxnSpPr>
          <p:nvPr/>
        </p:nvCxnSpPr>
        <p:spPr>
          <a:xfrm>
            <a:off x="5947765" y="3442859"/>
            <a:ext cx="35127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Rechteck: abgerundete Ecken 57">
            <a:extLst>
              <a:ext uri="{FF2B5EF4-FFF2-40B4-BE49-F238E27FC236}">
                <a16:creationId xmlns:a16="http://schemas.microsoft.com/office/drawing/2014/main" id="{FC246E84-B827-EC3E-862B-3E35156C6FD3}"/>
              </a:ext>
            </a:extLst>
          </p:cNvPr>
          <p:cNvSpPr/>
          <p:nvPr/>
        </p:nvSpPr>
        <p:spPr>
          <a:xfrm>
            <a:off x="10895323" y="3100429"/>
            <a:ext cx="1190366" cy="59760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b="1">
                <a:solidFill>
                  <a:schemeClr val="accent5">
                    <a:lumMod val="75000"/>
                  </a:schemeClr>
                </a:solidFill>
              </a:rPr>
              <a:t>Entsorgung / Reinigung</a:t>
            </a:r>
          </a:p>
        </p:txBody>
      </p:sp>
      <p:cxnSp>
        <p:nvCxnSpPr>
          <p:cNvPr id="59" name="Gerade Verbindung mit Pfeil 58">
            <a:extLst>
              <a:ext uri="{FF2B5EF4-FFF2-40B4-BE49-F238E27FC236}">
                <a16:creationId xmlns:a16="http://schemas.microsoft.com/office/drawing/2014/main" id="{46751BC7-74D4-F52A-DB0A-EC74160EDC86}"/>
              </a:ext>
            </a:extLst>
          </p:cNvPr>
          <p:cNvCxnSpPr/>
          <p:nvPr/>
        </p:nvCxnSpPr>
        <p:spPr>
          <a:xfrm>
            <a:off x="10544053" y="3429000"/>
            <a:ext cx="35127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hteck: abgerundete Ecken 60">
            <a:extLst>
              <a:ext uri="{FF2B5EF4-FFF2-40B4-BE49-F238E27FC236}">
                <a16:creationId xmlns:a16="http://schemas.microsoft.com/office/drawing/2014/main" id="{5E3615F2-76F3-6EFB-3FC0-A8F21F58122C}"/>
              </a:ext>
            </a:extLst>
          </p:cNvPr>
          <p:cNvSpPr/>
          <p:nvPr/>
        </p:nvSpPr>
        <p:spPr>
          <a:xfrm>
            <a:off x="10895322" y="1629771"/>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Personal Spülküche</a:t>
            </a:r>
          </a:p>
        </p:txBody>
      </p:sp>
      <p:sp>
        <p:nvSpPr>
          <p:cNvPr id="62" name="Rechteck: abgerundete Ecken 61">
            <a:extLst>
              <a:ext uri="{FF2B5EF4-FFF2-40B4-BE49-F238E27FC236}">
                <a16:creationId xmlns:a16="http://schemas.microsoft.com/office/drawing/2014/main" id="{D39D96F9-8A16-733E-8DE5-DE747A87F021}"/>
              </a:ext>
            </a:extLst>
          </p:cNvPr>
          <p:cNvSpPr/>
          <p:nvPr/>
        </p:nvSpPr>
        <p:spPr>
          <a:xfrm>
            <a:off x="10895322" y="5460189"/>
            <a:ext cx="1190366" cy="597600"/>
          </a:xfrm>
          <a:prstGeom prst="roundRect">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lumMod val="50000"/>
                    <a:lumOff val="50000"/>
                  </a:schemeClr>
                </a:solidFill>
              </a:rPr>
              <a:t>Pflege-Personal</a:t>
            </a:r>
          </a:p>
        </p:txBody>
      </p:sp>
      <p:cxnSp>
        <p:nvCxnSpPr>
          <p:cNvPr id="63" name="Gerade Verbindung mit Pfeil 62">
            <a:extLst>
              <a:ext uri="{FF2B5EF4-FFF2-40B4-BE49-F238E27FC236}">
                <a16:creationId xmlns:a16="http://schemas.microsoft.com/office/drawing/2014/main" id="{4E40C986-8ED0-153E-0F30-8097C434B141}"/>
              </a:ext>
            </a:extLst>
          </p:cNvPr>
          <p:cNvCxnSpPr>
            <a:cxnSpLocks/>
          </p:cNvCxnSpPr>
          <p:nvPr/>
        </p:nvCxnSpPr>
        <p:spPr>
          <a:xfrm flipV="1">
            <a:off x="11490505" y="3695890"/>
            <a:ext cx="0" cy="1757440"/>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7BD21FA9-ACA7-736B-9421-6809BA566214}"/>
              </a:ext>
            </a:extLst>
          </p:cNvPr>
          <p:cNvCxnSpPr>
            <a:cxnSpLocks/>
          </p:cNvCxnSpPr>
          <p:nvPr/>
        </p:nvCxnSpPr>
        <p:spPr>
          <a:xfrm>
            <a:off x="11490504" y="2220299"/>
            <a:ext cx="1" cy="873058"/>
          </a:xfrm>
          <a:prstGeom prst="straightConnector1">
            <a:avLst/>
          </a:prstGeom>
          <a:ln w="381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Verbinder: gekrümmt 70">
            <a:extLst>
              <a:ext uri="{FF2B5EF4-FFF2-40B4-BE49-F238E27FC236}">
                <a16:creationId xmlns:a16="http://schemas.microsoft.com/office/drawing/2014/main" id="{6D857394-1260-A1F4-B6C0-A882C5FFBAF3}"/>
              </a:ext>
            </a:extLst>
          </p:cNvPr>
          <p:cNvCxnSpPr>
            <a:stCxn id="34" idx="1"/>
            <a:endCxn id="30" idx="1"/>
          </p:cNvCxnSpPr>
          <p:nvPr/>
        </p:nvCxnSpPr>
        <p:spPr>
          <a:xfrm rot="10800000" flipH="1">
            <a:off x="6297191" y="1948346"/>
            <a:ext cx="11565" cy="3821796"/>
          </a:xfrm>
          <a:prstGeom prst="curvedConnector3">
            <a:avLst>
              <a:gd name="adj1" fmla="val -197665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Verbinder: gekrümmt 72">
            <a:extLst>
              <a:ext uri="{FF2B5EF4-FFF2-40B4-BE49-F238E27FC236}">
                <a16:creationId xmlns:a16="http://schemas.microsoft.com/office/drawing/2014/main" id="{E8804728-CA20-2E6D-57D1-C431A11E0EF1}"/>
              </a:ext>
            </a:extLst>
          </p:cNvPr>
          <p:cNvCxnSpPr>
            <a:cxnSpLocks/>
            <a:stCxn id="30" idx="3"/>
            <a:endCxn id="34" idx="3"/>
          </p:cNvCxnSpPr>
          <p:nvPr/>
        </p:nvCxnSpPr>
        <p:spPr>
          <a:xfrm flipH="1">
            <a:off x="7487558" y="1948346"/>
            <a:ext cx="11565" cy="3821796"/>
          </a:xfrm>
          <a:prstGeom prst="curvedConnector3">
            <a:avLst>
              <a:gd name="adj1" fmla="val -1976654"/>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Verbinder: gekrümmt 90">
            <a:extLst>
              <a:ext uri="{FF2B5EF4-FFF2-40B4-BE49-F238E27FC236}">
                <a16:creationId xmlns:a16="http://schemas.microsoft.com/office/drawing/2014/main" id="{7362ADB9-A7EF-0E3F-4E5D-3E0D8FB32733}"/>
              </a:ext>
            </a:extLst>
          </p:cNvPr>
          <p:cNvCxnSpPr>
            <a:stCxn id="34" idx="1"/>
            <a:endCxn id="31" idx="3"/>
          </p:cNvCxnSpPr>
          <p:nvPr/>
        </p:nvCxnSpPr>
        <p:spPr>
          <a:xfrm rot="10800000">
            <a:off x="1342830" y="1942864"/>
            <a:ext cx="4954362" cy="3827278"/>
          </a:xfrm>
          <a:prstGeom prst="curvedConnector3">
            <a:avLst>
              <a:gd name="adj1" fmla="val 96889"/>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Verbinder: gekrümmt 93">
            <a:extLst>
              <a:ext uri="{FF2B5EF4-FFF2-40B4-BE49-F238E27FC236}">
                <a16:creationId xmlns:a16="http://schemas.microsoft.com/office/drawing/2014/main" id="{FA451B94-F353-A1DC-F891-E9F02E6C3EE9}"/>
              </a:ext>
            </a:extLst>
          </p:cNvPr>
          <p:cNvCxnSpPr>
            <a:stCxn id="31" idx="0"/>
            <a:endCxn id="27" idx="0"/>
          </p:cNvCxnSpPr>
          <p:nvPr/>
        </p:nvCxnSpPr>
        <p:spPr>
          <a:xfrm rot="16200000" flipH="1">
            <a:off x="1510599" y="881112"/>
            <a:ext cx="10802" cy="1536706"/>
          </a:xfrm>
          <a:prstGeom prst="curvedConnector3">
            <a:avLst>
              <a:gd name="adj1" fmla="val -2116275"/>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Verbinder: gekrümmt 95">
            <a:extLst>
              <a:ext uri="{FF2B5EF4-FFF2-40B4-BE49-F238E27FC236}">
                <a16:creationId xmlns:a16="http://schemas.microsoft.com/office/drawing/2014/main" id="{186CAA07-BD9B-0723-94DB-A088D4DF3EF5}"/>
              </a:ext>
            </a:extLst>
          </p:cNvPr>
          <p:cNvCxnSpPr>
            <a:cxnSpLocks/>
          </p:cNvCxnSpPr>
          <p:nvPr/>
        </p:nvCxnSpPr>
        <p:spPr>
          <a:xfrm rot="5400000" flipH="1">
            <a:off x="1510599" y="1499990"/>
            <a:ext cx="10802" cy="1536706"/>
          </a:xfrm>
          <a:prstGeom prst="curvedConnector3">
            <a:avLst>
              <a:gd name="adj1" fmla="val -2116275"/>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Verbinder: gekrümmt 97">
            <a:extLst>
              <a:ext uri="{FF2B5EF4-FFF2-40B4-BE49-F238E27FC236}">
                <a16:creationId xmlns:a16="http://schemas.microsoft.com/office/drawing/2014/main" id="{BF5B7D57-EC35-1580-B9D8-C1C4703180A9}"/>
              </a:ext>
            </a:extLst>
          </p:cNvPr>
          <p:cNvCxnSpPr>
            <a:stCxn id="61" idx="0"/>
            <a:endCxn id="31" idx="0"/>
          </p:cNvCxnSpPr>
          <p:nvPr/>
        </p:nvCxnSpPr>
        <p:spPr>
          <a:xfrm rot="16200000" flipH="1" flipV="1">
            <a:off x="6111929" y="-3734512"/>
            <a:ext cx="14293" cy="10742858"/>
          </a:xfrm>
          <a:prstGeom prst="curvedConnector3">
            <a:avLst>
              <a:gd name="adj1" fmla="val -2809732"/>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Verbinder: gekrümmt 99">
            <a:extLst>
              <a:ext uri="{FF2B5EF4-FFF2-40B4-BE49-F238E27FC236}">
                <a16:creationId xmlns:a16="http://schemas.microsoft.com/office/drawing/2014/main" id="{CEA762B9-2A29-D4F7-EEF9-C5D51FEA9BC1}"/>
              </a:ext>
            </a:extLst>
          </p:cNvPr>
          <p:cNvCxnSpPr>
            <a:stCxn id="62" idx="1"/>
            <a:endCxn id="31" idx="1"/>
          </p:cNvCxnSpPr>
          <p:nvPr/>
        </p:nvCxnSpPr>
        <p:spPr>
          <a:xfrm rot="10800000">
            <a:off x="152464" y="1942865"/>
            <a:ext cx="10742858" cy="3816125"/>
          </a:xfrm>
          <a:prstGeom prst="curvedConnector3">
            <a:avLst>
              <a:gd name="adj1" fmla="val 100748"/>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krümmt 107">
            <a:extLst>
              <a:ext uri="{FF2B5EF4-FFF2-40B4-BE49-F238E27FC236}">
                <a16:creationId xmlns:a16="http://schemas.microsoft.com/office/drawing/2014/main" id="{881EE99C-AB67-CD96-7E71-F99CDAA32178}"/>
              </a:ext>
            </a:extLst>
          </p:cNvPr>
          <p:cNvCxnSpPr>
            <a:stCxn id="45" idx="1"/>
            <a:endCxn id="33" idx="1"/>
          </p:cNvCxnSpPr>
          <p:nvPr/>
        </p:nvCxnSpPr>
        <p:spPr>
          <a:xfrm rot="10800000" flipH="1">
            <a:off x="9353686" y="1934487"/>
            <a:ext cx="16077" cy="3824502"/>
          </a:xfrm>
          <a:prstGeom prst="curvedConnector3">
            <a:avLst>
              <a:gd name="adj1" fmla="val -1421907"/>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Verbinder: gekrümmt 109">
            <a:extLst>
              <a:ext uri="{FF2B5EF4-FFF2-40B4-BE49-F238E27FC236}">
                <a16:creationId xmlns:a16="http://schemas.microsoft.com/office/drawing/2014/main" id="{BBC61007-64DF-1FA9-828F-2ECAA3670401}"/>
              </a:ext>
            </a:extLst>
          </p:cNvPr>
          <p:cNvCxnSpPr>
            <a:stCxn id="33" idx="3"/>
            <a:endCxn id="45" idx="3"/>
          </p:cNvCxnSpPr>
          <p:nvPr/>
        </p:nvCxnSpPr>
        <p:spPr>
          <a:xfrm flipH="1">
            <a:off x="10544053" y="1934487"/>
            <a:ext cx="16077" cy="3824502"/>
          </a:xfrm>
          <a:prstGeom prst="curvedConnector3">
            <a:avLst>
              <a:gd name="adj1" fmla="val -1421907"/>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Verbinder: gekrümmt 113">
            <a:extLst>
              <a:ext uri="{FF2B5EF4-FFF2-40B4-BE49-F238E27FC236}">
                <a16:creationId xmlns:a16="http://schemas.microsoft.com/office/drawing/2014/main" id="{69EBEFE0-6606-58F7-69FA-D3F6C33B6BD9}"/>
              </a:ext>
            </a:extLst>
          </p:cNvPr>
          <p:cNvCxnSpPr>
            <a:cxnSpLocks/>
          </p:cNvCxnSpPr>
          <p:nvPr/>
        </p:nvCxnSpPr>
        <p:spPr>
          <a:xfrm rot="5400000" flipH="1">
            <a:off x="3823138" y="734959"/>
            <a:ext cx="7344" cy="3084914"/>
          </a:xfrm>
          <a:prstGeom prst="curvedConnector3">
            <a:avLst>
              <a:gd name="adj1" fmla="val -3112745"/>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Verbinder: gekrümmt 115">
            <a:extLst>
              <a:ext uri="{FF2B5EF4-FFF2-40B4-BE49-F238E27FC236}">
                <a16:creationId xmlns:a16="http://schemas.microsoft.com/office/drawing/2014/main" id="{06E6547A-E522-74CD-C9FC-8EAA92F1E00E}"/>
              </a:ext>
            </a:extLst>
          </p:cNvPr>
          <p:cNvCxnSpPr>
            <a:stCxn id="27" idx="0"/>
            <a:endCxn id="29" idx="0"/>
          </p:cNvCxnSpPr>
          <p:nvPr/>
        </p:nvCxnSpPr>
        <p:spPr>
          <a:xfrm rot="16200000" flipH="1">
            <a:off x="3823138" y="116081"/>
            <a:ext cx="7344" cy="3084914"/>
          </a:xfrm>
          <a:prstGeom prst="curvedConnector3">
            <a:avLst>
              <a:gd name="adj1" fmla="val -3112745"/>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object 12">
            <a:extLst>
              <a:ext uri="{FF2B5EF4-FFF2-40B4-BE49-F238E27FC236}">
                <a16:creationId xmlns:a16="http://schemas.microsoft.com/office/drawing/2014/main" id="{FF14BDB1-EA30-190F-582A-05C2FED961F4}"/>
              </a:ext>
            </a:extLst>
          </p:cNvPr>
          <p:cNvSpPr txBox="1"/>
          <p:nvPr/>
        </p:nvSpPr>
        <p:spPr>
          <a:xfrm rot="461955">
            <a:off x="7997088" y="4296578"/>
            <a:ext cx="3659299" cy="297454"/>
          </a:xfrm>
          <a:prstGeom prst="rect">
            <a:avLst/>
          </a:prstGeom>
          <a:solidFill>
            <a:srgbClr val="13CA29"/>
          </a:solidFill>
          <a:ln w="9144">
            <a:solidFill>
              <a:srgbClr val="00AF50"/>
            </a:solidFill>
          </a:ln>
        </p:spPr>
        <p:txBody>
          <a:bodyPr vert="horz" wrap="square" lIns="0" tIns="0" rIns="0" bIns="0" rtlCol="0" anchor="ctr">
            <a:spAutoFit/>
          </a:bodyPr>
          <a:lstStyle/>
          <a:p>
            <a:pPr algn="ctr"/>
            <a:r>
              <a:rPr lang="de-DE" sz="1933" b="1" spc="-24">
                <a:solidFill>
                  <a:srgbClr val="FFFFFF"/>
                </a:solidFill>
                <a:latin typeface="Calibri"/>
                <a:cs typeface="Calibri"/>
              </a:rPr>
              <a:t>Erinnerung an Workshop 1</a:t>
            </a:r>
            <a:endParaRPr sz="1933" b="1">
              <a:latin typeface="Calibri"/>
              <a:cs typeface="Calibri"/>
            </a:endParaRPr>
          </a:p>
        </p:txBody>
      </p:sp>
    </p:spTree>
    <p:extLst>
      <p:ext uri="{BB962C8B-B14F-4D97-AF65-F5344CB8AC3E}">
        <p14:creationId xmlns:p14="http://schemas.microsoft.com/office/powerpoint/2010/main" val="2148332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dirty="0"/>
              <a:t>Ergebnisse</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Ausarbeitungen der Gruppen eingefügt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Rollen, Aufgaben, Verantwortlichkeiten</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28532446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Klemmbrett abgehakt Silhouette">
            <a:extLst>
              <a:ext uri="{FF2B5EF4-FFF2-40B4-BE49-F238E27FC236}">
                <a16:creationId xmlns:a16="http://schemas.microsoft.com/office/drawing/2014/main" id="{C0672335-C32B-2A5D-131F-6066353539C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43600" y="3646800"/>
            <a:ext cx="2507775" cy="2507775"/>
          </a:xfrm>
          <a:prstGeom prst="rect">
            <a:avLst/>
          </a:prstGeom>
        </p:spPr>
      </p:pic>
      <p:sp>
        <p:nvSpPr>
          <p:cNvPr id="2" name="Titel 1">
            <a:extLst>
              <a:ext uri="{FF2B5EF4-FFF2-40B4-BE49-F238E27FC236}">
                <a16:creationId xmlns:a16="http://schemas.microsoft.com/office/drawing/2014/main" id="{00BCD75D-BC80-5013-74DD-67FF1FF8A964}"/>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a:latin typeface="+mj-lt"/>
                <a:ea typeface="+mj-ea"/>
                <a:cs typeface="+mj-cs"/>
              </a:rPr>
              <a:t>weiterführende Aufgabe</a:t>
            </a:r>
            <a:endParaRPr lang="de-DE" b="1" kern="1200">
              <a:latin typeface="+mj-lt"/>
              <a:ea typeface="+mj-ea"/>
              <a:cs typeface="+mj-cs"/>
            </a:endParaRPr>
          </a:p>
        </p:txBody>
      </p:sp>
      <p:sp>
        <p:nvSpPr>
          <p:cNvPr id="4" name="Textplatzhalter 11">
            <a:extLst>
              <a:ext uri="{FF2B5EF4-FFF2-40B4-BE49-F238E27FC236}">
                <a16:creationId xmlns:a16="http://schemas.microsoft.com/office/drawing/2014/main" id="{D669002D-345C-C22D-FB0D-DF3BBD16983B}"/>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de-DE"/>
          </a:p>
        </p:txBody>
      </p:sp>
      <p:sp>
        <p:nvSpPr>
          <p:cNvPr id="7" name="Inhaltsplatzhalter 2">
            <a:extLst>
              <a:ext uri="{FF2B5EF4-FFF2-40B4-BE49-F238E27FC236}">
                <a16:creationId xmlns:a16="http://schemas.microsoft.com/office/drawing/2014/main" id="{CD6C79A0-10F3-2B99-F3F6-0D85AD1F4154}"/>
              </a:ext>
            </a:extLst>
          </p:cNvPr>
          <p:cNvSpPr txBox="1">
            <a:spLocks/>
          </p:cNvSpPr>
          <p:nvPr/>
        </p:nvSpPr>
        <p:spPr>
          <a:xfrm>
            <a:off x="371481" y="1785938"/>
            <a:ext cx="10689809" cy="4019550"/>
          </a:xfrm>
          <a:prstGeom prst="rect">
            <a:avLst/>
          </a:prstGeom>
        </p:spPr>
        <p:txBody>
          <a:bodyPr lIns="91440" tIns="45720" rIns="91440" bIns="45720" anchor="t"/>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965" indent="-354965">
              <a:lnSpc>
                <a:spcPct val="150000"/>
              </a:lnSpc>
              <a:buClr>
                <a:schemeClr val="accent4"/>
              </a:buClr>
            </a:pPr>
            <a:r>
              <a:rPr lang="de-DE" sz="2000" dirty="0"/>
              <a:t>Durchführung einer </a:t>
            </a:r>
            <a:r>
              <a:rPr lang="de-DE" sz="2000" b="1" dirty="0"/>
              <a:t>Inhouse-Schulung</a:t>
            </a:r>
            <a:r>
              <a:rPr lang="de-DE" sz="2000" dirty="0"/>
              <a:t> zum Thema Lebensmittelabfallvermeidung</a:t>
            </a:r>
            <a:endParaRPr lang="de-DE"/>
          </a:p>
          <a:p>
            <a:pPr marL="354965" indent="-354965">
              <a:lnSpc>
                <a:spcPct val="150000"/>
              </a:lnSpc>
              <a:buClr>
                <a:schemeClr val="accent4"/>
              </a:buClr>
            </a:pPr>
            <a:r>
              <a:rPr lang="de-DE" sz="2000" dirty="0"/>
              <a:t>Festlegung des </a:t>
            </a:r>
            <a:r>
              <a:rPr lang="de-DE" sz="2000" b="1" dirty="0"/>
              <a:t>Zeitraums &amp; des Umfangs </a:t>
            </a:r>
            <a:r>
              <a:rPr lang="de-DE" sz="2000" dirty="0"/>
              <a:t>der Messung</a:t>
            </a:r>
            <a:endParaRPr lang="de-DE" sz="2000" dirty="0">
              <a:cs typeface="Arial"/>
            </a:endParaRPr>
          </a:p>
          <a:p>
            <a:pPr marL="354965" indent="-354965">
              <a:lnSpc>
                <a:spcPct val="150000"/>
              </a:lnSpc>
              <a:buClr>
                <a:schemeClr val="accent4"/>
              </a:buClr>
            </a:pPr>
            <a:r>
              <a:rPr lang="de-DE" sz="2000" dirty="0"/>
              <a:t>Festlegung der </a:t>
            </a:r>
            <a:r>
              <a:rPr lang="de-DE" sz="2000" b="1" dirty="0"/>
              <a:t>Verantwortlichkeiten</a:t>
            </a:r>
            <a:r>
              <a:rPr lang="de-DE" sz="2000" dirty="0"/>
              <a:t> für die Messung</a:t>
            </a:r>
            <a:endParaRPr lang="de-DE" sz="2000" dirty="0">
              <a:cs typeface="Arial"/>
            </a:endParaRPr>
          </a:p>
          <a:p>
            <a:pPr marL="354965" indent="-354965">
              <a:lnSpc>
                <a:spcPct val="150000"/>
              </a:lnSpc>
              <a:buClr>
                <a:schemeClr val="accent4"/>
              </a:buClr>
            </a:pPr>
            <a:r>
              <a:rPr lang="de-DE" sz="2000" b="1" dirty="0"/>
              <a:t>Messung</a:t>
            </a:r>
            <a:r>
              <a:rPr lang="de-DE" sz="2000" dirty="0"/>
              <a:t> der Lebensmittelabfälle für x Wochen</a:t>
            </a:r>
            <a:endParaRPr lang="de-DE" sz="2000" dirty="0">
              <a:cs typeface="Arial"/>
            </a:endParaRPr>
          </a:p>
          <a:p>
            <a:pPr marL="354965" indent="-354965">
              <a:lnSpc>
                <a:spcPct val="150000"/>
              </a:lnSpc>
              <a:buClr>
                <a:schemeClr val="accent4"/>
              </a:buClr>
            </a:pPr>
            <a:endParaRPr lang="de-DE" sz="2000" dirty="0">
              <a:cs typeface="Arial"/>
            </a:endParaRPr>
          </a:p>
          <a:p>
            <a:pPr marL="354965" indent="-354965">
              <a:lnSpc>
                <a:spcPct val="150000"/>
              </a:lnSpc>
              <a:buClr>
                <a:schemeClr val="accent4"/>
              </a:buClr>
              <a:buFont typeface="Wingdings" panose="05000000000000000000" pitchFamily="2" charset="2"/>
              <a:buChar char="è"/>
            </a:pPr>
            <a:r>
              <a:rPr lang="de-DE" sz="2000" b="1" dirty="0"/>
              <a:t>Übermittlung der Vereinbarung zur Messung an das iSuN</a:t>
            </a:r>
            <a:endParaRPr lang="de-DE" sz="2000" b="1" dirty="0">
              <a:cs typeface="Arial"/>
            </a:endParaRPr>
          </a:p>
          <a:p>
            <a:pPr marL="354965" indent="-354965">
              <a:lnSpc>
                <a:spcPct val="150000"/>
              </a:lnSpc>
              <a:buClr>
                <a:schemeClr val="accent4"/>
              </a:buClr>
              <a:buFont typeface="Wingdings" panose="05000000000000000000" pitchFamily="2" charset="2"/>
              <a:buChar char="è"/>
            </a:pPr>
            <a:r>
              <a:rPr lang="de-DE" sz="2000" b="1" dirty="0"/>
              <a:t>Übermittlung der Ergebnisse der Messung an das iSuN </a:t>
            </a:r>
            <a:br>
              <a:rPr lang="de-DE" sz="2000" b="1" dirty="0"/>
            </a:br>
            <a:r>
              <a:rPr lang="de-DE" sz="2000" b="1" dirty="0"/>
              <a:t>mind. 2 Wochen </a:t>
            </a:r>
            <a:r>
              <a:rPr lang="de-DE" sz="2000" b="1"/>
              <a:t>vor dem</a:t>
            </a:r>
            <a:r>
              <a:rPr lang="de-DE" sz="2000" b="1" dirty="0"/>
              <a:t> 2. Workshops, spätestens bis zum xx.xx.20xx</a:t>
            </a:r>
            <a:endParaRPr lang="de-DE" sz="2000" b="1" dirty="0">
              <a:cs typeface="Arial"/>
            </a:endParaRPr>
          </a:p>
          <a:p>
            <a:pPr marL="354965" indent="-354965">
              <a:lnSpc>
                <a:spcPct val="150000"/>
              </a:lnSpc>
              <a:buClr>
                <a:schemeClr val="accent4"/>
              </a:buClr>
              <a:buFont typeface="Wingdings" panose="05000000000000000000" pitchFamily="2" charset="2"/>
              <a:buChar char="è"/>
            </a:pPr>
            <a:endParaRPr lang="de-DE" sz="2000" b="1" dirty="0">
              <a:cs typeface="Arial"/>
            </a:endParaRPr>
          </a:p>
        </p:txBody>
      </p:sp>
    </p:spTree>
    <p:extLst>
      <p:ext uri="{BB962C8B-B14F-4D97-AF65-F5344CB8AC3E}">
        <p14:creationId xmlns:p14="http://schemas.microsoft.com/office/powerpoint/2010/main" val="4089336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1">
            <a:extLst>
              <a:ext uri="{FF2B5EF4-FFF2-40B4-BE49-F238E27FC236}">
                <a16:creationId xmlns:a16="http://schemas.microsoft.com/office/drawing/2014/main" id="{D669002D-345C-C22D-FB0D-DF3BBD16983B}"/>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a:t>Materialien zur Durchführung</a:t>
            </a:r>
          </a:p>
        </p:txBody>
      </p:sp>
      <p:sp>
        <p:nvSpPr>
          <p:cNvPr id="9" name="Textplatzhalter 8">
            <a:extLst>
              <a:ext uri="{FF2B5EF4-FFF2-40B4-BE49-F238E27FC236}">
                <a16:creationId xmlns:a16="http://schemas.microsoft.com/office/drawing/2014/main" id="{9EB94969-5A80-8DB0-3396-A98C0F0EA563}"/>
              </a:ext>
            </a:extLst>
          </p:cNvPr>
          <p:cNvSpPr>
            <a:spLocks noGrp="1"/>
          </p:cNvSpPr>
          <p:nvPr>
            <p:ph type="body" sz="quarter" idx="15"/>
          </p:nvPr>
        </p:nvSpPr>
        <p:spPr>
          <a:xfrm>
            <a:off x="263530" y="1520827"/>
            <a:ext cx="11788770" cy="4716463"/>
          </a:xfrm>
        </p:spPr>
        <p:txBody>
          <a:bodyPr tIns="324000"/>
          <a:lstStyle/>
          <a:p>
            <a:pPr marL="571500" indent="-571500" algn="l">
              <a:lnSpc>
                <a:spcPct val="150000"/>
              </a:lnSpc>
              <a:buFont typeface="Wingdings" panose="05000000000000000000" pitchFamily="2" charset="2"/>
              <a:buChar char="è"/>
            </a:pPr>
            <a:r>
              <a:rPr lang="de-DE" sz="2000" dirty="0"/>
              <a:t>	Checkliste</a:t>
            </a:r>
          </a:p>
          <a:p>
            <a:pPr marL="571500" indent="-571500" algn="l">
              <a:lnSpc>
                <a:spcPct val="150000"/>
              </a:lnSpc>
              <a:buFont typeface="Wingdings" panose="05000000000000000000" pitchFamily="2" charset="2"/>
              <a:buChar char="è"/>
            </a:pPr>
            <a:r>
              <a:rPr lang="de-DE" sz="2000" dirty="0"/>
              <a:t>	Vereinbarung zur Lebensmittelabfallmessung_1	</a:t>
            </a:r>
          </a:p>
          <a:p>
            <a:pPr marL="571500" indent="-571500" algn="l">
              <a:lnSpc>
                <a:spcPct val="150000"/>
              </a:lnSpc>
              <a:buFont typeface="Wingdings" panose="05000000000000000000" pitchFamily="2" charset="2"/>
              <a:buChar char="è"/>
            </a:pPr>
            <a:r>
              <a:rPr lang="de-DE" sz="2000" dirty="0"/>
              <a:t>	Wiegeprotokoll Tellerreste</a:t>
            </a:r>
          </a:p>
          <a:p>
            <a:pPr marL="571500" indent="-571500" algn="l">
              <a:lnSpc>
                <a:spcPct val="150000"/>
              </a:lnSpc>
              <a:buFont typeface="Wingdings" panose="05000000000000000000" pitchFamily="2" charset="2"/>
              <a:buChar char="è"/>
            </a:pPr>
            <a:r>
              <a:rPr lang="de-DE" sz="2000" dirty="0"/>
              <a:t>	Wiegeprotokoll Überproduktion / Ausgabe</a:t>
            </a:r>
          </a:p>
          <a:p>
            <a:pPr marL="571500" indent="-571500" algn="l">
              <a:lnSpc>
                <a:spcPct val="150000"/>
              </a:lnSpc>
              <a:buFont typeface="Wingdings" panose="05000000000000000000" pitchFamily="2" charset="2"/>
              <a:buChar char="è"/>
            </a:pPr>
            <a:r>
              <a:rPr lang="de-DE" sz="2000" dirty="0"/>
              <a:t>	Mess- &amp; Auswertungsdokument</a:t>
            </a:r>
          </a:p>
          <a:p>
            <a:pPr marL="571500" indent="-571500" algn="l">
              <a:lnSpc>
                <a:spcPct val="150000"/>
              </a:lnSpc>
              <a:buFont typeface="Wingdings" panose="05000000000000000000" pitchFamily="2" charset="2"/>
              <a:buChar char="è"/>
            </a:pPr>
            <a:r>
              <a:rPr lang="de-DE" sz="2000" dirty="0"/>
              <a:t>	Anleitung Durchführung Messung</a:t>
            </a:r>
          </a:p>
          <a:p>
            <a:pPr marL="571500" indent="-571500" algn="l">
              <a:lnSpc>
                <a:spcPct val="150000"/>
              </a:lnSpc>
              <a:buFont typeface="Wingdings" panose="05000000000000000000" pitchFamily="2" charset="2"/>
              <a:buChar char="è"/>
            </a:pPr>
            <a:r>
              <a:rPr lang="de-DE" sz="2000" dirty="0"/>
              <a:t>	Konzept Inhouse-Schulung</a:t>
            </a:r>
          </a:p>
          <a:p>
            <a:pPr marL="571500" indent="-571500" algn="l">
              <a:lnSpc>
                <a:spcPct val="150000"/>
              </a:lnSpc>
              <a:buFont typeface="Wingdings" panose="05000000000000000000" pitchFamily="2" charset="2"/>
              <a:buChar char="è"/>
            </a:pPr>
            <a:r>
              <a:rPr lang="de-DE" sz="2000" dirty="0"/>
              <a:t>	AVARE-Leitfaden Reduzierung der Lebensmittelabfälle</a:t>
            </a:r>
          </a:p>
        </p:txBody>
      </p:sp>
      <p:sp>
        <p:nvSpPr>
          <p:cNvPr id="3" name="Titel 2">
            <a:extLst>
              <a:ext uri="{FF2B5EF4-FFF2-40B4-BE49-F238E27FC236}">
                <a16:creationId xmlns:a16="http://schemas.microsoft.com/office/drawing/2014/main" id="{9522092B-ACC2-52D7-37BD-6FC80A8EC596}"/>
              </a:ext>
            </a:extLst>
          </p:cNvPr>
          <p:cNvSpPr>
            <a:spLocks noGrp="1"/>
          </p:cNvSpPr>
          <p:nvPr>
            <p:ph type="title"/>
          </p:nvPr>
        </p:nvSpPr>
        <p:spPr/>
        <p:txBody>
          <a:bodyPr/>
          <a:lstStyle/>
          <a:p>
            <a:r>
              <a:rPr lang="de-DE"/>
              <a:t>weiterführende Aufgabe</a:t>
            </a:r>
          </a:p>
        </p:txBody>
      </p:sp>
      <p:pic>
        <p:nvPicPr>
          <p:cNvPr id="5" name="Grafik 4" descr="Klemmbrett abgehakt Silhouette">
            <a:extLst>
              <a:ext uri="{FF2B5EF4-FFF2-40B4-BE49-F238E27FC236}">
                <a16:creationId xmlns:a16="http://schemas.microsoft.com/office/drawing/2014/main" id="{C0672335-C32B-2A5D-131F-6066353539C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44525" y="3645467"/>
            <a:ext cx="2507775" cy="2507775"/>
          </a:xfrm>
          <a:prstGeom prst="rect">
            <a:avLst/>
          </a:prstGeom>
        </p:spPr>
      </p:pic>
      <p:sp>
        <p:nvSpPr>
          <p:cNvPr id="7" name="Inhaltsplatzhalter 2">
            <a:extLst>
              <a:ext uri="{FF2B5EF4-FFF2-40B4-BE49-F238E27FC236}">
                <a16:creationId xmlns:a16="http://schemas.microsoft.com/office/drawing/2014/main" id="{CD6C79A0-10F3-2B99-F3F6-0D85AD1F4154}"/>
              </a:ext>
            </a:extLst>
          </p:cNvPr>
          <p:cNvSpPr txBox="1">
            <a:spLocks/>
          </p:cNvSpPr>
          <p:nvPr/>
        </p:nvSpPr>
        <p:spPr>
          <a:xfrm>
            <a:off x="371481" y="1785938"/>
            <a:ext cx="10689809"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4"/>
              </a:buClr>
            </a:pPr>
            <a:endParaRPr lang="de-DE" sz="1600" b="1" dirty="0"/>
          </a:p>
        </p:txBody>
      </p:sp>
    </p:spTree>
    <p:extLst>
      <p:ext uri="{BB962C8B-B14F-4D97-AF65-F5344CB8AC3E}">
        <p14:creationId xmlns:p14="http://schemas.microsoft.com/office/powerpoint/2010/main" val="291300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Blitzlicht</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Mit Hilfe der Methode Blitzlicht kann das Seminar abgeschlossen werden. </a:t>
            </a:r>
          </a:p>
          <a:p>
            <a:pPr marL="0" indent="0">
              <a:buNone/>
            </a:pPr>
            <a:r>
              <a:rPr lang="de-DE" dirty="0"/>
              <a:t>Dabei geht es darum, dass jede*r Teilnehmende ein paar kurze Worte zu dem Seminar sagt: Wie haben Sie es empfunden? Was können Sie mitnehmen? Was hat Ihnen nicht gefallen? Haben Sie noch Wünsche? Usw.</a:t>
            </a:r>
          </a:p>
          <a:p>
            <a:pPr marL="0" indent="0">
              <a:buNone/>
            </a:pPr>
            <a:r>
              <a:rPr lang="de-DE" dirty="0"/>
              <a:t>Dabei ist es essenziell, dass keine der Aussagen bewertet oder kommentiert wird. Nehmen Sie die Rückmeldungen für sich mit und passen Sie bei Bedarf den nächsten Workshop an.</a:t>
            </a:r>
          </a:p>
          <a:p>
            <a:pPr marL="0" indent="0">
              <a:buNone/>
            </a:pPr>
            <a:endParaRPr lang="de-DE" dirty="0"/>
          </a:p>
          <a:p>
            <a:pPr marL="0" indent="0">
              <a:buNone/>
            </a:pPr>
            <a:r>
              <a:rPr lang="de-DE" b="1" dirty="0"/>
              <a:t>Material:</a:t>
            </a:r>
            <a:r>
              <a:rPr lang="de-DE" dirty="0"/>
              <a:t> /</a:t>
            </a:r>
          </a:p>
          <a:p>
            <a:pPr marL="0" indent="0">
              <a:buNone/>
            </a:pPr>
            <a:endParaRPr lang="de-DE" dirty="0"/>
          </a:p>
          <a:p>
            <a:pPr marL="0" indent="0">
              <a:buNone/>
            </a:pPr>
            <a:endParaRPr lang="de-DE" dirty="0"/>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661114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51271815-BF5E-4BFD-8521-B95403E551B1}"/>
              </a:ext>
            </a:extLst>
          </p:cNvPr>
          <p:cNvPicPr>
            <a:picLocks noGrp="1" noChangeAspect="1"/>
          </p:cNvPicPr>
          <p:nvPr>
            <p:ph type="pic" sz="quarter" idx="4294967295"/>
          </p:nvPr>
        </p:nvPicPr>
        <p:blipFill rotWithShape="1">
          <a:blip r:embed="rId3"/>
          <a:srcRect t="26191" r="4342" b="26191"/>
          <a:stretch/>
        </p:blipFill>
        <p:spPr>
          <a:xfrm>
            <a:off x="0" y="1052736"/>
            <a:ext cx="12192000" cy="5805264"/>
          </a:xfrm>
        </p:spPr>
      </p:pic>
      <p:sp>
        <p:nvSpPr>
          <p:cNvPr id="41986" name="Titel 1">
            <a:extLst>
              <a:ext uri="{FF2B5EF4-FFF2-40B4-BE49-F238E27FC236}">
                <a16:creationId xmlns:a16="http://schemas.microsoft.com/office/drawing/2014/main" id="{120C9725-C336-4219-BADA-CFA2020FBD5E}"/>
              </a:ext>
            </a:extLst>
          </p:cNvPr>
          <p:cNvSpPr>
            <a:spLocks noGrp="1"/>
          </p:cNvSpPr>
          <p:nvPr>
            <p:ph type="ctrTitle"/>
          </p:nvPr>
        </p:nvSpPr>
        <p:spPr/>
        <p:txBody>
          <a:bodyPr/>
          <a:lstStyle/>
          <a:p>
            <a:r>
              <a:rPr lang="de-DE" altLang="de-DE" sz="6600" dirty="0"/>
              <a:t>Blitzlicht</a:t>
            </a:r>
            <a:endParaRPr lang="de-DE" altLang="de-DE" sz="6600" dirty="0">
              <a:cs typeface="Arial"/>
            </a:endParaRPr>
          </a:p>
        </p:txBody>
      </p:sp>
      <p:sp>
        <p:nvSpPr>
          <p:cNvPr id="8" name="Rechteck 7">
            <a:extLst>
              <a:ext uri="{FF2B5EF4-FFF2-40B4-BE49-F238E27FC236}">
                <a16:creationId xmlns:a16="http://schemas.microsoft.com/office/drawing/2014/main" id="{94259293-E12C-4638-B093-F94DE1A1F4A2}"/>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1318111279"/>
      </p:ext>
    </p:extLst>
  </p:cSld>
  <p:clrMapOvr>
    <a:masterClrMapping/>
  </p:clrMapOvr>
  <p:extLst mod="1">
    <p:ext uri="{6950BFC3-D8DA-4A85-94F7-54DA5524770B}">
      <p188:commentRel xmlns="" xmlns:p188="http://schemas.microsoft.com/office/powerpoint/2018/8/main" r:id="rId4"/>
    </p:ext>
  </p:extLs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pPr>
              <a:lnSpc>
                <a:spcPct val="150000"/>
              </a:lnSpc>
            </a:pPr>
            <a:r>
              <a:rPr lang="de-DE"/>
              <a:t>Offene Fragen?</a:t>
            </a:r>
          </a:p>
          <a:p>
            <a:pPr>
              <a:lnSpc>
                <a:spcPct val="150000"/>
              </a:lnSpc>
            </a:pPr>
            <a:endParaRPr lang="de-DE"/>
          </a:p>
          <a:p>
            <a:pPr>
              <a:lnSpc>
                <a:spcPct val="150000"/>
              </a:lnSpc>
            </a:pPr>
            <a:r>
              <a:rPr lang="de-DE"/>
              <a:t>Welche Gedanken, Gefühle und Einschätzungen nehmen Sie aus dem heutigen Workshop mit?</a:t>
            </a:r>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endParaRPr lang="de-DE"/>
          </a:p>
        </p:txBody>
      </p:sp>
      <p:sp>
        <p:nvSpPr>
          <p:cNvPr id="4" name="Textplatzhalter 3">
            <a:extLst>
              <a:ext uri="{FF2B5EF4-FFF2-40B4-BE49-F238E27FC236}">
                <a16:creationId xmlns:a16="http://schemas.microsoft.com/office/drawing/2014/main" id="{2742148A-5E02-96A2-F170-8590F187B99F}"/>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132824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0CE7C-68C6-481E-B66E-DEC32482F02F}"/>
              </a:ext>
            </a:extLst>
          </p:cNvPr>
          <p:cNvSpPr>
            <a:spLocks noGrp="1"/>
          </p:cNvSpPr>
          <p:nvPr>
            <p:ph type="title"/>
          </p:nvPr>
        </p:nvSpPr>
        <p:spPr/>
        <p:txBody>
          <a:bodyPr/>
          <a:lstStyle/>
          <a:p>
            <a:r>
              <a:rPr lang="de-DE"/>
              <a:t>Literatur</a:t>
            </a:r>
          </a:p>
        </p:txBody>
      </p:sp>
      <p:sp>
        <p:nvSpPr>
          <p:cNvPr id="3" name="Inhaltsplatzhalter 2">
            <a:extLst>
              <a:ext uri="{FF2B5EF4-FFF2-40B4-BE49-F238E27FC236}">
                <a16:creationId xmlns:a16="http://schemas.microsoft.com/office/drawing/2014/main" id="{F0EED101-D58D-4E9B-8CFA-94BD3CCA2207}"/>
              </a:ext>
            </a:extLst>
          </p:cNvPr>
          <p:cNvSpPr>
            <a:spLocks noGrp="1"/>
          </p:cNvSpPr>
          <p:nvPr>
            <p:ph idx="1"/>
          </p:nvPr>
        </p:nvSpPr>
        <p:spPr>
          <a:xfrm>
            <a:off x="371481" y="1193342"/>
            <a:ext cx="11578781" cy="4860917"/>
          </a:xfrm>
        </p:spPr>
        <p:txBody>
          <a:bodyPr/>
          <a:lstStyle/>
          <a:p>
            <a:pPr marL="354965" indent="-354965">
              <a:buNone/>
            </a:pPr>
            <a:r>
              <a:rPr lang="de-DE" sz="1400" dirty="0" err="1">
                <a:cs typeface="Arial"/>
              </a:rPr>
              <a:t>Börnert</a:t>
            </a:r>
            <a:r>
              <a:rPr lang="de-DE" sz="1400" dirty="0">
                <a:cs typeface="Arial"/>
              </a:rPr>
              <a:t>, N.; Gerwin, Paula; Friedrich, S.; Strotmann, C. (2021): Leitfaden zur Beteiligungserklärung der Zielvereinbarung „Reduzierung von Lebensmittelabfällen in der Außer-Haus-Verpflegung “. Schulverpflegung. Münster. Online verfügbar unter </a:t>
            </a:r>
            <a:r>
              <a:rPr lang="de-DE" sz="1400" dirty="0">
                <a:cs typeface="Arial"/>
                <a:hlinkClick r:id="rId2">
                  <a:extLst>
                    <a:ext uri="{A12FA001-AC4F-418D-AE19-62706E023703}">
                      <ahyp:hlinkClr xmlns:ahyp="http://schemas.microsoft.com/office/drawing/2018/hyperlinkcolor" val="tx"/>
                    </a:ext>
                  </a:extLst>
                </a:hlinkClick>
              </a:rPr>
              <a:t>https://www.zugutfuerdietonne.de/fileadmin/zgfdt/inhalt/daten/werkzeuge/handlungsleitfaden_schulverpflegung_final.pdf</a:t>
            </a:r>
            <a:r>
              <a:rPr lang="de-DE" sz="1400" dirty="0">
                <a:cs typeface="Arial"/>
              </a:rPr>
              <a:t>, abgerufen am 03. September 2023.</a:t>
            </a:r>
          </a:p>
          <a:p>
            <a:pPr marL="354965" indent="-354965">
              <a:buNone/>
            </a:pPr>
            <a:r>
              <a:rPr lang="de-DE" sz="1400" dirty="0">
                <a:cs typeface="Arial"/>
              </a:rPr>
              <a:t>von Borstel, T.; Prenzel, G. K.; Welte, B. (2020): FOOD WASTE 4.0. Zwischenbilanz 2020. </a:t>
            </a:r>
            <a:r>
              <a:rPr lang="de-DE" sz="1400" dirty="0" err="1">
                <a:cs typeface="Arial"/>
              </a:rPr>
              <a:t>Hg</a:t>
            </a:r>
            <a:r>
              <a:rPr lang="de-DE" sz="1400" dirty="0">
                <a:cs typeface="Arial"/>
              </a:rPr>
              <a:t>. v. United </a:t>
            </a:r>
            <a:r>
              <a:rPr lang="de-DE" sz="1400" dirty="0" err="1">
                <a:cs typeface="Arial"/>
              </a:rPr>
              <a:t>Against</a:t>
            </a:r>
            <a:r>
              <a:rPr lang="de-DE" sz="1400" dirty="0">
                <a:cs typeface="Arial"/>
              </a:rPr>
              <a:t> </a:t>
            </a:r>
            <a:r>
              <a:rPr lang="de-DE" sz="1400" dirty="0" err="1">
                <a:cs typeface="Arial"/>
              </a:rPr>
              <a:t>Waste</a:t>
            </a:r>
            <a:r>
              <a:rPr lang="de-DE" sz="1400" dirty="0">
                <a:cs typeface="Arial"/>
              </a:rPr>
              <a:t> e. V. Plankstadt. Online verfügbar unter https://www.united-against-waste.de/downloads/united-against-waste-zwischenbilanz-2020-einzelseiten.pdf, abgerufen am 03.09.2023.</a:t>
            </a:r>
          </a:p>
          <a:p>
            <a:pPr marL="354965" indent="-354965">
              <a:buNone/>
            </a:pPr>
            <a:r>
              <a:rPr lang="de-DE" sz="1400" dirty="0">
                <a:ea typeface="+mn-lt"/>
                <a:cs typeface="+mn-lt"/>
              </a:rPr>
              <a:t>Jepsen, D.; Vollmer, A.; Eberle, U.; Fels, J.; Schomerus, T. (2016): Entwicklung von Instrumenten zur Vermeidung von Lebensmittelabfällen. Endbericht. Umweltbundesamt (Hrsg.). https://www.umweltbundesamt.de/sites/default/files/medien/377/publikationen/2016-12-14_vermeidung-lebens_mittelabfalle_dt_lang_fin.pdf </a:t>
            </a:r>
          </a:p>
          <a:p>
            <a:pPr marL="354965" indent="-354965">
              <a:buNone/>
            </a:pPr>
            <a:r>
              <a:rPr lang="en-US" sz="1400" dirty="0">
                <a:ea typeface="+mn-lt"/>
                <a:cs typeface="+mn-lt"/>
              </a:rPr>
              <a:t>Kübler-Ross, E. (1997): On Death and Dying. New York: Scribner.</a:t>
            </a:r>
            <a:endParaRPr lang="de-DE" sz="1400" dirty="0">
              <a:ea typeface="+mn-lt"/>
              <a:cs typeface="+mn-lt"/>
            </a:endParaRPr>
          </a:p>
          <a:p>
            <a:pPr marL="354965" indent="-354965">
              <a:buNone/>
            </a:pPr>
            <a:r>
              <a:rPr lang="de-DE" sz="1400" dirty="0">
                <a:ea typeface="+mn-lt"/>
                <a:cs typeface="+mn-lt"/>
              </a:rPr>
              <a:t>Schmidt, Thomas; Schneider, Felicitas; </a:t>
            </a:r>
            <a:r>
              <a:rPr lang="de-DE" sz="1400" dirty="0" err="1">
                <a:ea typeface="+mn-lt"/>
                <a:cs typeface="+mn-lt"/>
              </a:rPr>
              <a:t>Leverenz</a:t>
            </a:r>
            <a:r>
              <a:rPr lang="de-DE" sz="1400" dirty="0">
                <a:ea typeface="+mn-lt"/>
                <a:cs typeface="+mn-lt"/>
              </a:rPr>
              <a:t>, Dominik; Hafner, Gerald (2019): Lebensmittelabfälle in Deutschland - Baseline 2015 -. Thünen Report 71. </a:t>
            </a:r>
            <a:r>
              <a:rPr lang="de-DE" sz="1400" dirty="0" err="1">
                <a:ea typeface="+mn-lt"/>
                <a:cs typeface="+mn-lt"/>
              </a:rPr>
              <a:t>Hg</a:t>
            </a:r>
            <a:r>
              <a:rPr lang="de-DE" sz="1400" dirty="0">
                <a:ea typeface="+mn-lt"/>
                <a:cs typeface="+mn-lt"/>
              </a:rPr>
              <a:t>. v. Johann Heinrich von Thünen-Institut. Braunschweig. Online verfügbar unter </a:t>
            </a:r>
            <a:r>
              <a:rPr lang="de-DE" sz="1400" dirty="0">
                <a:ea typeface="+mn-lt"/>
                <a:cs typeface="+mn-lt"/>
                <a:hlinkClick r:id="rId3">
                  <a:extLst>
                    <a:ext uri="{A12FA001-AC4F-418D-AE19-62706E023703}">
                      <ahyp:hlinkClr xmlns:ahyp="http://schemas.microsoft.com/office/drawing/2018/hyperlinkcolor" val="tx"/>
                    </a:ext>
                  </a:extLst>
                </a:hlinkClick>
              </a:rPr>
              <a:t>https://www.thuenen.de/media/publikationen/thuenen-report/Thuenen_Report_10.pdf</a:t>
            </a:r>
            <a:r>
              <a:rPr lang="de-DE" sz="1400" dirty="0">
                <a:ea typeface="+mn-lt"/>
                <a:cs typeface="+mn-lt"/>
              </a:rPr>
              <a:t>, abgerufen am 03.09.2023. </a:t>
            </a:r>
          </a:p>
          <a:p>
            <a:pPr marL="354965" indent="-354965">
              <a:buNone/>
            </a:pPr>
            <a:r>
              <a:rPr lang="de-DE" sz="1400" dirty="0" err="1">
                <a:ea typeface="+mn-lt"/>
                <a:cs typeface="+mn-lt"/>
              </a:rPr>
              <a:t>Teitscheid</a:t>
            </a:r>
            <a:r>
              <a:rPr lang="de-DE" sz="1400" dirty="0">
                <a:ea typeface="+mn-lt"/>
                <a:cs typeface="+mn-lt"/>
              </a:rPr>
              <a:t>, P., Becker, M., Engelmann, T., Friedrich, S., Hielscher, J., Steinmeier, F. (2021): Nachhaltigkeitsmanagement in der Außer-Haus-Gastronomie: Handlungsempfehlungen entlang der betrieblichen Kernprozesse. Hamburg: </a:t>
            </a:r>
            <a:r>
              <a:rPr lang="de-DE" sz="1400" dirty="0" err="1">
                <a:ea typeface="+mn-lt"/>
                <a:cs typeface="+mn-lt"/>
              </a:rPr>
              <a:t>Behr‘s</a:t>
            </a:r>
            <a:r>
              <a:rPr lang="de-DE" sz="1400" dirty="0">
                <a:ea typeface="+mn-lt"/>
                <a:cs typeface="+mn-lt"/>
              </a:rPr>
              <a:t> Verlag. </a:t>
            </a:r>
            <a:endParaRPr lang="de-DE" sz="1400" dirty="0">
              <a:cs typeface="Arial"/>
            </a:endParaRPr>
          </a:p>
          <a:p>
            <a:pPr marL="354965" indent="-354965">
              <a:buNone/>
            </a:pPr>
            <a:r>
              <a:rPr lang="de-DE" sz="1400" dirty="0">
                <a:ea typeface="+mn-lt"/>
                <a:cs typeface="+mn-lt"/>
              </a:rPr>
              <a:t>WWF Deutschland (Hrsg.) 2019: Weniger ist mehr. Warum es sich rechnet Lebensmittelabfälle systematisch zu betrachten und zu reduzieren. Online verfügbar unter </a:t>
            </a:r>
            <a:r>
              <a:rPr lang="de-DE" sz="1400" dirty="0">
                <a:ea typeface="+mn-lt"/>
                <a:cs typeface="+mn-lt"/>
                <a:hlinkClick r:id="rId4">
                  <a:extLst>
                    <a:ext uri="{A12FA001-AC4F-418D-AE19-62706E023703}">
                      <ahyp:hlinkClr xmlns:ahyp="http://schemas.microsoft.com/office/drawing/2018/hyperlinkcolor" val="tx"/>
                    </a:ext>
                  </a:extLst>
                </a:hlinkClick>
              </a:rPr>
              <a:t>https://www.wwf.de/fileadmin/fm-wwf/Publikationen-PDF/Landwirtschaft/WWF-Weniger-ist-mehr.pdf</a:t>
            </a:r>
            <a:r>
              <a:rPr lang="de-DE" sz="1400" dirty="0">
                <a:ea typeface="+mn-lt"/>
                <a:cs typeface="+mn-lt"/>
              </a:rPr>
              <a:t>, abgerufen am 03. September 2023. </a:t>
            </a:r>
          </a:p>
          <a:p>
            <a:pPr marL="354965" indent="-354965">
              <a:buNone/>
            </a:pPr>
            <a:endParaRPr lang="de-DE" sz="1400" dirty="0">
              <a:ea typeface="+mn-lt"/>
              <a:cs typeface="+mn-lt"/>
            </a:endParaRPr>
          </a:p>
          <a:p>
            <a:pPr marL="354965" indent="-354965">
              <a:buNone/>
            </a:pPr>
            <a:endParaRPr lang="de-DE" sz="1400" dirty="0">
              <a:ea typeface="+mn-lt"/>
              <a:cs typeface="+mn-lt"/>
            </a:endParaRPr>
          </a:p>
          <a:p>
            <a:pPr marL="354965" indent="-354965">
              <a:buNone/>
            </a:pPr>
            <a:endParaRPr lang="de-DE" dirty="0">
              <a:cs typeface="Arial"/>
            </a:endParaRPr>
          </a:p>
        </p:txBody>
      </p:sp>
    </p:spTree>
    <p:extLst>
      <p:ext uri="{BB962C8B-B14F-4D97-AF65-F5344CB8AC3E}">
        <p14:creationId xmlns:p14="http://schemas.microsoft.com/office/powerpoint/2010/main" val="249359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Vorname Nachname</a:t>
            </a:r>
          </a:p>
        </p:txBody>
      </p:sp>
      <p:sp>
        <p:nvSpPr>
          <p:cNvPr id="4" name="Inhaltsplatzhalter 3">
            <a:extLst>
              <a:ext uri="{FF2B5EF4-FFF2-40B4-BE49-F238E27FC236}">
                <a16:creationId xmlns:a16="http://schemas.microsoft.com/office/drawing/2014/main" id="{0B04BF94-0034-4C32-A132-0885FA37551B}"/>
              </a:ext>
            </a:extLst>
          </p:cNvPr>
          <p:cNvSpPr>
            <a:spLocks noGrp="1"/>
          </p:cNvSpPr>
          <p:nvPr>
            <p:ph idx="1"/>
          </p:nvPr>
        </p:nvSpPr>
        <p:spPr>
          <a:ln>
            <a:solidFill>
              <a:schemeClr val="bg1">
                <a:lumMod val="75000"/>
              </a:schemeClr>
            </a:solidFill>
            <a:prstDash val="dash"/>
          </a:ln>
        </p:spPr>
        <p:txBody>
          <a:bodyPr/>
          <a:lstStyle/>
          <a:p>
            <a:pPr marL="0" indent="0">
              <a:buNone/>
            </a:pPr>
            <a:r>
              <a:rPr lang="de-DE" i="1" dirty="0">
                <a:solidFill>
                  <a:schemeClr val="bg1">
                    <a:lumMod val="65000"/>
                  </a:schemeClr>
                </a:solidFill>
              </a:rPr>
              <a:t>Hier können Sie sich selbst vorstellen.</a:t>
            </a:r>
          </a:p>
        </p:txBody>
      </p:sp>
      <p:sp>
        <p:nvSpPr>
          <p:cNvPr id="9" name="Inhaltsplatzhalter 3"/>
          <p:cNvSpPr>
            <a:spLocks noGrp="1"/>
          </p:cNvSpPr>
          <p:nvPr>
            <p:ph type="body" sz="quarter" idx="13"/>
          </p:nvPr>
        </p:nvSpPr>
        <p:spPr/>
        <p:txBody>
          <a:bodyPr/>
          <a:lstStyle/>
          <a:p>
            <a:pPr>
              <a:lnSpc>
                <a:spcPct val="130000"/>
              </a:lnSpc>
            </a:pPr>
            <a:r>
              <a:rPr lang="de-DE" dirty="0"/>
              <a:t>Zu sich selbst</a:t>
            </a:r>
            <a:endParaRPr lang="de-DE" dirty="0">
              <a:cs typeface="Arial"/>
            </a:endParaRPr>
          </a:p>
        </p:txBody>
      </p:sp>
      <p:sp>
        <p:nvSpPr>
          <p:cNvPr id="10" name="Inhaltsplatzhalter 3"/>
          <p:cNvSpPr txBox="1">
            <a:spLocks/>
          </p:cNvSpPr>
          <p:nvPr/>
        </p:nvSpPr>
        <p:spPr>
          <a:xfrm>
            <a:off x="5507307" y="1814956"/>
            <a:ext cx="5859193" cy="4019748"/>
          </a:xfrm>
          <a:prstGeom prst="rect">
            <a:avLst/>
          </a:prstGeom>
        </p:spPr>
        <p:txBody>
          <a:bodyPr vert="horz" lIns="0" tIns="0" rIns="0" bIns="0" rtlCol="0" anchor="t" anchorCtr="0">
            <a:noAutofit/>
          </a:bodyPr>
          <a:lstStyle>
            <a:lvl1pPr marL="355600" indent="-355600" algn="l" defTabSz="914400" rtl="0" eaLnBrk="1" latinLnBrk="0" hangingPunct="1">
              <a:lnSpc>
                <a:spcPct val="110000"/>
              </a:lnSpc>
              <a:spcBef>
                <a:spcPts val="0"/>
              </a:spcBef>
              <a:buFont typeface="Arial" panose="020B0604020202020204" pitchFamily="34" charset="0"/>
              <a:buChar char="•"/>
              <a:defRPr sz="1900" kern="1200">
                <a:solidFill>
                  <a:schemeClr val="tx1"/>
                </a:solidFill>
                <a:latin typeface="+mn-lt"/>
                <a:ea typeface="+mn-ea"/>
                <a:cs typeface="+mn-cs"/>
              </a:defRPr>
            </a:lvl1pPr>
            <a:lvl2pPr marL="984250" indent="-355600" algn="l" defTabSz="914400" rtl="0" eaLnBrk="1" latinLnBrk="0" hangingPunct="1">
              <a:lnSpc>
                <a:spcPct val="110000"/>
              </a:lnSpc>
              <a:spcBef>
                <a:spcPts val="0"/>
              </a:spcBef>
              <a:buFont typeface="Arial" panose="020B0604020202020204" pitchFamily="34" charset="0"/>
              <a:buChar char="–"/>
              <a:defRPr sz="1900" kern="1200">
                <a:solidFill>
                  <a:schemeClr val="tx1"/>
                </a:solidFill>
                <a:latin typeface="+mn-lt"/>
                <a:ea typeface="+mn-ea"/>
                <a:cs typeface="+mn-cs"/>
              </a:defRPr>
            </a:lvl2pPr>
            <a:lvl3pPr marL="1346200" indent="-361950" algn="l" defTabSz="914400" rtl="0" eaLnBrk="1" latinLnBrk="0" hangingPunct="1">
              <a:lnSpc>
                <a:spcPct val="110000"/>
              </a:lnSpc>
              <a:spcBef>
                <a:spcPts val="0"/>
              </a:spcBef>
              <a:buFont typeface="Arial" panose="020B0604020202020204" pitchFamily="34" charset="0"/>
              <a:buChar char="–"/>
              <a:defRPr sz="1900" kern="1200">
                <a:solidFill>
                  <a:schemeClr val="tx1"/>
                </a:solidFill>
                <a:latin typeface="+mn-lt"/>
                <a:ea typeface="+mn-ea"/>
                <a:cs typeface="+mn-cs"/>
              </a:defRPr>
            </a:lvl3pPr>
            <a:lvl4pPr marL="1701800" indent="-355600" algn="l" defTabSz="914400" rtl="0" eaLnBrk="1" latinLnBrk="0" hangingPunct="1">
              <a:lnSpc>
                <a:spcPct val="110000"/>
              </a:lnSpc>
              <a:spcBef>
                <a:spcPts val="0"/>
              </a:spcBef>
              <a:buFont typeface="Arial" panose="020B0604020202020204" pitchFamily="34" charset="0"/>
              <a:buChar char="–"/>
              <a:defRPr sz="1900" kern="1200">
                <a:solidFill>
                  <a:schemeClr val="tx1"/>
                </a:solidFill>
                <a:latin typeface="+mn-lt"/>
                <a:ea typeface="+mn-ea"/>
                <a:cs typeface="+mn-cs"/>
              </a:defRPr>
            </a:lvl4pPr>
            <a:lvl5pPr marL="2063750" indent="-361950" algn="l" defTabSz="914400" rtl="0" eaLnBrk="1" latinLnBrk="0" hangingPunct="1">
              <a:lnSpc>
                <a:spcPct val="110000"/>
              </a:lnSpc>
              <a:spcBef>
                <a:spcPts val="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endParaRPr lang="de-DE"/>
          </a:p>
        </p:txBody>
      </p:sp>
      <p:pic>
        <p:nvPicPr>
          <p:cNvPr id="8" name="Bild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6500" y="6340475"/>
            <a:ext cx="4143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12F867F5-668B-7CD2-4440-A53E0A1A43EB}"/>
              </a:ext>
            </a:extLst>
          </p:cNvPr>
          <p:cNvSpPr txBox="1"/>
          <p:nvPr/>
        </p:nvSpPr>
        <p:spPr>
          <a:xfrm rot="893230">
            <a:off x="10220655" y="2884524"/>
            <a:ext cx="1046602" cy="3890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10000"/>
              </a:lnSpc>
            </a:pPr>
            <a:r>
              <a:rPr lang="de-DE" sz="1900"/>
              <a:t>FOTO</a:t>
            </a:r>
          </a:p>
        </p:txBody>
      </p:sp>
      <p:sp>
        <p:nvSpPr>
          <p:cNvPr id="5" name="Rechteck 4">
            <a:extLst>
              <a:ext uri="{FF2B5EF4-FFF2-40B4-BE49-F238E27FC236}">
                <a16:creationId xmlns:a16="http://schemas.microsoft.com/office/drawing/2014/main" id="{B97187CC-3141-AD02-DA0A-46655F52CDA0}"/>
              </a:ext>
            </a:extLst>
          </p:cNvPr>
          <p:cNvSpPr/>
          <p:nvPr/>
        </p:nvSpPr>
        <p:spPr>
          <a:xfrm>
            <a:off x="9700960" y="1983036"/>
            <a:ext cx="2085995" cy="22143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Tree>
    <p:extLst>
      <p:ext uri="{BB962C8B-B14F-4D97-AF65-F5344CB8AC3E}">
        <p14:creationId xmlns:p14="http://schemas.microsoft.com/office/powerpoint/2010/main" val="31261705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lstStyle/>
          <a:p>
            <a:pPr algn="ctr"/>
            <a:r>
              <a:rPr lang="de-DE" dirty="0"/>
              <a:t>ENDE 1.</a:t>
            </a:r>
          </a:p>
        </p:txBody>
      </p:sp>
      <p:sp>
        <p:nvSpPr>
          <p:cNvPr id="3" name="Untertitel 2">
            <a:extLst>
              <a:ext uri="{FF2B5EF4-FFF2-40B4-BE49-F238E27FC236}">
                <a16:creationId xmlns:a16="http://schemas.microsoft.com/office/drawing/2014/main" id="{2637D044-458D-1806-1F20-61D235E2D335}"/>
              </a:ext>
            </a:extLst>
          </p:cNvPr>
          <p:cNvSpPr>
            <a:spLocks noGrp="1"/>
          </p:cNvSpPr>
          <p:nvPr>
            <p:ph type="subTitle" idx="1"/>
          </p:nvPr>
        </p:nvSpPr>
        <p:spPr/>
        <p:txBody>
          <a:bodyPr/>
          <a:lstStyle/>
          <a:p>
            <a:pPr algn="ctr"/>
            <a:endParaRPr lang="de-DE"/>
          </a:p>
        </p:txBody>
      </p:sp>
      <p:sp>
        <p:nvSpPr>
          <p:cNvPr id="4" name="Textplatzhalter 3">
            <a:extLst>
              <a:ext uri="{FF2B5EF4-FFF2-40B4-BE49-F238E27FC236}">
                <a16:creationId xmlns:a16="http://schemas.microsoft.com/office/drawing/2014/main" id="{FEDE5F10-0333-C098-DFB3-2ACC3FA1D872}"/>
              </a:ext>
            </a:extLst>
          </p:cNvPr>
          <p:cNvSpPr>
            <a:spLocks noGrp="1"/>
          </p:cNvSpPr>
          <p:nvPr>
            <p:ph type="body" sz="quarter" idx="10"/>
          </p:nvPr>
        </p:nvSpPr>
        <p:spPr/>
        <p:txBody>
          <a:bodyPr/>
          <a:lstStyle/>
          <a:p>
            <a:pPr algn="ctr"/>
            <a:endParaRPr lang="de-DE"/>
          </a:p>
        </p:txBody>
      </p:sp>
    </p:spTree>
    <p:extLst>
      <p:ext uri="{BB962C8B-B14F-4D97-AF65-F5344CB8AC3E}">
        <p14:creationId xmlns:p14="http://schemas.microsoft.com/office/powerpoint/2010/main" val="111809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D741-C330-C91F-1A7C-F211365EBBB6}"/>
              </a:ext>
            </a:extLst>
          </p:cNvPr>
          <p:cNvSpPr>
            <a:spLocks noGrp="1"/>
          </p:cNvSpPr>
          <p:nvPr>
            <p:ph type="ctrTitle"/>
          </p:nvPr>
        </p:nvSpPr>
        <p:spPr>
          <a:xfrm>
            <a:off x="805912" y="881131"/>
            <a:ext cx="6707509" cy="3395712"/>
          </a:xfrm>
        </p:spPr>
        <p:txBody>
          <a:bodyPr/>
          <a:lstStyle/>
          <a:p>
            <a:r>
              <a:rPr lang="de-DE" dirty="0"/>
              <a:t>Agenda</a:t>
            </a:r>
          </a:p>
        </p:txBody>
      </p:sp>
      <p:sp>
        <p:nvSpPr>
          <p:cNvPr id="6" name="Textfeld 5">
            <a:extLst>
              <a:ext uri="{FF2B5EF4-FFF2-40B4-BE49-F238E27FC236}">
                <a16:creationId xmlns:a16="http://schemas.microsoft.com/office/drawing/2014/main" id="{2FCED2B6-494E-E216-D0BD-7E802FF149B7}"/>
              </a:ext>
            </a:extLst>
          </p:cNvPr>
          <p:cNvSpPr txBox="1"/>
          <p:nvPr/>
        </p:nvSpPr>
        <p:spPr>
          <a:xfrm>
            <a:off x="805912" y="2221521"/>
            <a:ext cx="6350262" cy="4675062"/>
          </a:xfrm>
          <a:prstGeom prst="rect">
            <a:avLst/>
          </a:prstGeom>
          <a:noFill/>
        </p:spPr>
        <p:txBody>
          <a:bodyPr wrap="square" rtlCol="0">
            <a:spAutoFit/>
          </a:bodyPr>
          <a:lstStyle/>
          <a:p>
            <a:pPr marL="342900" indent="-342900">
              <a:lnSpc>
                <a:spcPct val="120000"/>
              </a:lnSpc>
              <a:buFont typeface="Wingdings" pitchFamily="2" charset="2"/>
              <a:buChar char="§"/>
            </a:pPr>
            <a:r>
              <a:rPr lang="de-DE" sz="2000" err="1">
                <a:effectLst/>
                <a:latin typeface="Helvetica" pitchFamily="2" charset="0"/>
              </a:rPr>
              <a:t>GeNAH</a:t>
            </a:r>
            <a:endParaRPr lang="de-DE" sz="2000">
              <a:effectLst/>
              <a:latin typeface="Helvetica" pitchFamily="2" charset="0"/>
            </a:endParaRPr>
          </a:p>
          <a:p>
            <a:pPr marL="342900" indent="-342900">
              <a:lnSpc>
                <a:spcPct val="120000"/>
              </a:lnSpc>
              <a:buFont typeface="Wingdings" pitchFamily="2" charset="2"/>
              <a:buChar char="§"/>
            </a:pPr>
            <a:r>
              <a:rPr lang="de-DE" sz="2000">
                <a:effectLst/>
                <a:latin typeface="Helvetica" pitchFamily="2" charset="0"/>
              </a:rPr>
              <a:t>Begrüßung und Vorstellungsrunde</a:t>
            </a:r>
          </a:p>
          <a:p>
            <a:pPr marL="342900" indent="-342900">
              <a:lnSpc>
                <a:spcPct val="120000"/>
              </a:lnSpc>
              <a:buFont typeface="Wingdings" pitchFamily="2" charset="2"/>
              <a:buChar char="§"/>
            </a:pPr>
            <a:r>
              <a:rPr lang="de-DE" sz="2000">
                <a:effectLst/>
                <a:latin typeface="Helvetica" pitchFamily="2" charset="0"/>
              </a:rPr>
              <a:t>Ziele</a:t>
            </a:r>
          </a:p>
          <a:p>
            <a:pPr marL="342900" indent="-342900">
              <a:lnSpc>
                <a:spcPct val="120000"/>
              </a:lnSpc>
              <a:buFont typeface="Wingdings" pitchFamily="2" charset="2"/>
              <a:buChar char="§"/>
            </a:pPr>
            <a:r>
              <a:rPr lang="de-DE" sz="2000">
                <a:latin typeface="Helvetica" pitchFamily="2" charset="0"/>
              </a:rPr>
              <a:t>Nachhaltiges Wirtschaften</a:t>
            </a:r>
            <a:endParaRPr lang="de-DE" sz="2000">
              <a:effectLst/>
              <a:latin typeface="Helvetica" pitchFamily="2" charset="0"/>
            </a:endParaRPr>
          </a:p>
          <a:p>
            <a:pPr marL="342900" indent="-342900">
              <a:lnSpc>
                <a:spcPct val="120000"/>
              </a:lnSpc>
              <a:buFont typeface="Wingdings" pitchFamily="2" charset="2"/>
              <a:buChar char="§"/>
            </a:pPr>
            <a:r>
              <a:rPr lang="de-DE" sz="2000">
                <a:latin typeface="Helvetica" pitchFamily="2" charset="0"/>
              </a:rPr>
              <a:t>Beteiligung der Mitarbeitenden an Veränderungsprozessen</a:t>
            </a:r>
          </a:p>
          <a:p>
            <a:pPr marL="342900" indent="-342900">
              <a:lnSpc>
                <a:spcPct val="120000"/>
              </a:lnSpc>
              <a:buFont typeface="Wingdings" pitchFamily="2" charset="2"/>
              <a:buChar char="§"/>
            </a:pPr>
            <a:r>
              <a:rPr lang="de-DE" sz="2000">
                <a:effectLst/>
                <a:latin typeface="Helvetica" pitchFamily="2" charset="0"/>
              </a:rPr>
              <a:t>Lebensmittelabfälle in der Außer-Haus-Verpflegung</a:t>
            </a:r>
          </a:p>
          <a:p>
            <a:pPr marL="342900" indent="-342900">
              <a:lnSpc>
                <a:spcPct val="120000"/>
              </a:lnSpc>
              <a:buFont typeface="Wingdings" pitchFamily="2" charset="2"/>
              <a:buChar char="§"/>
            </a:pPr>
            <a:r>
              <a:rPr lang="de-DE" sz="2000">
                <a:latin typeface="Helvetica" pitchFamily="2" charset="0"/>
              </a:rPr>
              <a:t>Vorstellung der Messmethode</a:t>
            </a:r>
          </a:p>
          <a:p>
            <a:pPr marL="342900" indent="-342900">
              <a:lnSpc>
                <a:spcPct val="120000"/>
              </a:lnSpc>
              <a:buFont typeface="Wingdings" pitchFamily="2" charset="2"/>
              <a:buChar char="§"/>
            </a:pPr>
            <a:r>
              <a:rPr lang="de-DE" sz="2000">
                <a:effectLst/>
                <a:latin typeface="Helvetica" pitchFamily="2" charset="0"/>
              </a:rPr>
              <a:t>Weiterführende Aufgabe</a:t>
            </a:r>
          </a:p>
          <a:p>
            <a:pPr marL="342900" indent="-342900">
              <a:lnSpc>
                <a:spcPct val="120000"/>
              </a:lnSpc>
              <a:buFont typeface="Wingdings" pitchFamily="2" charset="2"/>
              <a:buChar char="§"/>
            </a:pPr>
            <a:r>
              <a:rPr lang="de-DE" sz="2000">
                <a:effectLst/>
                <a:latin typeface="Helvetica" pitchFamily="2" charset="0"/>
              </a:rPr>
              <a:t>Abschlussrunde</a:t>
            </a:r>
          </a:p>
          <a:p>
            <a:pPr>
              <a:lnSpc>
                <a:spcPct val="120000"/>
              </a:lnSpc>
            </a:pPr>
            <a:endParaRPr lang="de-DE" sz="2000"/>
          </a:p>
          <a:p>
            <a:pPr>
              <a:lnSpc>
                <a:spcPct val="200000"/>
              </a:lnSpc>
            </a:pPr>
            <a:endParaRPr lang="de-DE" sz="2000"/>
          </a:p>
        </p:txBody>
      </p:sp>
    </p:spTree>
    <p:extLst>
      <p:ext uri="{BB962C8B-B14F-4D97-AF65-F5344CB8AC3E}">
        <p14:creationId xmlns:p14="http://schemas.microsoft.com/office/powerpoint/2010/main" val="4079599550"/>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C2FDCD5CCA4947B16BED9F22718C4F" ma:contentTypeVersion="17" ma:contentTypeDescription="Create a new document." ma:contentTypeScope="" ma:versionID="00a1f8a7207e139ff584eb8da0804c88">
  <xsd:schema xmlns:xsd="http://www.w3.org/2001/XMLSchema" xmlns:xs="http://www.w3.org/2001/XMLSchema" xmlns:p="http://schemas.microsoft.com/office/2006/metadata/properties" xmlns:ns2="784f1ef9-61db-4f19-bef7-60bb4b8fb798" xmlns:ns3="5583b728-207d-4b0a-99c3-dd8f16099055" targetNamespace="http://schemas.microsoft.com/office/2006/metadata/properties" ma:root="true" ma:fieldsID="7eede44eace767910ce0504a6802bd0c" ns2:_="" ns3:_="">
    <xsd:import namespace="784f1ef9-61db-4f19-bef7-60bb4b8fb798"/>
    <xsd:import namespace="5583b728-207d-4b0a-99c3-dd8f16099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f1ef9-61db-4f19-bef7-60bb4b8fb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3b728-207d-4b0a-99c3-dd8f160990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cc3d8c-459c-41a2-8142-f933a2f93c81}" ma:internalName="TaxCatchAll" ma:showField="CatchAllData" ma:web="5583b728-207d-4b0a-99c3-dd8f160990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83b728-207d-4b0a-99c3-dd8f16099055" xsi:nil="true"/>
    <lcf76f155ced4ddcb4097134ff3c332f xmlns="784f1ef9-61db-4f19-bef7-60bb4b8fb798">
      <Terms xmlns="http://schemas.microsoft.com/office/infopath/2007/PartnerControls"/>
    </lcf76f155ced4ddcb4097134ff3c332f>
    <SharedWithUsers xmlns="5583b728-207d-4b0a-99c3-dd8f16099055">
      <UserInfo>
        <DisplayName>Petra Teitscheid</DisplayName>
        <AccountId>10</AccountId>
        <AccountType/>
      </UserInfo>
    </SharedWithUsers>
  </documentManagement>
</p:properties>
</file>

<file path=customXml/itemProps1.xml><?xml version="1.0" encoding="utf-8"?>
<ds:datastoreItem xmlns:ds="http://schemas.openxmlformats.org/officeDocument/2006/customXml" ds:itemID="{7B6705F5-52A3-4B93-B130-9351BA06C13E}">
  <ds:schemaRefs>
    <ds:schemaRef ds:uri="http://schemas.microsoft.com/sharepoint/v3/contenttype/forms"/>
  </ds:schemaRefs>
</ds:datastoreItem>
</file>

<file path=customXml/itemProps2.xml><?xml version="1.0" encoding="utf-8"?>
<ds:datastoreItem xmlns:ds="http://schemas.openxmlformats.org/officeDocument/2006/customXml" ds:itemID="{ED71FBAD-2CA8-4DBE-B5BD-25274250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f1ef9-61db-4f19-bef7-60bb4b8fb798"/>
    <ds:schemaRef ds:uri="5583b728-207d-4b0a-99c3-dd8f16099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000DF0-5B19-4087-B9DD-1351C47DD195}">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583b728-207d-4b0a-99c3-dd8f16099055"/>
    <ds:schemaRef ds:uri="784f1ef9-61db-4f19-bef7-60bb4b8fb7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5830</Words>
  <Application>Microsoft Office PowerPoint</Application>
  <PresentationFormat>Breitbild</PresentationFormat>
  <Paragraphs>1078</Paragraphs>
  <Slides>80</Slides>
  <Notes>63</Notes>
  <HiddenSlides>22</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80</vt:i4>
      </vt:variant>
    </vt:vector>
  </HeadingPairs>
  <TitlesOfParts>
    <vt:vector size="86" baseType="lpstr">
      <vt:lpstr>Arial</vt:lpstr>
      <vt:lpstr>Calibri</vt:lpstr>
      <vt:lpstr>Helvetica</vt:lpstr>
      <vt:lpstr>Times New Roman</vt:lpstr>
      <vt:lpstr>Wingdings</vt:lpstr>
      <vt:lpstr>FHM_PowerPoint_16x9</vt:lpstr>
      <vt:lpstr>PowerPoint-Präsentation</vt:lpstr>
      <vt:lpstr>PowerPoint-Präsentation</vt:lpstr>
      <vt:lpstr>Gesamt-Übersicht</vt:lpstr>
      <vt:lpstr>Übersicht</vt:lpstr>
      <vt:lpstr>Gerechte und nachhaltige Außer-Haus-Angebote gestalten     </vt:lpstr>
      <vt:lpstr>PowerPoint-Präsentation</vt:lpstr>
      <vt:lpstr>GeNAH</vt:lpstr>
      <vt:lpstr>Vorname Nachname</vt:lpstr>
      <vt:lpstr>Agenda</vt:lpstr>
      <vt:lpstr>Erklärung: Kennenlernen</vt:lpstr>
      <vt:lpstr>Kennenlernen</vt:lpstr>
      <vt:lpstr>Modul-Ziele</vt:lpstr>
      <vt:lpstr>Nachhaltigkeit integrieren</vt:lpstr>
      <vt:lpstr>Erklärung: Nachhaltiges Wirtschaften</vt:lpstr>
      <vt:lpstr>Nachhaltiges Wirtschaften</vt:lpstr>
      <vt:lpstr>Nachhaltiges Wirtschaften</vt:lpstr>
      <vt:lpstr>Nachhaltig wirtschaften</vt:lpstr>
      <vt:lpstr>Nachhaltiges Wirtschaften</vt:lpstr>
      <vt:lpstr>Nachhaltiges Wirtschaften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Erklärung: Partizipation der Mitarbeitenden</vt:lpstr>
      <vt:lpstr>PowerPoint-Präsentation</vt:lpstr>
      <vt:lpstr>Ziele: Workshop 1.1</vt:lpstr>
      <vt:lpstr>Nachhaltig wirtschaften</vt:lpstr>
      <vt:lpstr>Mitarbeitende einbinden</vt:lpstr>
      <vt:lpstr>Mitarbeitende einbinden</vt:lpstr>
      <vt:lpstr>Mitarbeitende einbinden</vt:lpstr>
      <vt:lpstr>Mitarbeitende einbinden</vt:lpstr>
      <vt:lpstr>Maßnahmenentwicklung</vt:lpstr>
      <vt:lpstr>Mitarbeitende einbinden</vt:lpstr>
      <vt:lpstr>PAUSE</vt:lpstr>
      <vt:lpstr>Erklärung: Lebensmittelabfälle in der Verpflegung</vt:lpstr>
      <vt:lpstr>Verringerung von Lebensmittel-abfällen </vt:lpstr>
      <vt:lpstr>Ziele: Workshop 1.1</vt:lpstr>
      <vt:lpstr>Einordnung in den Verpflegungsablauf</vt:lpstr>
      <vt:lpstr>Quiz</vt:lpstr>
      <vt:lpstr>PowerPoint-Präsentation</vt:lpstr>
      <vt:lpstr>PowerPoint-Präsentation</vt:lpstr>
      <vt:lpstr>Lebensmittelabfälle entlang der Prozesse</vt:lpstr>
      <vt:lpstr>Lebensmittelabfälle entlang der Prozesse</vt:lpstr>
      <vt:lpstr>Lebensmittelabfälle in der AHV</vt:lpstr>
      <vt:lpstr>Erklärung: Messung der Lebensmittelabfälle</vt:lpstr>
      <vt:lpstr>Messung der Lebensmittelabfälle</vt:lpstr>
      <vt:lpstr>PowerPoint-Präsentation</vt:lpstr>
      <vt:lpstr>Messung der Lebensmittelabfälle</vt:lpstr>
      <vt:lpstr>Systematisches Vorgehen planen</vt:lpstr>
      <vt:lpstr>PowerPoint-Präsentation</vt:lpstr>
      <vt:lpstr>Lebensmittelabfallmessung </vt:lpstr>
      <vt:lpstr>PowerPoint-Präsentation</vt:lpstr>
      <vt:lpstr>Lebensmittelabfallmessung</vt:lpstr>
      <vt:lpstr>Lebensmittelabfallmessung</vt:lpstr>
      <vt:lpstr>Systematisches Vorgehen planen</vt:lpstr>
      <vt:lpstr>Systematisches Vorgehen planen</vt:lpstr>
      <vt:lpstr>PowerPoint-Präsentation</vt:lpstr>
      <vt:lpstr>PowerPoint-Präsentation</vt:lpstr>
      <vt:lpstr>PowerPoint-Präsentation</vt:lpstr>
      <vt:lpstr>Erklärung: Rollenverteilung und Verantwortlichkeiten </vt:lpstr>
      <vt:lpstr>PowerPoint-Präsentation</vt:lpstr>
      <vt:lpstr>PowerPoint-Präsentation</vt:lpstr>
      <vt:lpstr>Ergebnisse</vt:lpstr>
      <vt:lpstr>PowerPoint-Präsentation</vt:lpstr>
      <vt:lpstr>weiterführende Aufgabe</vt:lpstr>
      <vt:lpstr>Erklärung:  Blitzlicht</vt:lpstr>
      <vt:lpstr>Blitzlicht</vt:lpstr>
      <vt:lpstr>PowerPoint-Präsentation</vt:lpstr>
      <vt:lpstr>Literatur</vt:lpstr>
      <vt:lpstr>ENDE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104</cp:revision>
  <cp:lastPrinted>2022-09-26T09:31:14Z</cp:lastPrinted>
  <dcterms:created xsi:type="dcterms:W3CDTF">2018-11-09T22:28:34Z</dcterms:created>
  <dcterms:modified xsi:type="dcterms:W3CDTF">2024-09-04T13:08:25Z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0x010100BFC2FDCD5CCA4947B16BED9F22718C4F</vt:lpwstr>
  </property>
  <property fmtid="{D5CDD505-2E9C-101B-9397-08002B2CF9AE}" pid="3" name="MediaServiceImageTags">
    <vt:lpwstr/>
  </property>
</Properties>
</file>