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503_4E90C82F.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1"/>
  </p:notesMasterIdLst>
  <p:sldIdLst>
    <p:sldId id="1639" r:id="rId5"/>
    <p:sldId id="1640" r:id="rId6"/>
    <p:sldId id="1572" r:id="rId7"/>
    <p:sldId id="1434" r:id="rId8"/>
    <p:sldId id="290" r:id="rId9"/>
    <p:sldId id="1634" r:id="rId10"/>
    <p:sldId id="1171" r:id="rId11"/>
    <p:sldId id="1349" r:id="rId12"/>
    <p:sldId id="1350" r:id="rId13"/>
    <p:sldId id="1435" r:id="rId14"/>
    <p:sldId id="1351" r:id="rId15"/>
    <p:sldId id="1436" r:id="rId16"/>
    <p:sldId id="1352" r:id="rId17"/>
    <p:sldId id="1204" r:id="rId18"/>
    <p:sldId id="1355" r:id="rId19"/>
    <p:sldId id="1356" r:id="rId20"/>
    <p:sldId id="1437" r:id="rId21"/>
    <p:sldId id="1357" r:id="rId22"/>
    <p:sldId id="1358" r:id="rId23"/>
    <p:sldId id="1438" r:id="rId24"/>
    <p:sldId id="1359" r:id="rId25"/>
    <p:sldId id="1360" r:id="rId26"/>
    <p:sldId id="1361" r:id="rId27"/>
    <p:sldId id="1362" r:id="rId28"/>
    <p:sldId id="1439" r:id="rId29"/>
    <p:sldId id="1364" r:id="rId30"/>
    <p:sldId id="1365" r:id="rId31"/>
    <p:sldId id="1366" r:id="rId32"/>
    <p:sldId id="1367" r:id="rId33"/>
    <p:sldId id="1368" r:id="rId34"/>
    <p:sldId id="1369" r:id="rId35"/>
    <p:sldId id="1652" r:id="rId36"/>
    <p:sldId id="1440" r:id="rId37"/>
    <p:sldId id="1371" r:id="rId38"/>
    <p:sldId id="1372" r:id="rId39"/>
    <p:sldId id="1373" r:id="rId40"/>
    <p:sldId id="1374" r:id="rId41"/>
    <p:sldId id="1375" r:id="rId42"/>
    <p:sldId id="1376" r:id="rId43"/>
    <p:sldId id="1377" r:id="rId44"/>
    <p:sldId id="1378" r:id="rId45"/>
    <p:sldId id="1379" r:id="rId46"/>
    <p:sldId id="1380" r:id="rId47"/>
    <p:sldId id="1381" r:id="rId48"/>
    <p:sldId id="1382" r:id="rId49"/>
    <p:sldId id="1383" r:id="rId50"/>
    <p:sldId id="1384" r:id="rId51"/>
    <p:sldId id="1385" r:id="rId52"/>
    <p:sldId id="1386" r:id="rId53"/>
    <p:sldId id="1387" r:id="rId54"/>
    <p:sldId id="1388" r:id="rId55"/>
    <p:sldId id="1389" r:id="rId56"/>
    <p:sldId id="1441" r:id="rId57"/>
    <p:sldId id="1390" r:id="rId58"/>
    <p:sldId id="1391" r:id="rId59"/>
    <p:sldId id="1392" r:id="rId60"/>
    <p:sldId id="1393" r:id="rId61"/>
    <p:sldId id="1394" r:id="rId62"/>
    <p:sldId id="1578" r:id="rId63"/>
    <p:sldId id="1579" r:id="rId64"/>
    <p:sldId id="1576" r:id="rId65"/>
    <p:sldId id="1395" r:id="rId66"/>
    <p:sldId id="1396" r:id="rId67"/>
    <p:sldId id="1397" r:id="rId68"/>
    <p:sldId id="1398" r:id="rId69"/>
    <p:sldId id="1399" r:id="rId70"/>
    <p:sldId id="1400" r:id="rId71"/>
    <p:sldId id="1401" r:id="rId72"/>
    <p:sldId id="1402" r:id="rId73"/>
    <p:sldId id="256" r:id="rId74"/>
    <p:sldId id="1442" r:id="rId75"/>
    <p:sldId id="1067" r:id="rId76"/>
    <p:sldId id="1160" r:id="rId77"/>
    <p:sldId id="1121" r:id="rId78"/>
    <p:sldId id="1165" r:id="rId79"/>
    <p:sldId id="1161" r:id="rId80"/>
    <p:sldId id="1162" r:id="rId81"/>
    <p:sldId id="1163" r:id="rId82"/>
    <p:sldId id="1164" r:id="rId83"/>
    <p:sldId id="1403" r:id="rId84"/>
    <p:sldId id="1651" r:id="rId85"/>
    <p:sldId id="1524" r:id="rId86"/>
    <p:sldId id="1283" r:id="rId87"/>
    <p:sldId id="1573" r:id="rId88"/>
    <p:sldId id="1404" r:id="rId89"/>
    <p:sldId id="1406" r:id="rId9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 Educational Ressource" id="{1576214C-41D1-470E-BD08-6C29F8E0A86E}">
          <p14:sldIdLst>
            <p14:sldId id="1639"/>
            <p14:sldId id="1640"/>
          </p14:sldIdLst>
        </p14:section>
        <p14:section name="Gesamtübersicht" id="{C3D09B10-DFE8-4475-B6D9-648DC3E0422A}">
          <p14:sldIdLst>
            <p14:sldId id="1572"/>
          </p14:sldIdLst>
        </p14:section>
        <p14:section name="Workshop 1" id="{3F55005B-B7F6-4EDF-975D-5F5197616038}">
          <p14:sldIdLst>
            <p14:sldId id="1434"/>
          </p14:sldIdLst>
        </p14:section>
        <p14:section name="Begrüßung &amp; Agenda" id="{604D6478-7DF6-4806-8C75-0CAD540EEB5E}">
          <p14:sldIdLst>
            <p14:sldId id="290"/>
            <p14:sldId id="1634"/>
            <p14:sldId id="1171"/>
            <p14:sldId id="1349"/>
            <p14:sldId id="1350"/>
          </p14:sldIdLst>
        </p14:section>
        <p14:section name="Vorstellungsrunde" id="{2D8F0B94-5D92-4F06-863A-BDD636ECDA80}">
          <p14:sldIdLst>
            <p14:sldId id="1435"/>
            <p14:sldId id="1351"/>
          </p14:sldIdLst>
        </p14:section>
        <p14:section name="Ziele" id="{ADDCA3DE-17DD-4C07-9E0E-AE0ADF6B7070}">
          <p14:sldIdLst>
            <p14:sldId id="1436"/>
            <p14:sldId id="1352"/>
            <p14:sldId id="1204"/>
            <p14:sldId id="1355"/>
            <p14:sldId id="1356"/>
          </p14:sldIdLst>
        </p14:section>
        <p14:section name="Beschaffung &amp; Nachhaltigkeit" id="{C78D4B5E-7166-4FE7-A80A-63DA4D98A0AE}">
          <p14:sldIdLst>
            <p14:sldId id="1437"/>
            <p14:sldId id="1357"/>
            <p14:sldId id="1358"/>
            <p14:sldId id="1438"/>
            <p14:sldId id="1359"/>
            <p14:sldId id="1360"/>
            <p14:sldId id="1361"/>
            <p14:sldId id="1362"/>
          </p14:sldIdLst>
        </p14:section>
        <p14:section name="Herausforderungen" id="{4155FD30-C2A3-4D13-BEE9-956EBA8DF48E}">
          <p14:sldIdLst>
            <p14:sldId id="1439"/>
            <p14:sldId id="1364"/>
            <p14:sldId id="1365"/>
            <p14:sldId id="1366"/>
            <p14:sldId id="1367"/>
            <p14:sldId id="1368"/>
            <p14:sldId id="1369"/>
            <p14:sldId id="1652"/>
          </p14:sldIdLst>
        </p14:section>
        <p14:section name="Dilemmata" id="{519A3C65-46FD-4306-AF26-303478E17B70}">
          <p14:sldIdLst>
            <p14:sldId id="1440"/>
            <p14:sldId id="1371"/>
            <p14:sldId id="1372"/>
            <p14:sldId id="1373"/>
            <p14:sldId id="1374"/>
            <p14:sldId id="1375"/>
            <p14:sldId id="1376"/>
            <p14:sldId id="1377"/>
            <p14:sldId id="1378"/>
            <p14:sldId id="1379"/>
            <p14:sldId id="1380"/>
            <p14:sldId id="1381"/>
            <p14:sldId id="1382"/>
            <p14:sldId id="1383"/>
            <p14:sldId id="1384"/>
            <p14:sldId id="1385"/>
            <p14:sldId id="1386"/>
            <p14:sldId id="1387"/>
            <p14:sldId id="1388"/>
            <p14:sldId id="1389"/>
          </p14:sldIdLst>
        </p14:section>
        <p14:section name="Lösungsstrategien" id="{70A15D19-FAB2-40E1-84B4-422A10B43A53}">
          <p14:sldIdLst>
            <p14:sldId id="1441"/>
            <p14:sldId id="1390"/>
            <p14:sldId id="1391"/>
            <p14:sldId id="1392"/>
            <p14:sldId id="1393"/>
            <p14:sldId id="1394"/>
            <p14:sldId id="1578"/>
            <p14:sldId id="1579"/>
            <p14:sldId id="1576"/>
            <p14:sldId id="1395"/>
            <p14:sldId id="1396"/>
            <p14:sldId id="1397"/>
            <p14:sldId id="1398"/>
            <p14:sldId id="1399"/>
            <p14:sldId id="1400"/>
            <p14:sldId id="1401"/>
            <p14:sldId id="1402"/>
            <p14:sldId id="256"/>
          </p14:sldIdLst>
        </p14:section>
        <p14:section name="Exkurs" id="{D5AAF0DB-2103-4E9E-84B5-7A57A31E49F7}">
          <p14:sldIdLst>
            <p14:sldId id="1442"/>
            <p14:sldId id="1067"/>
            <p14:sldId id="1160"/>
            <p14:sldId id="1121"/>
            <p14:sldId id="1165"/>
            <p14:sldId id="1161"/>
            <p14:sldId id="1162"/>
            <p14:sldId id="1163"/>
            <p14:sldId id="1164"/>
          </p14:sldIdLst>
        </p14:section>
        <p14:section name="weiterführende Aufgabe" id="{3F89B429-CA9F-407D-9D14-EB076CEAFDA8}">
          <p14:sldIdLst>
            <p14:sldId id="1403"/>
            <p14:sldId id="1651"/>
          </p14:sldIdLst>
        </p14:section>
        <p14:section name="Abschluss" id="{1643DEF2-7728-46D8-A417-D672EC2F8CE8}">
          <p14:sldIdLst>
            <p14:sldId id="1524"/>
            <p14:sldId id="1283"/>
          </p14:sldIdLst>
        </p14:section>
        <p14:section name="Literatur" id="{29C9714D-1A51-4FFA-B5F3-CEBDA8403A55}">
          <p14:sldIdLst>
            <p14:sldId id="1573"/>
            <p14:sldId id="1404"/>
            <p14:sldId id="140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CB81E-42E3-D073-224A-F201ECA602DE}" name="Kirsten Reichardt" initials="KR" userId="S::kr598103@fh-muenster.de::9e69fe96-87f9-42f9-ab0c-8d1180aff9a9" providerId="AD"/>
  <p188:author id="{3A4A877A-7D00-2401-CC39-E3E98725703B}" name="Silke Friedrich" initials="SF" userId="S::sf130882@fh-muenster.de::b37bb9ca-3da9-48f1-831e-6ac37e2f767c" providerId="AD"/>
  <p188:author id="{FC9B3896-D86A-D9E9-DC46-0F4B1E285F77}" name="Sophia Schreiber" initials="SS" userId="S::ss543799@fh-muenster.de::3ca1d8f6-0af0-4e5c-83bf-d402add483e4" providerId="AD"/>
  <p188:author id="{6A1FAFBB-072D-BCAD-0890-931518D9501A}" name="Monique Richert" initials="MR" userId="S::mr894547@fh-muenster.de::73d9a125-6911-4faf-8e0a-b8095600e9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a Hennes" initials="" lastIdx="3" clrIdx="0"/>
  <p:cmAuthor id="2" name="Tobias Engelman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A7A"/>
    <a:srgbClr val="E8761B"/>
    <a:srgbClr val="E7E7E7"/>
    <a:srgbClr val="FFD8CC"/>
    <a:srgbClr val="FFEDE7"/>
    <a:srgbClr val="7F7F7F"/>
    <a:srgbClr val="EFF4FA"/>
    <a:srgbClr val="B2B3B2"/>
    <a:srgbClr val="FFC08E"/>
    <a:srgbClr val="F68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B8419-C834-FDD0-78B6-BBC0C432C96E}" v="13" dt="2024-07-31T10:18:34.24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60" autoAdjust="0"/>
  </p:normalViewPr>
  <p:slideViewPr>
    <p:cSldViewPr snapToGrid="0" showGuides="1">
      <p:cViewPr varScale="1">
        <p:scale>
          <a:sx n="71" d="100"/>
          <a:sy n="71" d="100"/>
        </p:scale>
        <p:origin x="86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Richert" userId="73d9a125-6911-4faf-8e0a-b8095600e9cd" providerId="ADAL" clId="{200FA1B9-CF3E-466A-AADD-B0E849969DE7}"/>
    <pc:docChg chg="addSld modSld">
      <pc:chgData name="Monique Richert" userId="73d9a125-6911-4faf-8e0a-b8095600e9cd" providerId="ADAL" clId="{200FA1B9-CF3E-466A-AADD-B0E849969DE7}" dt="2024-06-12T12:27:51.031" v="4"/>
      <pc:docMkLst>
        <pc:docMk/>
      </pc:docMkLst>
      <pc:sldChg chg="addSp delSp">
        <pc:chgData name="Monique Richert" userId="73d9a125-6911-4faf-8e0a-b8095600e9cd" providerId="ADAL" clId="{200FA1B9-CF3E-466A-AADD-B0E849969DE7}" dt="2024-06-12T12:27:42.627" v="3"/>
        <pc:sldMkLst>
          <pc:docMk/>
          <pc:sldMk cId="1118098510" sldId="1070"/>
        </pc:sldMkLst>
        <pc:graphicFrameChg chg="add del">
          <ac:chgData name="Monique Richert" userId="73d9a125-6911-4faf-8e0a-b8095600e9cd" providerId="ADAL" clId="{200FA1B9-CF3E-466A-AADD-B0E849969DE7}" dt="2024-06-12T12:27:34.287" v="1"/>
          <ac:graphicFrameMkLst>
            <pc:docMk/>
            <pc:sldMk cId="1118098510" sldId="1070"/>
            <ac:graphicFrameMk id="5" creationId="{6EDA352C-165B-4F5E-9013-99A0C79CDF71}"/>
          </ac:graphicFrameMkLst>
        </pc:graphicFrameChg>
        <pc:graphicFrameChg chg="add del">
          <ac:chgData name="Monique Richert" userId="73d9a125-6911-4faf-8e0a-b8095600e9cd" providerId="ADAL" clId="{200FA1B9-CF3E-466A-AADD-B0E849969DE7}" dt="2024-06-12T12:27:42.627" v="3"/>
          <ac:graphicFrameMkLst>
            <pc:docMk/>
            <pc:sldMk cId="1118098510" sldId="1070"/>
            <ac:graphicFrameMk id="6" creationId="{8F15209C-D006-40E7-A6AF-40549BB7A940}"/>
          </ac:graphicFrameMkLst>
        </pc:graphicFrameChg>
      </pc:sldChg>
      <pc:sldChg chg="add">
        <pc:chgData name="Monique Richert" userId="73d9a125-6911-4faf-8e0a-b8095600e9cd" providerId="ADAL" clId="{200FA1B9-CF3E-466A-AADD-B0E849969DE7}" dt="2024-06-12T12:27:51.031" v="4"/>
        <pc:sldMkLst>
          <pc:docMk/>
          <pc:sldMk cId="671191999" sldId="1575"/>
        </pc:sldMkLst>
      </pc:sldChg>
    </pc:docChg>
  </pc:docChgLst>
  <pc:docChgLst>
    <pc:chgData name="Maria Westkämper" userId="S::mw180030@fh-muenster.de::8866ba1b-7b3d-4e4e-9194-ea3bcb9a3529" providerId="AD" clId="Web-{39C717F1-A64E-7A5E-758C-2BF8D266FAAB}"/>
    <pc:docChg chg="modSld">
      <pc:chgData name="Maria Westkämper" userId="S::mw180030@fh-muenster.de::8866ba1b-7b3d-4e4e-9194-ea3bcb9a3529" providerId="AD" clId="Web-{39C717F1-A64E-7A5E-758C-2BF8D266FAAB}" dt="2024-06-26T10:22:45.666" v="1" actId="20577"/>
      <pc:docMkLst>
        <pc:docMk/>
      </pc:docMkLst>
      <pc:sldChg chg="modSp">
        <pc:chgData name="Maria Westkämper" userId="S::mw180030@fh-muenster.de::8866ba1b-7b3d-4e4e-9194-ea3bcb9a3529" providerId="AD" clId="Web-{39C717F1-A64E-7A5E-758C-2BF8D266FAAB}" dt="2024-06-26T10:22:45.666" v="1" actId="20577"/>
        <pc:sldMkLst>
          <pc:docMk/>
          <pc:sldMk cId="4089336578" sldId="1106"/>
        </pc:sldMkLst>
        <pc:spChg chg="mod">
          <ac:chgData name="Maria Westkämper" userId="S::mw180030@fh-muenster.de::8866ba1b-7b3d-4e4e-9194-ea3bcb9a3529" providerId="AD" clId="Web-{39C717F1-A64E-7A5E-758C-2BF8D266FAAB}" dt="2024-06-26T10:22:45.666" v="1" actId="20577"/>
          <ac:spMkLst>
            <pc:docMk/>
            <pc:sldMk cId="4089336578" sldId="1106"/>
            <ac:spMk id="7" creationId="{CD6C79A0-10F3-2B99-F3F6-0D85AD1F4154}"/>
          </ac:spMkLst>
        </pc:spChg>
      </pc:sldChg>
    </pc:docChg>
  </pc:docChgLst>
  <pc:docChgLst>
    <pc:chgData name="Ricarda ten Eicken" userId="S::rt233511@fh-muenster.de::3ec7ed2d-9967-4fbf-81d6-79f4ada12eb3" providerId="AD" clId="Web-{790B8419-C834-FDD0-78B6-BBC0C432C96E}"/>
    <pc:docChg chg="addSld delSld modSld modSection">
      <pc:chgData name="Ricarda ten Eicken" userId="S::rt233511@fh-muenster.de::3ec7ed2d-9967-4fbf-81d6-79f4ada12eb3" providerId="AD" clId="Web-{790B8419-C834-FDD0-78B6-BBC0C432C96E}" dt="2024-07-31T10:18:34.240" v="10"/>
      <pc:docMkLst>
        <pc:docMk/>
      </pc:docMkLst>
      <pc:sldChg chg="del">
        <pc:chgData name="Ricarda ten Eicken" userId="S::rt233511@fh-muenster.de::3ec7ed2d-9967-4fbf-81d6-79f4ada12eb3" providerId="AD" clId="Web-{790B8419-C834-FDD0-78B6-BBC0C432C96E}" dt="2024-07-31T10:18:34.240" v="10"/>
        <pc:sldMkLst>
          <pc:docMk/>
          <pc:sldMk cId="2296632846" sldId="1207"/>
        </pc:sldMkLst>
      </pc:sldChg>
      <pc:sldChg chg="addSp delSp modSp add replId">
        <pc:chgData name="Ricarda ten Eicken" userId="S::rt233511@fh-muenster.de::3ec7ed2d-9967-4fbf-81d6-79f4ada12eb3" providerId="AD" clId="Web-{790B8419-C834-FDD0-78B6-BBC0C432C96E}" dt="2024-07-31T10:18:16.068" v="9" actId="20577"/>
        <pc:sldMkLst>
          <pc:docMk/>
          <pc:sldMk cId="3059159566" sldId="1633"/>
        </pc:sldMkLst>
        <pc:spChg chg="mod">
          <ac:chgData name="Ricarda ten Eicken" userId="S::rt233511@fh-muenster.de::3ec7ed2d-9967-4fbf-81d6-79f4ada12eb3" providerId="AD" clId="Web-{790B8419-C834-FDD0-78B6-BBC0C432C96E}" dt="2024-07-31T10:17:44.270" v="7" actId="20577"/>
          <ac:spMkLst>
            <pc:docMk/>
            <pc:sldMk cId="3059159566" sldId="1633"/>
            <ac:spMk id="63" creationId="{26594A1A-5DF4-457B-07DA-4B820DDA81E0}"/>
          </ac:spMkLst>
        </pc:spChg>
        <pc:spChg chg="mod">
          <ac:chgData name="Ricarda ten Eicken" userId="S::rt233511@fh-muenster.de::3ec7ed2d-9967-4fbf-81d6-79f4ada12eb3" providerId="AD" clId="Web-{790B8419-C834-FDD0-78B6-BBC0C432C96E}" dt="2024-07-31T10:18:16.068" v="9" actId="20577"/>
          <ac:spMkLst>
            <pc:docMk/>
            <pc:sldMk cId="3059159566" sldId="1633"/>
            <ac:spMk id="69" creationId="{7F1A2531-EFCB-664E-950E-A2782F7CB977}"/>
          </ac:spMkLst>
        </pc:spChg>
        <pc:picChg chg="del">
          <ac:chgData name="Ricarda ten Eicken" userId="S::rt233511@fh-muenster.de::3ec7ed2d-9967-4fbf-81d6-79f4ada12eb3" providerId="AD" clId="Web-{790B8419-C834-FDD0-78B6-BBC0C432C96E}" dt="2024-07-31T10:17:02.144" v="1"/>
          <ac:picMkLst>
            <pc:docMk/>
            <pc:sldMk cId="3059159566" sldId="1633"/>
            <ac:picMk id="2" creationId="{C2F30F90-C175-690E-0FF1-3BCFE37DE099}"/>
          </ac:picMkLst>
        </pc:picChg>
        <pc:picChg chg="add mod">
          <ac:chgData name="Ricarda ten Eicken" userId="S::rt233511@fh-muenster.de::3ec7ed2d-9967-4fbf-81d6-79f4ada12eb3" providerId="AD" clId="Web-{790B8419-C834-FDD0-78B6-BBC0C432C96E}" dt="2024-07-31T10:17:34.176" v="4" actId="1076"/>
          <ac:picMkLst>
            <pc:docMk/>
            <pc:sldMk cId="3059159566" sldId="1633"/>
            <ac:picMk id="4" creationId="{75D8B8C0-3BC4-2CC1-DD95-23CFE9ACC766}"/>
          </ac:picMkLst>
        </pc:picChg>
      </pc:sldChg>
    </pc:docChg>
  </pc:docChgLst>
  <pc:docChgLst>
    <pc:chgData name="Monique Richert" userId="S::mr894547@fh-muenster.de::73d9a125-6911-4faf-8e0a-b8095600e9cd" providerId="AD" clId="Web-{0970E4C5-CB8C-420E-B0C3-EC0997933CB8}"/>
    <pc:docChg chg="modSld">
      <pc:chgData name="Monique Richert" userId="S::mr894547@fh-muenster.de::73d9a125-6911-4faf-8e0a-b8095600e9cd" providerId="AD" clId="Web-{0970E4C5-CB8C-420E-B0C3-EC0997933CB8}" dt="2024-07-04T06:38:20.800" v="6" actId="1076"/>
      <pc:docMkLst>
        <pc:docMk/>
      </pc:docMkLst>
      <pc:sldChg chg="addSp modSp">
        <pc:chgData name="Monique Richert" userId="S::mr894547@fh-muenster.de::73d9a125-6911-4faf-8e0a-b8095600e9cd" providerId="AD" clId="Web-{0970E4C5-CB8C-420E-B0C3-EC0997933CB8}" dt="2024-07-04T06:38:20.800" v="6" actId="1076"/>
        <pc:sldMkLst>
          <pc:docMk/>
          <pc:sldMk cId="0" sldId="1204"/>
        </pc:sldMkLst>
        <pc:spChg chg="add mod">
          <ac:chgData name="Monique Richert" userId="S::mr894547@fh-muenster.de::73d9a125-6911-4faf-8e0a-b8095600e9cd" providerId="AD" clId="Web-{0970E4C5-CB8C-420E-B0C3-EC0997933CB8}" dt="2024-07-04T06:38:20.800" v="6" actId="1076"/>
          <ac:spMkLst>
            <pc:docMk/>
            <pc:sldMk cId="0" sldId="1204"/>
            <ac:spMk id="25" creationId="{5E050AA5-57D7-8971-F1E8-A8ECE76AF1C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3A49-4539-981C-8FAF01AC2EB4}"/>
              </c:ext>
            </c:extLst>
          </c:dPt>
          <c:dPt>
            <c:idx val="1"/>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02-3A49-4539-981C-8FAF01AC2EB4}"/>
              </c:ext>
            </c:extLst>
          </c:dPt>
          <c:dPt>
            <c:idx val="2"/>
            <c:bubble3D val="0"/>
            <c:spPr>
              <a:solidFill>
                <a:srgbClr val="CC9900"/>
              </a:solidFill>
              <a:ln w="19050">
                <a:solidFill>
                  <a:schemeClr val="lt1"/>
                </a:solidFill>
              </a:ln>
              <a:effectLst/>
            </c:spPr>
            <c:extLst>
              <c:ext xmlns:c16="http://schemas.microsoft.com/office/drawing/2014/chart" uri="{C3380CC4-5D6E-409C-BE32-E72D297353CC}">
                <c16:uniqueId val="{00000003-3A49-4539-981C-8FAF01AC2E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299-4944-A956-6501A81C69C6}"/>
              </c:ext>
            </c:extLst>
          </c:dPt>
          <c:cat>
            <c:strRef>
              <c:f>Tabelle1!$A$2:$A$5</c:f>
              <c:strCache>
                <c:ptCount val="4"/>
                <c:pt idx="0">
                  <c:v>1. Quartal</c:v>
                </c:pt>
                <c:pt idx="1">
                  <c:v>2. Quartal</c:v>
                </c:pt>
                <c:pt idx="2">
                  <c:v>3. Quartal</c:v>
                </c:pt>
                <c:pt idx="3">
                  <c:v>4. Quartal</c:v>
                </c:pt>
              </c:strCache>
            </c:strRef>
          </c:cat>
          <c:val>
            <c:numRef>
              <c:f>Tabelle1!$B$2:$B$5</c:f>
              <c:numCache>
                <c:formatCode>General</c:formatCode>
                <c:ptCount val="4"/>
                <c:pt idx="0">
                  <c:v>40</c:v>
                </c:pt>
                <c:pt idx="1">
                  <c:v>30</c:v>
                </c:pt>
                <c:pt idx="2">
                  <c:v>15</c:v>
                </c:pt>
                <c:pt idx="3">
                  <c:v>15</c:v>
                </c:pt>
              </c:numCache>
            </c:numRef>
          </c:val>
          <c:extLst>
            <c:ext xmlns:c16="http://schemas.microsoft.com/office/drawing/2014/chart" uri="{C3380CC4-5D6E-409C-BE32-E72D297353CC}">
              <c16:uniqueId val="{00000000-3A49-4539-981C-8FAF01AC2EB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503_4E90C82F.xml><?xml version="1.0" encoding="utf-8"?>
<p188:cmLst xmlns:a="http://schemas.openxmlformats.org/drawingml/2006/main" xmlns:r="http://schemas.openxmlformats.org/officeDocument/2006/relationships" xmlns:p188="http://schemas.microsoft.com/office/powerpoint/2018/8/main">
  <p188:cm id="{3EB529EF-3973-774F-B3EE-16878AAF6CEB}" authorId="{3A4A877A-7D00-2401-CC39-E3E98725703B}" created="2023-06-27T12:26:54.416">
    <pc:sldMkLst xmlns:pc="http://schemas.microsoft.com/office/powerpoint/2013/main/command">
      <pc:docMk/>
      <pc:sldMk cId="4019542648" sldId="1134"/>
    </pc:sldMkLst>
    <p188:replyLst>
      <p188:reply id="{B32D8DD4-D3C2-49CA-B544-730E26F55A65}" authorId="{6A1FAFBB-072D-BCAD-0890-931518D9501A}" created="2023-07-11T06:59:47.422">
        <p188:txBody>
          <a:bodyPr/>
          <a:lstStyle/>
          <a:p>
            <a:r>
              <a:rPr lang="de-DE"/>
              <a:t>Habe es teils gestrafft, teils ausgeblendet - dann kann man die Folien noch bei Nachfragen nutzen.</a:t>
            </a:r>
          </a:p>
        </p188:txBody>
      </p188:reply>
      <p188:reply id="{27760757-7330-4DD9-88C7-2B3B66C8AA6D}" authorId="{6A1FAFBB-072D-BCAD-0890-931518D9501A}" created="2023-07-11T07:02:28.556">
        <p188:txBody>
          <a:bodyPr/>
          <a:lstStyle/>
          <a:p>
            <a:r>
              <a:rPr lang="de-DE"/>
              <a:t>Über die Reihenfolge der Folien können wir gerne nochmal sprechen - hatte sie mir nochmal angeschaut und etwas verschoben, aber nicht grundsätzlich.</a:t>
            </a:r>
          </a:p>
        </p188:txBody>
      </p188:reply>
    </p188:replyLst>
    <p188:txBody>
      <a:bodyPr/>
      <a:lstStyle/>
      <a:p>
        <a:r>
          <a:rPr lang="de-DE"/>
          <a:t>Bitte Treibhausgase nochmal anschauen und straffen! GGf. Nach unten, um den Übergang von Veränderungspotential zu </a:t>
        </a:r>
      </a:p>
    </p188:txBody>
  </p188:cm>
</p188:cmLst>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E0D86-B1B3-4436-9EC1-7F32548F7DE4}" type="doc">
      <dgm:prSet loTypeId="urn:microsoft.com/office/officeart/2005/8/layout/chevron1" loCatId="process" qsTypeId="urn:microsoft.com/office/officeart/2005/8/quickstyle/simple1" qsCatId="simple" csTypeId="urn:microsoft.com/office/officeart/2005/8/colors/accent4_1" csCatId="accent4" phldr="1"/>
      <dgm:spPr/>
    </dgm:pt>
    <dgm:pt modelId="{E3BA1B8C-5EC6-46BF-800E-44B9D96A88A1}">
      <dgm:prSet phldrT="[Text]"/>
      <dgm:spPr/>
      <dgm:t>
        <a:bodyPr/>
        <a:lstStyle/>
        <a:p>
          <a:r>
            <a:rPr lang="de-DE"/>
            <a:t>Produktion</a:t>
          </a:r>
        </a:p>
      </dgm:t>
    </dgm:pt>
    <dgm:pt modelId="{FB66FE4D-CA44-4F43-8A36-E860F32A2C6F}" type="parTrans" cxnId="{9A0B983B-FA3A-4AD9-9287-198BC573A59E}">
      <dgm:prSet/>
      <dgm:spPr/>
      <dgm:t>
        <a:bodyPr/>
        <a:lstStyle/>
        <a:p>
          <a:endParaRPr lang="de-DE"/>
        </a:p>
      </dgm:t>
    </dgm:pt>
    <dgm:pt modelId="{119AEE42-EDBB-4E2F-BFB0-81B0EB3ADF60}" type="sibTrans" cxnId="{9A0B983B-FA3A-4AD9-9287-198BC573A59E}">
      <dgm:prSet/>
      <dgm:spPr/>
      <dgm:t>
        <a:bodyPr/>
        <a:lstStyle/>
        <a:p>
          <a:endParaRPr lang="de-DE"/>
        </a:p>
      </dgm:t>
    </dgm:pt>
    <dgm:pt modelId="{F849E26C-937A-48CD-B0A9-9374D0581682}">
      <dgm:prSet phldrT="[Text]"/>
      <dgm:spPr/>
      <dgm:t>
        <a:bodyPr/>
        <a:lstStyle/>
        <a:p>
          <a:r>
            <a:rPr lang="de-DE"/>
            <a:t>Verarbeitung</a:t>
          </a:r>
        </a:p>
      </dgm:t>
    </dgm:pt>
    <dgm:pt modelId="{6B70E3DC-0384-4E83-A1DF-CD8672BFE10D}" type="parTrans" cxnId="{5199DA56-9580-416F-BE5D-5FD7995421D9}">
      <dgm:prSet/>
      <dgm:spPr/>
      <dgm:t>
        <a:bodyPr/>
        <a:lstStyle/>
        <a:p>
          <a:endParaRPr lang="de-DE"/>
        </a:p>
      </dgm:t>
    </dgm:pt>
    <dgm:pt modelId="{488E1E12-195C-4637-A7C2-96544B0E3B74}" type="sibTrans" cxnId="{5199DA56-9580-416F-BE5D-5FD7995421D9}">
      <dgm:prSet/>
      <dgm:spPr/>
      <dgm:t>
        <a:bodyPr/>
        <a:lstStyle/>
        <a:p>
          <a:endParaRPr lang="de-DE"/>
        </a:p>
      </dgm:t>
    </dgm:pt>
    <dgm:pt modelId="{B7112D3D-683A-41EE-A885-53C74F183EFD}">
      <dgm:prSet phldrT="[Text]"/>
      <dgm:spPr/>
      <dgm:t>
        <a:bodyPr/>
        <a:lstStyle/>
        <a:p>
          <a:r>
            <a:rPr lang="de-DE"/>
            <a:t>Handel</a:t>
          </a:r>
        </a:p>
      </dgm:t>
    </dgm:pt>
    <dgm:pt modelId="{F2AF1EB6-4D41-45D3-9DC2-A60675C429AD}" type="parTrans" cxnId="{B8467E70-CDA1-47C4-B822-3EE2F631B1A4}">
      <dgm:prSet/>
      <dgm:spPr/>
      <dgm:t>
        <a:bodyPr/>
        <a:lstStyle/>
        <a:p>
          <a:endParaRPr lang="de-DE"/>
        </a:p>
      </dgm:t>
    </dgm:pt>
    <dgm:pt modelId="{0B67470B-3E81-496C-BA31-66C30D0F5556}" type="sibTrans" cxnId="{B8467E70-CDA1-47C4-B822-3EE2F631B1A4}">
      <dgm:prSet/>
      <dgm:spPr/>
      <dgm:t>
        <a:bodyPr/>
        <a:lstStyle/>
        <a:p>
          <a:endParaRPr lang="de-DE"/>
        </a:p>
      </dgm:t>
    </dgm:pt>
    <dgm:pt modelId="{10E2458E-6DD4-4DDD-AAF0-EBA3B19B5F4F}">
      <dgm:prSet phldrT="[Text]"/>
      <dgm:spPr/>
      <dgm:t>
        <a:bodyPr/>
        <a:lstStyle/>
        <a:p>
          <a:r>
            <a:rPr lang="de-DE"/>
            <a:t>Außer-Haus-Verpflegung</a:t>
          </a:r>
        </a:p>
      </dgm:t>
    </dgm:pt>
    <dgm:pt modelId="{CA081795-0651-4C74-9A86-51B6C1D96782}" type="parTrans" cxnId="{32A79938-FABB-4576-A72C-569C955D245F}">
      <dgm:prSet/>
      <dgm:spPr/>
      <dgm:t>
        <a:bodyPr/>
        <a:lstStyle/>
        <a:p>
          <a:endParaRPr lang="de-DE"/>
        </a:p>
      </dgm:t>
    </dgm:pt>
    <dgm:pt modelId="{6045D405-3F77-483A-8D04-68483F00A713}" type="sibTrans" cxnId="{32A79938-FABB-4576-A72C-569C955D245F}">
      <dgm:prSet/>
      <dgm:spPr/>
      <dgm:t>
        <a:bodyPr/>
        <a:lstStyle/>
        <a:p>
          <a:endParaRPr lang="de-DE"/>
        </a:p>
      </dgm:t>
    </dgm:pt>
    <dgm:pt modelId="{5F9F2862-BE08-4333-9225-E4E9FB26E706}" type="pres">
      <dgm:prSet presAssocID="{C18E0D86-B1B3-4436-9EC1-7F32548F7DE4}" presName="Name0" presStyleCnt="0">
        <dgm:presLayoutVars>
          <dgm:dir/>
          <dgm:animLvl val="lvl"/>
          <dgm:resizeHandles val="exact"/>
        </dgm:presLayoutVars>
      </dgm:prSet>
      <dgm:spPr/>
    </dgm:pt>
    <dgm:pt modelId="{A4EC3C81-93D9-4682-9AE8-61A6849CF696}" type="pres">
      <dgm:prSet presAssocID="{E3BA1B8C-5EC6-46BF-800E-44B9D96A88A1}" presName="parTxOnly" presStyleLbl="node1" presStyleIdx="0" presStyleCnt="4">
        <dgm:presLayoutVars>
          <dgm:chMax val="0"/>
          <dgm:chPref val="0"/>
          <dgm:bulletEnabled val="1"/>
        </dgm:presLayoutVars>
      </dgm:prSet>
      <dgm:spPr/>
    </dgm:pt>
    <dgm:pt modelId="{067BAEEA-C948-42E5-938C-A0DED277656F}" type="pres">
      <dgm:prSet presAssocID="{119AEE42-EDBB-4E2F-BFB0-81B0EB3ADF60}" presName="parTxOnlySpace" presStyleCnt="0"/>
      <dgm:spPr/>
    </dgm:pt>
    <dgm:pt modelId="{9969A2FC-E802-47BF-A02A-8BFDC6667E59}" type="pres">
      <dgm:prSet presAssocID="{F849E26C-937A-48CD-B0A9-9374D0581682}" presName="parTxOnly" presStyleLbl="node1" presStyleIdx="1" presStyleCnt="4">
        <dgm:presLayoutVars>
          <dgm:chMax val="0"/>
          <dgm:chPref val="0"/>
          <dgm:bulletEnabled val="1"/>
        </dgm:presLayoutVars>
      </dgm:prSet>
      <dgm:spPr/>
    </dgm:pt>
    <dgm:pt modelId="{27CDEFE6-2BBE-460F-B64B-F2F7D82049AE}" type="pres">
      <dgm:prSet presAssocID="{488E1E12-195C-4637-A7C2-96544B0E3B74}" presName="parTxOnlySpace" presStyleCnt="0"/>
      <dgm:spPr/>
    </dgm:pt>
    <dgm:pt modelId="{00B17ECE-BA47-4C40-BBE9-7102B976C549}" type="pres">
      <dgm:prSet presAssocID="{B7112D3D-683A-41EE-A885-53C74F183EFD}" presName="parTxOnly" presStyleLbl="node1" presStyleIdx="2" presStyleCnt="4">
        <dgm:presLayoutVars>
          <dgm:chMax val="0"/>
          <dgm:chPref val="0"/>
          <dgm:bulletEnabled val="1"/>
        </dgm:presLayoutVars>
      </dgm:prSet>
      <dgm:spPr/>
    </dgm:pt>
    <dgm:pt modelId="{5E8DE5FB-E96F-44BE-B73D-0A6D9C50B0B9}" type="pres">
      <dgm:prSet presAssocID="{0B67470B-3E81-496C-BA31-66C30D0F5556}" presName="parTxOnlySpace" presStyleCnt="0"/>
      <dgm:spPr/>
    </dgm:pt>
    <dgm:pt modelId="{F0B6F05D-24CE-4DAB-B6FA-5EBEFF5932C7}" type="pres">
      <dgm:prSet presAssocID="{10E2458E-6DD4-4DDD-AAF0-EBA3B19B5F4F}" presName="parTxOnly" presStyleLbl="node1" presStyleIdx="3" presStyleCnt="4">
        <dgm:presLayoutVars>
          <dgm:chMax val="0"/>
          <dgm:chPref val="0"/>
          <dgm:bulletEnabled val="1"/>
        </dgm:presLayoutVars>
      </dgm:prSet>
      <dgm:spPr/>
    </dgm:pt>
  </dgm:ptLst>
  <dgm:cxnLst>
    <dgm:cxn modelId="{64B4A60B-4260-4E59-A5C8-6AF75C778D21}" type="presOf" srcId="{B7112D3D-683A-41EE-A885-53C74F183EFD}" destId="{00B17ECE-BA47-4C40-BBE9-7102B976C549}" srcOrd="0" destOrd="0" presId="urn:microsoft.com/office/officeart/2005/8/layout/chevron1"/>
    <dgm:cxn modelId="{32A79938-FABB-4576-A72C-569C955D245F}" srcId="{C18E0D86-B1B3-4436-9EC1-7F32548F7DE4}" destId="{10E2458E-6DD4-4DDD-AAF0-EBA3B19B5F4F}" srcOrd="3" destOrd="0" parTransId="{CA081795-0651-4C74-9A86-51B6C1D96782}" sibTransId="{6045D405-3F77-483A-8D04-68483F00A713}"/>
    <dgm:cxn modelId="{9A0B983B-FA3A-4AD9-9287-198BC573A59E}" srcId="{C18E0D86-B1B3-4436-9EC1-7F32548F7DE4}" destId="{E3BA1B8C-5EC6-46BF-800E-44B9D96A88A1}" srcOrd="0" destOrd="0" parTransId="{FB66FE4D-CA44-4F43-8A36-E860F32A2C6F}" sibTransId="{119AEE42-EDBB-4E2F-BFB0-81B0EB3ADF60}"/>
    <dgm:cxn modelId="{BCD89746-AF8B-487F-AE36-93F9AF8118A6}" type="presOf" srcId="{F849E26C-937A-48CD-B0A9-9374D0581682}" destId="{9969A2FC-E802-47BF-A02A-8BFDC6667E59}" srcOrd="0" destOrd="0" presId="urn:microsoft.com/office/officeart/2005/8/layout/chevron1"/>
    <dgm:cxn modelId="{B8467E70-CDA1-47C4-B822-3EE2F631B1A4}" srcId="{C18E0D86-B1B3-4436-9EC1-7F32548F7DE4}" destId="{B7112D3D-683A-41EE-A885-53C74F183EFD}" srcOrd="2" destOrd="0" parTransId="{F2AF1EB6-4D41-45D3-9DC2-A60675C429AD}" sibTransId="{0B67470B-3E81-496C-BA31-66C30D0F5556}"/>
    <dgm:cxn modelId="{5199DA56-9580-416F-BE5D-5FD7995421D9}" srcId="{C18E0D86-B1B3-4436-9EC1-7F32548F7DE4}" destId="{F849E26C-937A-48CD-B0A9-9374D0581682}" srcOrd="1" destOrd="0" parTransId="{6B70E3DC-0384-4E83-A1DF-CD8672BFE10D}" sibTransId="{488E1E12-195C-4637-A7C2-96544B0E3B74}"/>
    <dgm:cxn modelId="{1531BD98-179A-4435-A05D-092B2AAD3B25}" type="presOf" srcId="{C18E0D86-B1B3-4436-9EC1-7F32548F7DE4}" destId="{5F9F2862-BE08-4333-9225-E4E9FB26E706}" srcOrd="0" destOrd="0" presId="urn:microsoft.com/office/officeart/2005/8/layout/chevron1"/>
    <dgm:cxn modelId="{7D6526F7-6B3C-492D-8664-E357DBF2C68A}" type="presOf" srcId="{E3BA1B8C-5EC6-46BF-800E-44B9D96A88A1}" destId="{A4EC3C81-93D9-4682-9AE8-61A6849CF696}" srcOrd="0" destOrd="0" presId="urn:microsoft.com/office/officeart/2005/8/layout/chevron1"/>
    <dgm:cxn modelId="{0C4EFBFC-D1CD-4148-8BE2-03E2E66B8087}" type="presOf" srcId="{10E2458E-6DD4-4DDD-AAF0-EBA3B19B5F4F}" destId="{F0B6F05D-24CE-4DAB-B6FA-5EBEFF5932C7}" srcOrd="0" destOrd="0" presId="urn:microsoft.com/office/officeart/2005/8/layout/chevron1"/>
    <dgm:cxn modelId="{1976F17D-9A2E-4C38-B4AA-5231C046A4B3}" type="presParOf" srcId="{5F9F2862-BE08-4333-9225-E4E9FB26E706}" destId="{A4EC3C81-93D9-4682-9AE8-61A6849CF696}" srcOrd="0" destOrd="0" presId="urn:microsoft.com/office/officeart/2005/8/layout/chevron1"/>
    <dgm:cxn modelId="{9EBBD6FA-34D9-4BEC-AC3E-B2016F7D692B}" type="presParOf" srcId="{5F9F2862-BE08-4333-9225-E4E9FB26E706}" destId="{067BAEEA-C948-42E5-938C-A0DED277656F}" srcOrd="1" destOrd="0" presId="urn:microsoft.com/office/officeart/2005/8/layout/chevron1"/>
    <dgm:cxn modelId="{2EB653A2-12A1-43FB-BCE0-4C7A74D6F142}" type="presParOf" srcId="{5F9F2862-BE08-4333-9225-E4E9FB26E706}" destId="{9969A2FC-E802-47BF-A02A-8BFDC6667E59}" srcOrd="2" destOrd="0" presId="urn:microsoft.com/office/officeart/2005/8/layout/chevron1"/>
    <dgm:cxn modelId="{01A0EAC9-872C-4D17-BD32-51202D97FB45}" type="presParOf" srcId="{5F9F2862-BE08-4333-9225-E4E9FB26E706}" destId="{27CDEFE6-2BBE-460F-B64B-F2F7D82049AE}" srcOrd="3" destOrd="0" presId="urn:microsoft.com/office/officeart/2005/8/layout/chevron1"/>
    <dgm:cxn modelId="{46EF52FD-5140-41AB-AB3F-86DD35EA434B}" type="presParOf" srcId="{5F9F2862-BE08-4333-9225-E4E9FB26E706}" destId="{00B17ECE-BA47-4C40-BBE9-7102B976C549}" srcOrd="4" destOrd="0" presId="urn:microsoft.com/office/officeart/2005/8/layout/chevron1"/>
    <dgm:cxn modelId="{20CDE48C-821D-4B93-9961-CD1ED2B5012C}" type="presParOf" srcId="{5F9F2862-BE08-4333-9225-E4E9FB26E706}" destId="{5E8DE5FB-E96F-44BE-B73D-0A6D9C50B0B9}" srcOrd="5" destOrd="0" presId="urn:microsoft.com/office/officeart/2005/8/layout/chevron1"/>
    <dgm:cxn modelId="{66D24CD0-1D2B-4748-B2BF-F0B7D7ED1F12}" type="presParOf" srcId="{5F9F2862-BE08-4333-9225-E4E9FB26E706}" destId="{F0B6F05D-24CE-4DAB-B6FA-5EBEFF5932C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A230CF-359D-46D7-BCE5-5C0B76320A68}" type="doc">
      <dgm:prSet loTypeId="urn:microsoft.com/office/officeart/2005/8/layout/hChevron3" loCatId="process" qsTypeId="urn:microsoft.com/office/officeart/2005/8/quickstyle/simple1" qsCatId="simple" csTypeId="urn:microsoft.com/office/officeart/2005/8/colors/accent0_2" csCatId="mainScheme" phldr="1"/>
      <dgm:spPr/>
    </dgm:pt>
    <dgm:pt modelId="{86151341-ACE2-492F-B01E-B6D4C9D66149}">
      <dgm:prSet phldrT="[Text]"/>
      <dgm:spPr/>
      <dgm:t>
        <a:bodyPr/>
        <a:lstStyle/>
        <a:p>
          <a:r>
            <a:rPr lang="de-DE"/>
            <a:t>Speisenplanung</a:t>
          </a:r>
        </a:p>
      </dgm:t>
    </dgm:pt>
    <dgm:pt modelId="{40869955-9DF2-4D87-8A2F-75AEB6E500F2}" type="parTrans" cxnId="{B3C72841-1853-4F71-8361-779E29FBE442}">
      <dgm:prSet/>
      <dgm:spPr/>
      <dgm:t>
        <a:bodyPr/>
        <a:lstStyle/>
        <a:p>
          <a:endParaRPr lang="de-DE"/>
        </a:p>
      </dgm:t>
    </dgm:pt>
    <dgm:pt modelId="{02D9CEEC-C79F-4167-A256-4E81EEDFC1D8}" type="sibTrans" cxnId="{B3C72841-1853-4F71-8361-779E29FBE442}">
      <dgm:prSet/>
      <dgm:spPr/>
      <dgm:t>
        <a:bodyPr/>
        <a:lstStyle/>
        <a:p>
          <a:endParaRPr lang="de-DE"/>
        </a:p>
      </dgm:t>
    </dgm:pt>
    <dgm:pt modelId="{F63710EF-C199-439F-8D09-1AA71C010EAF}">
      <dgm:prSet phldrT="[Text]"/>
      <dgm:spPr>
        <a:ln w="28575">
          <a:solidFill>
            <a:schemeClr val="accent5">
              <a:lumMod val="75000"/>
            </a:schemeClr>
          </a:solidFill>
        </a:ln>
      </dgm:spPr>
      <dgm:t>
        <a:bodyPr/>
        <a:lstStyle/>
        <a:p>
          <a:r>
            <a:rPr lang="de-DE" b="1">
              <a:solidFill>
                <a:schemeClr val="tx1"/>
              </a:solidFill>
            </a:rPr>
            <a:t>Bestellung</a:t>
          </a:r>
        </a:p>
      </dgm:t>
    </dgm:pt>
    <dgm:pt modelId="{052C5F09-4F77-40B9-83A2-06434F8B457B}" type="parTrans" cxnId="{9122368D-DB7E-4D7F-A442-BA84C90534A3}">
      <dgm:prSet/>
      <dgm:spPr/>
      <dgm:t>
        <a:bodyPr/>
        <a:lstStyle/>
        <a:p>
          <a:endParaRPr lang="de-DE"/>
        </a:p>
      </dgm:t>
    </dgm:pt>
    <dgm:pt modelId="{255C5F80-5639-47C6-A6C8-4A90784224A2}" type="sibTrans" cxnId="{9122368D-DB7E-4D7F-A442-BA84C90534A3}">
      <dgm:prSet/>
      <dgm:spPr/>
      <dgm:t>
        <a:bodyPr/>
        <a:lstStyle/>
        <a:p>
          <a:endParaRPr lang="de-DE"/>
        </a:p>
      </dgm:t>
    </dgm:pt>
    <dgm:pt modelId="{7B46FDF0-F162-41A9-9FBB-4AE6A9F25994}">
      <dgm:prSet phldrT="[Text]"/>
      <dgm:spPr/>
      <dgm:t>
        <a:bodyPr/>
        <a:lstStyle/>
        <a:p>
          <a:r>
            <a:rPr lang="de-DE"/>
            <a:t>Lagerung</a:t>
          </a:r>
        </a:p>
      </dgm:t>
    </dgm:pt>
    <dgm:pt modelId="{38C292F6-4CCA-44E6-A0F6-AE1585846B59}" type="parTrans" cxnId="{1402C3AD-424E-47FA-8AA7-FC880E458A25}">
      <dgm:prSet/>
      <dgm:spPr/>
      <dgm:t>
        <a:bodyPr/>
        <a:lstStyle/>
        <a:p>
          <a:endParaRPr lang="de-DE"/>
        </a:p>
      </dgm:t>
    </dgm:pt>
    <dgm:pt modelId="{01D0648F-BABA-418A-B0D1-1DF5AC0F9E47}" type="sibTrans" cxnId="{1402C3AD-424E-47FA-8AA7-FC880E458A25}">
      <dgm:prSet/>
      <dgm:spPr/>
      <dgm:t>
        <a:bodyPr/>
        <a:lstStyle/>
        <a:p>
          <a:endParaRPr lang="de-DE"/>
        </a:p>
      </dgm:t>
    </dgm:pt>
    <dgm:pt modelId="{D5C1AB7C-E2A6-4907-A439-B44AA52B9628}">
      <dgm:prSet phldrT="[Text]"/>
      <dgm:spPr/>
      <dgm:t>
        <a:bodyPr/>
        <a:lstStyle/>
        <a:p>
          <a:r>
            <a:rPr lang="de-DE"/>
            <a:t>Produktion</a:t>
          </a:r>
        </a:p>
      </dgm:t>
    </dgm:pt>
    <dgm:pt modelId="{989AF31C-2B6B-46DA-9412-FB492C06BA72}" type="parTrans" cxnId="{D40904F3-6ACE-4622-8702-EDFFC254B7CF}">
      <dgm:prSet/>
      <dgm:spPr/>
      <dgm:t>
        <a:bodyPr/>
        <a:lstStyle/>
        <a:p>
          <a:endParaRPr lang="de-DE"/>
        </a:p>
      </dgm:t>
    </dgm:pt>
    <dgm:pt modelId="{EC50F8B6-0C86-43C1-A6C5-11F2B8D9EA56}" type="sibTrans" cxnId="{D40904F3-6ACE-4622-8702-EDFFC254B7CF}">
      <dgm:prSet/>
      <dgm:spPr/>
      <dgm:t>
        <a:bodyPr/>
        <a:lstStyle/>
        <a:p>
          <a:endParaRPr lang="de-DE"/>
        </a:p>
      </dgm:t>
    </dgm:pt>
    <dgm:pt modelId="{B073A171-61C5-45B2-B73D-8FD5C83B3CA9}">
      <dgm:prSet phldrT="[Text]"/>
      <dgm:spPr/>
      <dgm:t>
        <a:bodyPr/>
        <a:lstStyle/>
        <a:p>
          <a:r>
            <a:rPr lang="de-DE"/>
            <a:t>Speisenrücklauf</a:t>
          </a:r>
        </a:p>
      </dgm:t>
    </dgm:pt>
    <dgm:pt modelId="{5A4E4B6E-9FB9-45A2-BE09-69CE085EF1E6}" type="parTrans" cxnId="{942AAFA6-3A03-402B-836C-67EEB8610EE8}">
      <dgm:prSet/>
      <dgm:spPr/>
      <dgm:t>
        <a:bodyPr/>
        <a:lstStyle/>
        <a:p>
          <a:endParaRPr lang="de-DE"/>
        </a:p>
      </dgm:t>
    </dgm:pt>
    <dgm:pt modelId="{1B31CF1C-2985-410D-BCE3-184F57243F99}" type="sibTrans" cxnId="{942AAFA6-3A03-402B-836C-67EEB8610EE8}">
      <dgm:prSet/>
      <dgm:spPr/>
      <dgm:t>
        <a:bodyPr/>
        <a:lstStyle/>
        <a:p>
          <a:endParaRPr lang="de-DE"/>
        </a:p>
      </dgm:t>
    </dgm:pt>
    <dgm:pt modelId="{B890E085-8016-4A0B-A912-625215C88DDF}">
      <dgm:prSet phldrT="[Text]"/>
      <dgm:spPr/>
      <dgm:t>
        <a:bodyPr/>
        <a:lstStyle/>
        <a:p>
          <a:r>
            <a:rPr lang="de-DE"/>
            <a:t>Entsorgung</a:t>
          </a:r>
        </a:p>
      </dgm:t>
    </dgm:pt>
    <dgm:pt modelId="{BA871DD8-3092-4E1B-8E18-F7FDED537164}" type="parTrans" cxnId="{3E13DD1A-21D2-4EFF-A71B-E213A92545F6}">
      <dgm:prSet/>
      <dgm:spPr/>
      <dgm:t>
        <a:bodyPr/>
        <a:lstStyle/>
        <a:p>
          <a:endParaRPr lang="de-DE"/>
        </a:p>
      </dgm:t>
    </dgm:pt>
    <dgm:pt modelId="{45606ED8-BD89-420B-B69B-C4C4F4270AD6}" type="sibTrans" cxnId="{3E13DD1A-21D2-4EFF-A71B-E213A92545F6}">
      <dgm:prSet/>
      <dgm:spPr/>
      <dgm:t>
        <a:bodyPr/>
        <a:lstStyle/>
        <a:p>
          <a:endParaRPr lang="de-DE"/>
        </a:p>
      </dgm:t>
    </dgm:pt>
    <dgm:pt modelId="{3DAE36F3-0CC3-40D2-B954-6A7214EFBE8B}" type="pres">
      <dgm:prSet presAssocID="{87A230CF-359D-46D7-BCE5-5C0B76320A68}" presName="Name0" presStyleCnt="0">
        <dgm:presLayoutVars>
          <dgm:dir/>
          <dgm:resizeHandles val="exact"/>
        </dgm:presLayoutVars>
      </dgm:prSet>
      <dgm:spPr/>
    </dgm:pt>
    <dgm:pt modelId="{EB188E02-6B27-44A6-892B-CE27145BDCEC}" type="pres">
      <dgm:prSet presAssocID="{86151341-ACE2-492F-B01E-B6D4C9D66149}" presName="parTxOnly" presStyleLbl="node1" presStyleIdx="0" presStyleCnt="6">
        <dgm:presLayoutVars>
          <dgm:bulletEnabled val="1"/>
        </dgm:presLayoutVars>
      </dgm:prSet>
      <dgm:spPr/>
    </dgm:pt>
    <dgm:pt modelId="{034806D5-7F28-400F-B059-8EF928EE51D4}" type="pres">
      <dgm:prSet presAssocID="{02D9CEEC-C79F-4167-A256-4E81EEDFC1D8}" presName="parSpace" presStyleCnt="0"/>
      <dgm:spPr/>
    </dgm:pt>
    <dgm:pt modelId="{28C20CA1-3812-486C-B916-C22275DD9F2E}" type="pres">
      <dgm:prSet presAssocID="{F63710EF-C199-439F-8D09-1AA71C010EAF}" presName="parTxOnly" presStyleLbl="node1" presStyleIdx="1" presStyleCnt="6" custLinFactNeighborX="-2636">
        <dgm:presLayoutVars>
          <dgm:bulletEnabled val="1"/>
        </dgm:presLayoutVars>
      </dgm:prSet>
      <dgm:spPr/>
    </dgm:pt>
    <dgm:pt modelId="{348928C7-1C2F-4B65-ABB1-571507F6D2CE}" type="pres">
      <dgm:prSet presAssocID="{255C5F80-5639-47C6-A6C8-4A90784224A2}" presName="parSpace" presStyleCnt="0"/>
      <dgm:spPr/>
    </dgm:pt>
    <dgm:pt modelId="{7E2A6D66-F309-40FA-A956-2BF661F86D01}" type="pres">
      <dgm:prSet presAssocID="{7B46FDF0-F162-41A9-9FBB-4AE6A9F25994}" presName="parTxOnly" presStyleLbl="node1" presStyleIdx="2" presStyleCnt="6" custLinFactNeighborX="5676">
        <dgm:presLayoutVars>
          <dgm:bulletEnabled val="1"/>
        </dgm:presLayoutVars>
      </dgm:prSet>
      <dgm:spPr/>
    </dgm:pt>
    <dgm:pt modelId="{A2EF50C7-BC92-4890-A518-4D1B496F2CC4}" type="pres">
      <dgm:prSet presAssocID="{01D0648F-BABA-418A-B0D1-1DF5AC0F9E47}" presName="parSpace" presStyleCnt="0"/>
      <dgm:spPr/>
    </dgm:pt>
    <dgm:pt modelId="{2F5DE41E-0525-4937-91EA-813C00357CFA}" type="pres">
      <dgm:prSet presAssocID="{D5C1AB7C-E2A6-4907-A439-B44AA52B9628}" presName="parTxOnly" presStyleLbl="node1" presStyleIdx="3" presStyleCnt="6">
        <dgm:presLayoutVars>
          <dgm:bulletEnabled val="1"/>
        </dgm:presLayoutVars>
      </dgm:prSet>
      <dgm:spPr/>
    </dgm:pt>
    <dgm:pt modelId="{B765EA64-57CB-4A7D-A143-225C73A22C07}" type="pres">
      <dgm:prSet presAssocID="{EC50F8B6-0C86-43C1-A6C5-11F2B8D9EA56}" presName="parSpace" presStyleCnt="0"/>
      <dgm:spPr/>
    </dgm:pt>
    <dgm:pt modelId="{FCBC3877-C25C-4BC6-B304-C689B66E4AAC}" type="pres">
      <dgm:prSet presAssocID="{B073A171-61C5-45B2-B73D-8FD5C83B3CA9}" presName="parTxOnly" presStyleLbl="node1" presStyleIdx="4" presStyleCnt="6">
        <dgm:presLayoutVars>
          <dgm:bulletEnabled val="1"/>
        </dgm:presLayoutVars>
      </dgm:prSet>
      <dgm:spPr/>
    </dgm:pt>
    <dgm:pt modelId="{1CB43D67-CE91-4B3D-9376-205DF802AB97}" type="pres">
      <dgm:prSet presAssocID="{1B31CF1C-2985-410D-BCE3-184F57243F99}" presName="parSpace" presStyleCnt="0"/>
      <dgm:spPr/>
    </dgm:pt>
    <dgm:pt modelId="{3D3240E7-D0B5-45F8-A0B3-9A2F03BAC159}" type="pres">
      <dgm:prSet presAssocID="{B890E085-8016-4A0B-A912-625215C88DDF}" presName="parTxOnly" presStyleLbl="node1" presStyleIdx="5" presStyleCnt="6">
        <dgm:presLayoutVars>
          <dgm:bulletEnabled val="1"/>
        </dgm:presLayoutVars>
      </dgm:prSet>
      <dgm:spPr/>
    </dgm:pt>
  </dgm:ptLst>
  <dgm:cxnLst>
    <dgm:cxn modelId="{3E13DD1A-21D2-4EFF-A71B-E213A92545F6}" srcId="{87A230CF-359D-46D7-BCE5-5C0B76320A68}" destId="{B890E085-8016-4A0B-A912-625215C88DDF}" srcOrd="5" destOrd="0" parTransId="{BA871DD8-3092-4E1B-8E18-F7FDED537164}" sibTransId="{45606ED8-BD89-420B-B69B-C4C4F4270AD6}"/>
    <dgm:cxn modelId="{B3C72841-1853-4F71-8361-779E29FBE442}" srcId="{87A230CF-359D-46D7-BCE5-5C0B76320A68}" destId="{86151341-ACE2-492F-B01E-B6D4C9D66149}" srcOrd="0" destOrd="0" parTransId="{40869955-9DF2-4D87-8A2F-75AEB6E500F2}" sibTransId="{02D9CEEC-C79F-4167-A256-4E81EEDFC1D8}"/>
    <dgm:cxn modelId="{CEA6BA75-0F2A-4F44-8A07-5A65B165921B}" type="presOf" srcId="{B890E085-8016-4A0B-A912-625215C88DDF}" destId="{3D3240E7-D0B5-45F8-A0B3-9A2F03BAC159}" srcOrd="0" destOrd="0" presId="urn:microsoft.com/office/officeart/2005/8/layout/hChevron3"/>
    <dgm:cxn modelId="{6FF06182-AE46-47A5-B2C0-607193B258E3}" type="presOf" srcId="{F63710EF-C199-439F-8D09-1AA71C010EAF}" destId="{28C20CA1-3812-486C-B916-C22275DD9F2E}" srcOrd="0" destOrd="0" presId="urn:microsoft.com/office/officeart/2005/8/layout/hChevron3"/>
    <dgm:cxn modelId="{9122368D-DB7E-4D7F-A442-BA84C90534A3}" srcId="{87A230CF-359D-46D7-BCE5-5C0B76320A68}" destId="{F63710EF-C199-439F-8D09-1AA71C010EAF}" srcOrd="1" destOrd="0" parTransId="{052C5F09-4F77-40B9-83A2-06434F8B457B}" sibTransId="{255C5F80-5639-47C6-A6C8-4A90784224A2}"/>
    <dgm:cxn modelId="{942AAFA6-3A03-402B-836C-67EEB8610EE8}" srcId="{87A230CF-359D-46D7-BCE5-5C0B76320A68}" destId="{B073A171-61C5-45B2-B73D-8FD5C83B3CA9}" srcOrd="4" destOrd="0" parTransId="{5A4E4B6E-9FB9-45A2-BE09-69CE085EF1E6}" sibTransId="{1B31CF1C-2985-410D-BCE3-184F57243F99}"/>
    <dgm:cxn modelId="{3DA6B2AB-151D-464F-B056-7BF57C4B8A2C}" type="presOf" srcId="{B073A171-61C5-45B2-B73D-8FD5C83B3CA9}" destId="{FCBC3877-C25C-4BC6-B304-C689B66E4AAC}" srcOrd="0" destOrd="0" presId="urn:microsoft.com/office/officeart/2005/8/layout/hChevron3"/>
    <dgm:cxn modelId="{1402C3AD-424E-47FA-8AA7-FC880E458A25}" srcId="{87A230CF-359D-46D7-BCE5-5C0B76320A68}" destId="{7B46FDF0-F162-41A9-9FBB-4AE6A9F25994}" srcOrd="2" destOrd="0" parTransId="{38C292F6-4CCA-44E6-A0F6-AE1585846B59}" sibTransId="{01D0648F-BABA-418A-B0D1-1DF5AC0F9E47}"/>
    <dgm:cxn modelId="{CDBA8CCE-FBF5-41EB-84E1-48712C8781A0}" type="presOf" srcId="{7B46FDF0-F162-41A9-9FBB-4AE6A9F25994}" destId="{7E2A6D66-F309-40FA-A956-2BF661F86D01}" srcOrd="0" destOrd="0" presId="urn:microsoft.com/office/officeart/2005/8/layout/hChevron3"/>
    <dgm:cxn modelId="{2FA6DAD0-C933-436E-B8E1-4353B06B079B}" type="presOf" srcId="{86151341-ACE2-492F-B01E-B6D4C9D66149}" destId="{EB188E02-6B27-44A6-892B-CE27145BDCEC}" srcOrd="0" destOrd="0" presId="urn:microsoft.com/office/officeart/2005/8/layout/hChevron3"/>
    <dgm:cxn modelId="{FFF53DDD-05F7-4530-AFFE-10EB043AF3FE}" type="presOf" srcId="{D5C1AB7C-E2A6-4907-A439-B44AA52B9628}" destId="{2F5DE41E-0525-4937-91EA-813C00357CFA}" srcOrd="0" destOrd="0" presId="urn:microsoft.com/office/officeart/2005/8/layout/hChevron3"/>
    <dgm:cxn modelId="{D40904F3-6ACE-4622-8702-EDFFC254B7CF}" srcId="{87A230CF-359D-46D7-BCE5-5C0B76320A68}" destId="{D5C1AB7C-E2A6-4907-A439-B44AA52B9628}" srcOrd="3" destOrd="0" parTransId="{989AF31C-2B6B-46DA-9412-FB492C06BA72}" sibTransId="{EC50F8B6-0C86-43C1-A6C5-11F2B8D9EA56}"/>
    <dgm:cxn modelId="{E687EBFD-0586-4671-9583-8F047B5C206D}" type="presOf" srcId="{87A230CF-359D-46D7-BCE5-5C0B76320A68}" destId="{3DAE36F3-0CC3-40D2-B954-6A7214EFBE8B}" srcOrd="0" destOrd="0" presId="urn:microsoft.com/office/officeart/2005/8/layout/hChevron3"/>
    <dgm:cxn modelId="{CC964E31-48D4-48C0-9438-34C12803ED95}" type="presParOf" srcId="{3DAE36F3-0CC3-40D2-B954-6A7214EFBE8B}" destId="{EB188E02-6B27-44A6-892B-CE27145BDCEC}" srcOrd="0" destOrd="0" presId="urn:microsoft.com/office/officeart/2005/8/layout/hChevron3"/>
    <dgm:cxn modelId="{247A5BA0-2569-4C4D-855C-51B10E236486}" type="presParOf" srcId="{3DAE36F3-0CC3-40D2-B954-6A7214EFBE8B}" destId="{034806D5-7F28-400F-B059-8EF928EE51D4}" srcOrd="1" destOrd="0" presId="urn:microsoft.com/office/officeart/2005/8/layout/hChevron3"/>
    <dgm:cxn modelId="{7F84F1D3-4085-42DF-B68E-F07DE953485D}" type="presParOf" srcId="{3DAE36F3-0CC3-40D2-B954-6A7214EFBE8B}" destId="{28C20CA1-3812-486C-B916-C22275DD9F2E}" srcOrd="2" destOrd="0" presId="urn:microsoft.com/office/officeart/2005/8/layout/hChevron3"/>
    <dgm:cxn modelId="{19270E85-4DBB-4A80-B3A2-50598F6DACAD}" type="presParOf" srcId="{3DAE36F3-0CC3-40D2-B954-6A7214EFBE8B}" destId="{348928C7-1C2F-4B65-ABB1-571507F6D2CE}" srcOrd="3" destOrd="0" presId="urn:microsoft.com/office/officeart/2005/8/layout/hChevron3"/>
    <dgm:cxn modelId="{7DFACD89-6A81-4D8B-B889-DD136CBD91B0}" type="presParOf" srcId="{3DAE36F3-0CC3-40D2-B954-6A7214EFBE8B}" destId="{7E2A6D66-F309-40FA-A956-2BF661F86D01}" srcOrd="4" destOrd="0" presId="urn:microsoft.com/office/officeart/2005/8/layout/hChevron3"/>
    <dgm:cxn modelId="{7C22C5AB-C866-4AD1-9837-B5EB77FA0DE0}" type="presParOf" srcId="{3DAE36F3-0CC3-40D2-B954-6A7214EFBE8B}" destId="{A2EF50C7-BC92-4890-A518-4D1B496F2CC4}" srcOrd="5" destOrd="0" presId="urn:microsoft.com/office/officeart/2005/8/layout/hChevron3"/>
    <dgm:cxn modelId="{41B1979E-5200-4F72-85A5-78CE47ADC90A}" type="presParOf" srcId="{3DAE36F3-0CC3-40D2-B954-6A7214EFBE8B}" destId="{2F5DE41E-0525-4937-91EA-813C00357CFA}" srcOrd="6" destOrd="0" presId="urn:microsoft.com/office/officeart/2005/8/layout/hChevron3"/>
    <dgm:cxn modelId="{4CCBC4E3-9600-41B5-8D7A-562D7758F67D}" type="presParOf" srcId="{3DAE36F3-0CC3-40D2-B954-6A7214EFBE8B}" destId="{B765EA64-57CB-4A7D-A143-225C73A22C07}" srcOrd="7" destOrd="0" presId="urn:microsoft.com/office/officeart/2005/8/layout/hChevron3"/>
    <dgm:cxn modelId="{CD647ACE-597B-461A-A46B-F569B781610E}" type="presParOf" srcId="{3DAE36F3-0CC3-40D2-B954-6A7214EFBE8B}" destId="{FCBC3877-C25C-4BC6-B304-C689B66E4AAC}" srcOrd="8" destOrd="0" presId="urn:microsoft.com/office/officeart/2005/8/layout/hChevron3"/>
    <dgm:cxn modelId="{ACB71A0D-7CCE-499D-AF48-6C2256A92AF4}" type="presParOf" srcId="{3DAE36F3-0CC3-40D2-B954-6A7214EFBE8B}" destId="{1CB43D67-CE91-4B3D-9376-205DF802AB97}" srcOrd="9" destOrd="0" presId="urn:microsoft.com/office/officeart/2005/8/layout/hChevron3"/>
    <dgm:cxn modelId="{4535E159-9E86-41BE-A76B-A3D77658DF50}" type="presParOf" srcId="{3DAE36F3-0CC3-40D2-B954-6A7214EFBE8B}" destId="{3D3240E7-D0B5-45F8-A0B3-9A2F03BAC159}"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9A2525-031E-44C3-8B1A-AF930F4323E9}" type="doc">
      <dgm:prSet loTypeId="urn:microsoft.com/office/officeart/2005/8/layout/cycle8" loCatId="cycle" qsTypeId="urn:microsoft.com/office/officeart/2005/8/quickstyle/simple1" qsCatId="simple" csTypeId="urn:microsoft.com/office/officeart/2005/8/colors/accent0_1" csCatId="mainScheme" phldr="1"/>
      <dgm:spPr/>
    </dgm:pt>
    <dgm:pt modelId="{D26E9B6A-F59C-4038-B52C-4D7FE134D823}">
      <dgm:prSet phldrT="[Text]"/>
      <dgm:spPr/>
      <dgm:t>
        <a:bodyPr/>
        <a:lstStyle/>
        <a:p>
          <a:r>
            <a:rPr lang="de-DE">
              <a:solidFill>
                <a:schemeClr val="bg1"/>
              </a:solidFill>
            </a:rPr>
            <a:t>Plan</a:t>
          </a:r>
        </a:p>
      </dgm:t>
    </dgm:pt>
    <dgm:pt modelId="{5D7E78D1-D2E3-40EC-BE20-74C92D63ECB8}" type="parTrans" cxnId="{1D49FB27-2332-4BAB-B860-D5ABF85F5142}">
      <dgm:prSet/>
      <dgm:spPr/>
      <dgm:t>
        <a:bodyPr/>
        <a:lstStyle/>
        <a:p>
          <a:endParaRPr lang="de-DE"/>
        </a:p>
      </dgm:t>
    </dgm:pt>
    <dgm:pt modelId="{C2AF9601-1EED-44E7-9745-CC51685EBBE7}" type="sibTrans" cxnId="{1D49FB27-2332-4BAB-B860-D5ABF85F5142}">
      <dgm:prSet/>
      <dgm:spPr/>
      <dgm:t>
        <a:bodyPr/>
        <a:lstStyle/>
        <a:p>
          <a:endParaRPr lang="de-DE"/>
        </a:p>
      </dgm:t>
    </dgm:pt>
    <dgm:pt modelId="{A87E788E-D069-491B-A9C1-D2D5D96B4EF1}">
      <dgm:prSet phldrT="[Text]"/>
      <dgm:spPr/>
      <dgm:t>
        <a:bodyPr/>
        <a:lstStyle/>
        <a:p>
          <a:r>
            <a:rPr lang="de-DE">
              <a:solidFill>
                <a:schemeClr val="bg1"/>
              </a:solidFill>
            </a:rPr>
            <a:t>Do</a:t>
          </a:r>
        </a:p>
      </dgm:t>
    </dgm:pt>
    <dgm:pt modelId="{D5AB65B8-0D7A-4472-B281-2AA4B7AE1C9B}" type="parTrans" cxnId="{E78713DF-D62D-4137-B55D-0B0F71861167}">
      <dgm:prSet/>
      <dgm:spPr/>
      <dgm:t>
        <a:bodyPr/>
        <a:lstStyle/>
        <a:p>
          <a:endParaRPr lang="de-DE"/>
        </a:p>
      </dgm:t>
    </dgm:pt>
    <dgm:pt modelId="{AC79F07B-F998-44C0-B9C1-14513E23320D}" type="sibTrans" cxnId="{E78713DF-D62D-4137-B55D-0B0F71861167}">
      <dgm:prSet/>
      <dgm:spPr/>
      <dgm:t>
        <a:bodyPr/>
        <a:lstStyle/>
        <a:p>
          <a:endParaRPr lang="de-DE"/>
        </a:p>
      </dgm:t>
    </dgm:pt>
    <dgm:pt modelId="{E2C09F47-6012-4373-BCA8-3B063A2E955F}">
      <dgm:prSet phldrT="[Text]"/>
      <dgm:spPr/>
      <dgm:t>
        <a:bodyPr/>
        <a:lstStyle/>
        <a:p>
          <a:r>
            <a:rPr lang="de-DE">
              <a:solidFill>
                <a:schemeClr val="bg1"/>
              </a:solidFill>
            </a:rPr>
            <a:t>Check</a:t>
          </a:r>
        </a:p>
      </dgm:t>
    </dgm:pt>
    <dgm:pt modelId="{2C7D0656-9C9A-4685-8918-A71CEC05AB99}" type="parTrans" cxnId="{4DCDA3EC-FC34-4689-B39D-CCE7DFE013BC}">
      <dgm:prSet/>
      <dgm:spPr/>
      <dgm:t>
        <a:bodyPr/>
        <a:lstStyle/>
        <a:p>
          <a:endParaRPr lang="de-DE"/>
        </a:p>
      </dgm:t>
    </dgm:pt>
    <dgm:pt modelId="{A264DA41-C4FF-47D7-BEFB-F7A5D871D74D}" type="sibTrans" cxnId="{4DCDA3EC-FC34-4689-B39D-CCE7DFE013BC}">
      <dgm:prSet/>
      <dgm:spPr/>
      <dgm:t>
        <a:bodyPr/>
        <a:lstStyle/>
        <a:p>
          <a:endParaRPr lang="de-DE"/>
        </a:p>
      </dgm:t>
    </dgm:pt>
    <dgm:pt modelId="{AADC2AD7-C64D-487F-B90A-8883CA893BED}">
      <dgm:prSet phldrT="[Text]"/>
      <dgm:spPr/>
      <dgm:t>
        <a:bodyPr/>
        <a:lstStyle/>
        <a:p>
          <a:r>
            <a:rPr lang="de-DE">
              <a:solidFill>
                <a:schemeClr val="bg1"/>
              </a:solidFill>
            </a:rPr>
            <a:t>Act</a:t>
          </a:r>
        </a:p>
      </dgm:t>
    </dgm:pt>
    <dgm:pt modelId="{F087DBFF-3D7E-486E-BEB7-C73F4B7BB79D}" type="parTrans" cxnId="{FA7DC614-FBB0-49AE-A701-469F2815A40B}">
      <dgm:prSet/>
      <dgm:spPr/>
      <dgm:t>
        <a:bodyPr/>
        <a:lstStyle/>
        <a:p>
          <a:endParaRPr lang="de-DE"/>
        </a:p>
      </dgm:t>
    </dgm:pt>
    <dgm:pt modelId="{E6D762EF-14C5-4B8D-852D-C0CBF43C1729}" type="sibTrans" cxnId="{FA7DC614-FBB0-49AE-A701-469F2815A40B}">
      <dgm:prSet/>
      <dgm:spPr/>
      <dgm:t>
        <a:bodyPr/>
        <a:lstStyle/>
        <a:p>
          <a:endParaRPr lang="de-DE"/>
        </a:p>
      </dgm:t>
    </dgm:pt>
    <dgm:pt modelId="{41FFE7AE-4101-4624-8882-9EF454900AC8}" type="pres">
      <dgm:prSet presAssocID="{349A2525-031E-44C3-8B1A-AF930F4323E9}" presName="compositeShape" presStyleCnt="0">
        <dgm:presLayoutVars>
          <dgm:chMax val="7"/>
          <dgm:dir/>
          <dgm:resizeHandles val="exact"/>
        </dgm:presLayoutVars>
      </dgm:prSet>
      <dgm:spPr/>
    </dgm:pt>
    <dgm:pt modelId="{F8E0A4DC-A4BF-42FE-96D5-F707FDE2C092}" type="pres">
      <dgm:prSet presAssocID="{349A2525-031E-44C3-8B1A-AF930F4323E9}" presName="wedge1" presStyleLbl="node1" presStyleIdx="0" presStyleCnt="4"/>
      <dgm:spPr/>
    </dgm:pt>
    <dgm:pt modelId="{241BB457-0BAB-435C-8DC3-5291D41C1854}" type="pres">
      <dgm:prSet presAssocID="{349A2525-031E-44C3-8B1A-AF930F4323E9}" presName="dummy1a" presStyleCnt="0"/>
      <dgm:spPr/>
    </dgm:pt>
    <dgm:pt modelId="{6F51AC88-58A9-4B8E-8B9A-E2C9B916691B}" type="pres">
      <dgm:prSet presAssocID="{349A2525-031E-44C3-8B1A-AF930F4323E9}" presName="dummy1b" presStyleCnt="0"/>
      <dgm:spPr/>
    </dgm:pt>
    <dgm:pt modelId="{6F2F2022-FE44-42B3-B0AF-C7BCCA068403}" type="pres">
      <dgm:prSet presAssocID="{349A2525-031E-44C3-8B1A-AF930F4323E9}" presName="wedge1Tx" presStyleLbl="node1" presStyleIdx="0" presStyleCnt="4">
        <dgm:presLayoutVars>
          <dgm:chMax val="0"/>
          <dgm:chPref val="0"/>
          <dgm:bulletEnabled val="1"/>
        </dgm:presLayoutVars>
      </dgm:prSet>
      <dgm:spPr/>
    </dgm:pt>
    <dgm:pt modelId="{23D8B0CE-81BE-4015-AA9B-789148F0D3D8}" type="pres">
      <dgm:prSet presAssocID="{349A2525-031E-44C3-8B1A-AF930F4323E9}" presName="wedge2" presStyleLbl="node1" presStyleIdx="1" presStyleCnt="4"/>
      <dgm:spPr/>
    </dgm:pt>
    <dgm:pt modelId="{31AC2E96-B684-4B2E-BD16-BC0F1DF08A50}" type="pres">
      <dgm:prSet presAssocID="{349A2525-031E-44C3-8B1A-AF930F4323E9}" presName="dummy2a" presStyleCnt="0"/>
      <dgm:spPr/>
    </dgm:pt>
    <dgm:pt modelId="{AAF9F449-3CC2-48DD-B7CE-B21ACA098B59}" type="pres">
      <dgm:prSet presAssocID="{349A2525-031E-44C3-8B1A-AF930F4323E9}" presName="dummy2b" presStyleCnt="0"/>
      <dgm:spPr/>
    </dgm:pt>
    <dgm:pt modelId="{DD5168FA-FB7F-49D1-95C6-869069876FE5}" type="pres">
      <dgm:prSet presAssocID="{349A2525-031E-44C3-8B1A-AF930F4323E9}" presName="wedge2Tx" presStyleLbl="node1" presStyleIdx="1" presStyleCnt="4">
        <dgm:presLayoutVars>
          <dgm:chMax val="0"/>
          <dgm:chPref val="0"/>
          <dgm:bulletEnabled val="1"/>
        </dgm:presLayoutVars>
      </dgm:prSet>
      <dgm:spPr/>
    </dgm:pt>
    <dgm:pt modelId="{E9BFA66A-2711-4FE6-9ED1-9AB417A783E5}" type="pres">
      <dgm:prSet presAssocID="{349A2525-031E-44C3-8B1A-AF930F4323E9}" presName="wedge3" presStyleLbl="node1" presStyleIdx="2" presStyleCnt="4"/>
      <dgm:spPr/>
    </dgm:pt>
    <dgm:pt modelId="{EED2D5EB-E5D4-430A-A51D-4A5C765FC00E}" type="pres">
      <dgm:prSet presAssocID="{349A2525-031E-44C3-8B1A-AF930F4323E9}" presName="dummy3a" presStyleCnt="0"/>
      <dgm:spPr/>
    </dgm:pt>
    <dgm:pt modelId="{BFC04F82-2292-41EA-BAEF-E8283475AA42}" type="pres">
      <dgm:prSet presAssocID="{349A2525-031E-44C3-8B1A-AF930F4323E9}" presName="dummy3b" presStyleCnt="0"/>
      <dgm:spPr/>
    </dgm:pt>
    <dgm:pt modelId="{FB2EBC6A-E113-4D3D-BE19-59D2074E1C36}" type="pres">
      <dgm:prSet presAssocID="{349A2525-031E-44C3-8B1A-AF930F4323E9}" presName="wedge3Tx" presStyleLbl="node1" presStyleIdx="2" presStyleCnt="4">
        <dgm:presLayoutVars>
          <dgm:chMax val="0"/>
          <dgm:chPref val="0"/>
          <dgm:bulletEnabled val="1"/>
        </dgm:presLayoutVars>
      </dgm:prSet>
      <dgm:spPr/>
    </dgm:pt>
    <dgm:pt modelId="{D7102FE9-9429-44DC-A142-DAE130A8BC47}" type="pres">
      <dgm:prSet presAssocID="{349A2525-031E-44C3-8B1A-AF930F4323E9}" presName="wedge4" presStyleLbl="node1" presStyleIdx="3" presStyleCnt="4"/>
      <dgm:spPr/>
    </dgm:pt>
    <dgm:pt modelId="{BB12FB30-C54E-4844-A62A-5F57B52C38F6}" type="pres">
      <dgm:prSet presAssocID="{349A2525-031E-44C3-8B1A-AF930F4323E9}" presName="dummy4a" presStyleCnt="0"/>
      <dgm:spPr/>
    </dgm:pt>
    <dgm:pt modelId="{AE828413-662A-4180-9CD8-6EBA175419B0}" type="pres">
      <dgm:prSet presAssocID="{349A2525-031E-44C3-8B1A-AF930F4323E9}" presName="dummy4b" presStyleCnt="0"/>
      <dgm:spPr/>
    </dgm:pt>
    <dgm:pt modelId="{473D1FE8-9986-463A-A5B2-884C558A495A}" type="pres">
      <dgm:prSet presAssocID="{349A2525-031E-44C3-8B1A-AF930F4323E9}" presName="wedge4Tx" presStyleLbl="node1" presStyleIdx="3" presStyleCnt="4">
        <dgm:presLayoutVars>
          <dgm:chMax val="0"/>
          <dgm:chPref val="0"/>
          <dgm:bulletEnabled val="1"/>
        </dgm:presLayoutVars>
      </dgm:prSet>
      <dgm:spPr/>
    </dgm:pt>
    <dgm:pt modelId="{81CAC1ED-0B6B-49F0-9112-E503075739FE}" type="pres">
      <dgm:prSet presAssocID="{C2AF9601-1EED-44E7-9745-CC51685EBBE7}" presName="arrowWedge1" presStyleLbl="fgSibTrans2D1" presStyleIdx="0" presStyleCnt="4"/>
      <dgm:spPr/>
    </dgm:pt>
    <dgm:pt modelId="{2E3B8B0C-C7F9-4CBA-B00B-D91A21FCD574}" type="pres">
      <dgm:prSet presAssocID="{AC79F07B-F998-44C0-B9C1-14513E23320D}" presName="arrowWedge2" presStyleLbl="fgSibTrans2D1" presStyleIdx="1" presStyleCnt="4"/>
      <dgm:spPr/>
    </dgm:pt>
    <dgm:pt modelId="{B4021AB6-BCF7-4566-B842-C9871486AC0B}" type="pres">
      <dgm:prSet presAssocID="{A264DA41-C4FF-47D7-BEFB-F7A5D871D74D}" presName="arrowWedge3" presStyleLbl="fgSibTrans2D1" presStyleIdx="2" presStyleCnt="4"/>
      <dgm:spPr/>
    </dgm:pt>
    <dgm:pt modelId="{881FA725-C51A-46DB-A161-A388B8C0792A}" type="pres">
      <dgm:prSet presAssocID="{E6D762EF-14C5-4B8D-852D-C0CBF43C1729}" presName="arrowWedge4" presStyleLbl="fgSibTrans2D1" presStyleIdx="3" presStyleCnt="4"/>
      <dgm:spPr/>
    </dgm:pt>
  </dgm:ptLst>
  <dgm:cxnLst>
    <dgm:cxn modelId="{FA7DC614-FBB0-49AE-A701-469F2815A40B}" srcId="{349A2525-031E-44C3-8B1A-AF930F4323E9}" destId="{AADC2AD7-C64D-487F-B90A-8883CA893BED}" srcOrd="3" destOrd="0" parTransId="{F087DBFF-3D7E-486E-BEB7-C73F4B7BB79D}" sibTransId="{E6D762EF-14C5-4B8D-852D-C0CBF43C1729}"/>
    <dgm:cxn modelId="{1D49FB27-2332-4BAB-B860-D5ABF85F5142}" srcId="{349A2525-031E-44C3-8B1A-AF930F4323E9}" destId="{D26E9B6A-F59C-4038-B52C-4D7FE134D823}" srcOrd="0" destOrd="0" parTransId="{5D7E78D1-D2E3-40EC-BE20-74C92D63ECB8}" sibTransId="{C2AF9601-1EED-44E7-9745-CC51685EBBE7}"/>
    <dgm:cxn modelId="{8115892E-8023-4910-AAB4-A5B5B28AD2FF}" type="presOf" srcId="{AADC2AD7-C64D-487F-B90A-8883CA893BED}" destId="{D7102FE9-9429-44DC-A142-DAE130A8BC47}" srcOrd="0" destOrd="0" presId="urn:microsoft.com/office/officeart/2005/8/layout/cycle8"/>
    <dgm:cxn modelId="{5F6EAF5C-7D30-480A-9D3A-85EADD7C979D}" type="presOf" srcId="{D26E9B6A-F59C-4038-B52C-4D7FE134D823}" destId="{F8E0A4DC-A4BF-42FE-96D5-F707FDE2C092}" srcOrd="0" destOrd="0" presId="urn:microsoft.com/office/officeart/2005/8/layout/cycle8"/>
    <dgm:cxn modelId="{CCA01D44-7B11-4988-A732-E406749000C5}" type="presOf" srcId="{A87E788E-D069-491B-A9C1-D2D5D96B4EF1}" destId="{DD5168FA-FB7F-49D1-95C6-869069876FE5}" srcOrd="1" destOrd="0" presId="urn:microsoft.com/office/officeart/2005/8/layout/cycle8"/>
    <dgm:cxn modelId="{C18DED6E-56F5-4832-B020-226EF82B94AA}" type="presOf" srcId="{A87E788E-D069-491B-A9C1-D2D5D96B4EF1}" destId="{23D8B0CE-81BE-4015-AA9B-789148F0D3D8}" srcOrd="0" destOrd="0" presId="urn:microsoft.com/office/officeart/2005/8/layout/cycle8"/>
    <dgm:cxn modelId="{ED3D5252-7430-47ED-A278-0B4C9DC2425B}" type="presOf" srcId="{E2C09F47-6012-4373-BCA8-3B063A2E955F}" destId="{E9BFA66A-2711-4FE6-9ED1-9AB417A783E5}" srcOrd="0" destOrd="0" presId="urn:microsoft.com/office/officeart/2005/8/layout/cycle8"/>
    <dgm:cxn modelId="{F4F643A3-5C75-480A-AC25-FD0592A989F4}" type="presOf" srcId="{D26E9B6A-F59C-4038-B52C-4D7FE134D823}" destId="{6F2F2022-FE44-42B3-B0AF-C7BCCA068403}" srcOrd="1" destOrd="0" presId="urn:microsoft.com/office/officeart/2005/8/layout/cycle8"/>
    <dgm:cxn modelId="{73AA2CB1-25F9-4923-A86F-5F63D8BFC1EC}" type="presOf" srcId="{349A2525-031E-44C3-8B1A-AF930F4323E9}" destId="{41FFE7AE-4101-4624-8882-9EF454900AC8}" srcOrd="0" destOrd="0" presId="urn:microsoft.com/office/officeart/2005/8/layout/cycle8"/>
    <dgm:cxn modelId="{F3C831DE-280A-42F0-A860-583CACA343EE}" type="presOf" srcId="{AADC2AD7-C64D-487F-B90A-8883CA893BED}" destId="{473D1FE8-9986-463A-A5B2-884C558A495A}" srcOrd="1" destOrd="0" presId="urn:microsoft.com/office/officeart/2005/8/layout/cycle8"/>
    <dgm:cxn modelId="{E78713DF-D62D-4137-B55D-0B0F71861167}" srcId="{349A2525-031E-44C3-8B1A-AF930F4323E9}" destId="{A87E788E-D069-491B-A9C1-D2D5D96B4EF1}" srcOrd="1" destOrd="0" parTransId="{D5AB65B8-0D7A-4472-B281-2AA4B7AE1C9B}" sibTransId="{AC79F07B-F998-44C0-B9C1-14513E23320D}"/>
    <dgm:cxn modelId="{4DCDA3EC-FC34-4689-B39D-CCE7DFE013BC}" srcId="{349A2525-031E-44C3-8B1A-AF930F4323E9}" destId="{E2C09F47-6012-4373-BCA8-3B063A2E955F}" srcOrd="2" destOrd="0" parTransId="{2C7D0656-9C9A-4685-8918-A71CEC05AB99}" sibTransId="{A264DA41-C4FF-47D7-BEFB-F7A5D871D74D}"/>
    <dgm:cxn modelId="{9E3052F2-29DC-46AE-B1B3-979B952B6257}" type="presOf" srcId="{E2C09F47-6012-4373-BCA8-3B063A2E955F}" destId="{FB2EBC6A-E113-4D3D-BE19-59D2074E1C36}" srcOrd="1" destOrd="0" presId="urn:microsoft.com/office/officeart/2005/8/layout/cycle8"/>
    <dgm:cxn modelId="{A5CA443C-5F8E-4184-B65E-D8DAE5EA68B8}" type="presParOf" srcId="{41FFE7AE-4101-4624-8882-9EF454900AC8}" destId="{F8E0A4DC-A4BF-42FE-96D5-F707FDE2C092}" srcOrd="0" destOrd="0" presId="urn:microsoft.com/office/officeart/2005/8/layout/cycle8"/>
    <dgm:cxn modelId="{7A527A2A-72A0-4811-BCC2-BFD573ED7DCF}" type="presParOf" srcId="{41FFE7AE-4101-4624-8882-9EF454900AC8}" destId="{241BB457-0BAB-435C-8DC3-5291D41C1854}" srcOrd="1" destOrd="0" presId="urn:microsoft.com/office/officeart/2005/8/layout/cycle8"/>
    <dgm:cxn modelId="{137DA9EF-3B6B-49FC-B099-CF246EC55BEA}" type="presParOf" srcId="{41FFE7AE-4101-4624-8882-9EF454900AC8}" destId="{6F51AC88-58A9-4B8E-8B9A-E2C9B916691B}" srcOrd="2" destOrd="0" presId="urn:microsoft.com/office/officeart/2005/8/layout/cycle8"/>
    <dgm:cxn modelId="{91BFD8AB-8FD1-4B09-A768-AE70BBECFA6E}" type="presParOf" srcId="{41FFE7AE-4101-4624-8882-9EF454900AC8}" destId="{6F2F2022-FE44-42B3-B0AF-C7BCCA068403}" srcOrd="3" destOrd="0" presId="urn:microsoft.com/office/officeart/2005/8/layout/cycle8"/>
    <dgm:cxn modelId="{27EF9EE4-D3B8-498B-838A-4D8E98E21CF5}" type="presParOf" srcId="{41FFE7AE-4101-4624-8882-9EF454900AC8}" destId="{23D8B0CE-81BE-4015-AA9B-789148F0D3D8}" srcOrd="4" destOrd="0" presId="urn:microsoft.com/office/officeart/2005/8/layout/cycle8"/>
    <dgm:cxn modelId="{BDE421D3-C02C-4E22-866C-C2DE360EB585}" type="presParOf" srcId="{41FFE7AE-4101-4624-8882-9EF454900AC8}" destId="{31AC2E96-B684-4B2E-BD16-BC0F1DF08A50}" srcOrd="5" destOrd="0" presId="urn:microsoft.com/office/officeart/2005/8/layout/cycle8"/>
    <dgm:cxn modelId="{20B08CD5-D202-46F8-90B6-131E43006C21}" type="presParOf" srcId="{41FFE7AE-4101-4624-8882-9EF454900AC8}" destId="{AAF9F449-3CC2-48DD-B7CE-B21ACA098B59}" srcOrd="6" destOrd="0" presId="urn:microsoft.com/office/officeart/2005/8/layout/cycle8"/>
    <dgm:cxn modelId="{4D3563B5-F852-4843-8418-5D3F64BF698D}" type="presParOf" srcId="{41FFE7AE-4101-4624-8882-9EF454900AC8}" destId="{DD5168FA-FB7F-49D1-95C6-869069876FE5}" srcOrd="7" destOrd="0" presId="urn:microsoft.com/office/officeart/2005/8/layout/cycle8"/>
    <dgm:cxn modelId="{8CF71694-75EB-4D81-8B3D-0724B1803221}" type="presParOf" srcId="{41FFE7AE-4101-4624-8882-9EF454900AC8}" destId="{E9BFA66A-2711-4FE6-9ED1-9AB417A783E5}" srcOrd="8" destOrd="0" presId="urn:microsoft.com/office/officeart/2005/8/layout/cycle8"/>
    <dgm:cxn modelId="{5E178A1F-8215-4E9A-A3BC-E8D196573E2C}" type="presParOf" srcId="{41FFE7AE-4101-4624-8882-9EF454900AC8}" destId="{EED2D5EB-E5D4-430A-A51D-4A5C765FC00E}" srcOrd="9" destOrd="0" presId="urn:microsoft.com/office/officeart/2005/8/layout/cycle8"/>
    <dgm:cxn modelId="{326363FF-33CC-4B06-9C04-D81DC271C717}" type="presParOf" srcId="{41FFE7AE-4101-4624-8882-9EF454900AC8}" destId="{BFC04F82-2292-41EA-BAEF-E8283475AA42}" srcOrd="10" destOrd="0" presId="urn:microsoft.com/office/officeart/2005/8/layout/cycle8"/>
    <dgm:cxn modelId="{19AE992D-DF70-4C78-A566-7BC9969C3BF1}" type="presParOf" srcId="{41FFE7AE-4101-4624-8882-9EF454900AC8}" destId="{FB2EBC6A-E113-4D3D-BE19-59D2074E1C36}" srcOrd="11" destOrd="0" presId="urn:microsoft.com/office/officeart/2005/8/layout/cycle8"/>
    <dgm:cxn modelId="{94F7C36D-BE6D-4D83-BA79-A77A8A6FEA81}" type="presParOf" srcId="{41FFE7AE-4101-4624-8882-9EF454900AC8}" destId="{D7102FE9-9429-44DC-A142-DAE130A8BC47}" srcOrd="12" destOrd="0" presId="urn:microsoft.com/office/officeart/2005/8/layout/cycle8"/>
    <dgm:cxn modelId="{69B3F3CF-031E-405C-A19D-EB30C4BFA097}" type="presParOf" srcId="{41FFE7AE-4101-4624-8882-9EF454900AC8}" destId="{BB12FB30-C54E-4844-A62A-5F57B52C38F6}" srcOrd="13" destOrd="0" presId="urn:microsoft.com/office/officeart/2005/8/layout/cycle8"/>
    <dgm:cxn modelId="{EDD15CA2-E8AB-42BE-B671-2E0BF00438B0}" type="presParOf" srcId="{41FFE7AE-4101-4624-8882-9EF454900AC8}" destId="{AE828413-662A-4180-9CD8-6EBA175419B0}" srcOrd="14" destOrd="0" presId="urn:microsoft.com/office/officeart/2005/8/layout/cycle8"/>
    <dgm:cxn modelId="{C8CC9362-5416-4B5A-B4CA-45F7FF272B3A}" type="presParOf" srcId="{41FFE7AE-4101-4624-8882-9EF454900AC8}" destId="{473D1FE8-9986-463A-A5B2-884C558A495A}" srcOrd="15" destOrd="0" presId="urn:microsoft.com/office/officeart/2005/8/layout/cycle8"/>
    <dgm:cxn modelId="{C1D924F7-BDCF-44B7-A6E1-E2C2C7A019A1}" type="presParOf" srcId="{41FFE7AE-4101-4624-8882-9EF454900AC8}" destId="{81CAC1ED-0B6B-49F0-9112-E503075739FE}" srcOrd="16" destOrd="0" presId="urn:microsoft.com/office/officeart/2005/8/layout/cycle8"/>
    <dgm:cxn modelId="{0465BDC2-F23F-4616-B1E7-73D8594D0D52}" type="presParOf" srcId="{41FFE7AE-4101-4624-8882-9EF454900AC8}" destId="{2E3B8B0C-C7F9-4CBA-B00B-D91A21FCD574}" srcOrd="17" destOrd="0" presId="urn:microsoft.com/office/officeart/2005/8/layout/cycle8"/>
    <dgm:cxn modelId="{953A3A97-255B-431D-9BF0-64C22259B0B9}" type="presParOf" srcId="{41FFE7AE-4101-4624-8882-9EF454900AC8}" destId="{B4021AB6-BCF7-4566-B842-C9871486AC0B}" srcOrd="18" destOrd="0" presId="urn:microsoft.com/office/officeart/2005/8/layout/cycle8"/>
    <dgm:cxn modelId="{DBE87830-1D2B-4C04-8EB7-358A61F32460}" type="presParOf" srcId="{41FFE7AE-4101-4624-8882-9EF454900AC8}" destId="{881FA725-C51A-46DB-A161-A388B8C0792A}"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8D02DB-228C-489C-B5F7-ED42C19507A1}" type="doc">
      <dgm:prSet loTypeId="urn:microsoft.com/office/officeart/2005/8/layout/vList5" loCatId="list" qsTypeId="urn:microsoft.com/office/officeart/2005/8/quickstyle/simple1" qsCatId="simple" csTypeId="urn:microsoft.com/office/officeart/2005/8/colors/accent4_1" csCatId="accent4" phldr="1"/>
      <dgm:spPr/>
      <dgm:t>
        <a:bodyPr/>
        <a:lstStyle/>
        <a:p>
          <a:endParaRPr lang="de-DE"/>
        </a:p>
      </dgm:t>
    </dgm:pt>
    <dgm:pt modelId="{881D44F4-2052-4BDB-BA05-9551A68CBAC0}">
      <dgm:prSet phldrT="[Text]" custT="1"/>
      <dgm:spPr/>
      <dgm:t>
        <a:bodyPr/>
        <a:lstStyle/>
        <a:p>
          <a:r>
            <a:rPr lang="de-DE" sz="1600"/>
            <a:t>Jod und Omega-3-Fettsäuren sind wichtiger Bestandteil einer gesunden Ernährung</a:t>
          </a:r>
        </a:p>
      </dgm:t>
    </dgm:pt>
    <dgm:pt modelId="{D741029D-5347-4730-B5E3-23776EAAC2EB}" type="parTrans" cxnId="{1806192A-24AA-4AB0-A089-1FBE185A0362}">
      <dgm:prSet/>
      <dgm:spPr/>
      <dgm:t>
        <a:bodyPr/>
        <a:lstStyle/>
        <a:p>
          <a:endParaRPr lang="de-DE" sz="1600"/>
        </a:p>
      </dgm:t>
    </dgm:pt>
    <dgm:pt modelId="{C7EB12A1-F0A8-466F-AA25-11C7554B67CE}" type="sibTrans" cxnId="{1806192A-24AA-4AB0-A089-1FBE185A0362}">
      <dgm:prSet/>
      <dgm:spPr/>
      <dgm:t>
        <a:bodyPr/>
        <a:lstStyle/>
        <a:p>
          <a:endParaRPr lang="de-DE" sz="1600"/>
        </a:p>
      </dgm:t>
    </dgm:pt>
    <dgm:pt modelId="{B44B44F6-4B5A-4329-9B01-E17B46ACFE02}">
      <dgm:prSet custT="1"/>
      <dgm:spPr/>
      <dgm:t>
        <a:bodyPr/>
        <a:lstStyle/>
        <a:p>
          <a:r>
            <a:rPr lang="de-DE" sz="1600" b="1"/>
            <a:t>aber</a:t>
          </a:r>
          <a:r>
            <a:rPr lang="de-DE" sz="1600"/>
            <a:t> auch in Algen und Nüssen </a:t>
          </a:r>
        </a:p>
      </dgm:t>
    </dgm:pt>
    <dgm:pt modelId="{EA36D841-E18F-4AB9-A287-ECF296752257}" type="parTrans" cxnId="{A5A5A8B3-197F-4906-A8DD-E3BA4E3CB3DA}">
      <dgm:prSet/>
      <dgm:spPr/>
      <dgm:t>
        <a:bodyPr/>
        <a:lstStyle/>
        <a:p>
          <a:endParaRPr lang="de-DE" sz="1600"/>
        </a:p>
      </dgm:t>
    </dgm:pt>
    <dgm:pt modelId="{1ADF46B3-4898-43F9-AB8A-A7AA6C4CCB2E}" type="sibTrans" cxnId="{A5A5A8B3-197F-4906-A8DD-E3BA4E3CB3DA}">
      <dgm:prSet/>
      <dgm:spPr/>
      <dgm:t>
        <a:bodyPr/>
        <a:lstStyle/>
        <a:p>
          <a:endParaRPr lang="de-DE" sz="1600"/>
        </a:p>
      </dgm:t>
    </dgm:pt>
    <dgm:pt modelId="{90C5383A-50E4-4365-9865-67D720F99933}">
      <dgm:prSet custT="1"/>
      <dgm:spPr/>
      <dgm:t>
        <a:bodyPr/>
        <a:lstStyle/>
        <a:p>
          <a:r>
            <a:rPr lang="de-DE" sz="1600"/>
            <a:t>Nur Fisch kaufen, der das MSC- bzw. ASC-Siegel trägt </a:t>
          </a:r>
        </a:p>
      </dgm:t>
    </dgm:pt>
    <dgm:pt modelId="{0B519FE0-B30E-4CE5-84AF-D5CBB9758F4F}" type="parTrans" cxnId="{84F5F81E-B235-43EA-8A38-4098D71202FC}">
      <dgm:prSet/>
      <dgm:spPr/>
      <dgm:t>
        <a:bodyPr/>
        <a:lstStyle/>
        <a:p>
          <a:endParaRPr lang="de-DE" sz="1600"/>
        </a:p>
      </dgm:t>
    </dgm:pt>
    <dgm:pt modelId="{221CC1D8-4495-43C4-B908-DEE915A5E76E}" type="sibTrans" cxnId="{84F5F81E-B235-43EA-8A38-4098D71202FC}">
      <dgm:prSet/>
      <dgm:spPr/>
      <dgm:t>
        <a:bodyPr/>
        <a:lstStyle/>
        <a:p>
          <a:endParaRPr lang="de-DE" sz="1600"/>
        </a:p>
      </dgm:t>
    </dgm:pt>
    <dgm:pt modelId="{1A78099E-E375-4DF0-99C7-772030A93992}">
      <dgm:prSet custT="1"/>
      <dgm:spPr/>
      <dgm:t>
        <a:bodyPr/>
        <a:lstStyle/>
        <a:p>
          <a:r>
            <a:rPr lang="de-DE" sz="1600"/>
            <a:t>Speisefisch sollten in Ihrem Speiseplan nur eine ergänzende Rolle spielen und kein tägliches Lebensmittel sein.  </a:t>
          </a:r>
        </a:p>
      </dgm:t>
    </dgm:pt>
    <dgm:pt modelId="{E4156183-DB04-483C-8C09-F5AFE9C4F807}" type="parTrans" cxnId="{F79E0541-1961-42A5-9778-C2BC462F05F7}">
      <dgm:prSet/>
      <dgm:spPr/>
      <dgm:t>
        <a:bodyPr/>
        <a:lstStyle/>
        <a:p>
          <a:endParaRPr lang="de-DE" sz="1600"/>
        </a:p>
      </dgm:t>
    </dgm:pt>
    <dgm:pt modelId="{111EE67C-1BDA-4EB0-AB30-6A1A3D50B297}" type="sibTrans" cxnId="{F79E0541-1961-42A5-9778-C2BC462F05F7}">
      <dgm:prSet/>
      <dgm:spPr/>
      <dgm:t>
        <a:bodyPr/>
        <a:lstStyle/>
        <a:p>
          <a:endParaRPr lang="de-DE" sz="1600"/>
        </a:p>
      </dgm:t>
    </dgm:pt>
    <dgm:pt modelId="{A54BBA19-13C8-4D84-8AB6-6D42FE39EB8D}">
      <dgm:prSet custT="1"/>
      <dgm:spPr/>
      <dgm:t>
        <a:bodyPr/>
        <a:lstStyle/>
        <a:p>
          <a:r>
            <a:rPr lang="de-DE" sz="1600"/>
            <a:t>Marine Stewardship Council– bzw. </a:t>
          </a:r>
          <a:r>
            <a:rPr lang="de-DE" sz="1600" err="1"/>
            <a:t>Aquaculture</a:t>
          </a:r>
          <a:r>
            <a:rPr lang="de-DE" sz="1600"/>
            <a:t>  Stewardship Council– Siegel. </a:t>
          </a:r>
        </a:p>
      </dgm:t>
    </dgm:pt>
    <dgm:pt modelId="{893432B9-25D8-4AC7-8DEC-9DC25924B334}" type="parTrans" cxnId="{F9C1297D-F51E-4B5D-BB1E-0B5237CFBCC5}">
      <dgm:prSet/>
      <dgm:spPr/>
      <dgm:t>
        <a:bodyPr/>
        <a:lstStyle/>
        <a:p>
          <a:endParaRPr lang="de-DE" sz="1600"/>
        </a:p>
      </dgm:t>
    </dgm:pt>
    <dgm:pt modelId="{62C3115C-D6A8-42FD-806C-345953E521A0}" type="sibTrans" cxnId="{F9C1297D-F51E-4B5D-BB1E-0B5237CFBCC5}">
      <dgm:prSet/>
      <dgm:spPr/>
      <dgm:t>
        <a:bodyPr/>
        <a:lstStyle/>
        <a:p>
          <a:endParaRPr lang="de-DE" sz="1600"/>
        </a:p>
      </dgm:t>
    </dgm:pt>
    <dgm:pt modelId="{5DD475EB-9205-4D65-AD8D-6127A83E8A67}">
      <dgm:prSet custT="1"/>
      <dgm:spPr/>
      <dgm:t>
        <a:bodyPr/>
        <a:lstStyle/>
        <a:p>
          <a:pPr rtl="0"/>
          <a:r>
            <a:rPr lang="de-DE" sz="1600"/>
            <a:t>Diese Siegel stehen für </a:t>
          </a:r>
          <a:r>
            <a:rPr lang="de-DE" sz="1600">
              <a:latin typeface="Arial"/>
            </a:rPr>
            <a:t>nachhaltigen Fischfang bzw. verantwortungsvolle Aquakultur / Fischzucht</a:t>
          </a:r>
          <a:endParaRPr lang="de-DE" sz="1600"/>
        </a:p>
      </dgm:t>
    </dgm:pt>
    <dgm:pt modelId="{D1095F3B-78BE-4E04-A73B-287E8B4FB809}" type="parTrans" cxnId="{2DDDC727-437A-44D7-8E18-695D4BE2E15D}">
      <dgm:prSet/>
      <dgm:spPr/>
      <dgm:t>
        <a:bodyPr/>
        <a:lstStyle/>
        <a:p>
          <a:endParaRPr lang="de-DE" sz="1600"/>
        </a:p>
      </dgm:t>
    </dgm:pt>
    <dgm:pt modelId="{1B5CCE0E-DAFB-45CB-BA54-522C0540A977}" type="sibTrans" cxnId="{2DDDC727-437A-44D7-8E18-695D4BE2E15D}">
      <dgm:prSet/>
      <dgm:spPr/>
      <dgm:t>
        <a:bodyPr/>
        <a:lstStyle/>
        <a:p>
          <a:endParaRPr lang="de-DE" sz="1600"/>
        </a:p>
      </dgm:t>
    </dgm:pt>
    <dgm:pt modelId="{B866FC6D-FE0E-4742-9D6B-DCDE0D9EAB3A}">
      <dgm:prSet custT="1"/>
      <dgm:spPr/>
      <dgm:t>
        <a:bodyPr/>
        <a:lstStyle/>
        <a:p>
          <a:r>
            <a:rPr lang="de-DE" sz="1600"/>
            <a:t>vermehrt in Fisch zu finden</a:t>
          </a:r>
        </a:p>
      </dgm:t>
    </dgm:pt>
    <dgm:pt modelId="{F84AB65A-83FD-425B-AF33-6AA36A55F30D}" type="parTrans" cxnId="{FED7647F-8946-46F5-92B2-ED4814371DAC}">
      <dgm:prSet/>
      <dgm:spPr/>
      <dgm:t>
        <a:bodyPr/>
        <a:lstStyle/>
        <a:p>
          <a:endParaRPr lang="de-DE"/>
        </a:p>
      </dgm:t>
    </dgm:pt>
    <dgm:pt modelId="{568D2EE9-BE76-4F6D-81D4-AA432F8AE482}" type="sibTrans" cxnId="{FED7647F-8946-46F5-92B2-ED4814371DAC}">
      <dgm:prSet/>
      <dgm:spPr/>
      <dgm:t>
        <a:bodyPr/>
        <a:lstStyle/>
        <a:p>
          <a:endParaRPr lang="de-DE"/>
        </a:p>
      </dgm:t>
    </dgm:pt>
    <dgm:pt modelId="{E3A10047-DC33-4C30-B9CF-418D199DC95B}" type="pres">
      <dgm:prSet presAssocID="{808D02DB-228C-489C-B5F7-ED42C19507A1}" presName="Name0" presStyleCnt="0">
        <dgm:presLayoutVars>
          <dgm:dir/>
          <dgm:animLvl val="lvl"/>
          <dgm:resizeHandles val="exact"/>
        </dgm:presLayoutVars>
      </dgm:prSet>
      <dgm:spPr/>
    </dgm:pt>
    <dgm:pt modelId="{C0EFCD38-3980-4CC1-A46A-4453B0CF48B0}" type="pres">
      <dgm:prSet presAssocID="{881D44F4-2052-4BDB-BA05-9551A68CBAC0}" presName="linNode" presStyleCnt="0"/>
      <dgm:spPr/>
    </dgm:pt>
    <dgm:pt modelId="{DD5BF1F1-A107-47AB-988E-21248B7F9750}" type="pres">
      <dgm:prSet presAssocID="{881D44F4-2052-4BDB-BA05-9551A68CBAC0}" presName="parentText" presStyleLbl="node1" presStyleIdx="0" presStyleCnt="3">
        <dgm:presLayoutVars>
          <dgm:chMax val="1"/>
          <dgm:bulletEnabled val="1"/>
        </dgm:presLayoutVars>
      </dgm:prSet>
      <dgm:spPr/>
    </dgm:pt>
    <dgm:pt modelId="{D0146857-3116-420C-8DE1-B0D3182F3842}" type="pres">
      <dgm:prSet presAssocID="{881D44F4-2052-4BDB-BA05-9551A68CBAC0}" presName="descendantText" presStyleLbl="alignAccFollowNode1" presStyleIdx="0" presStyleCnt="2">
        <dgm:presLayoutVars>
          <dgm:bulletEnabled val="1"/>
        </dgm:presLayoutVars>
      </dgm:prSet>
      <dgm:spPr/>
    </dgm:pt>
    <dgm:pt modelId="{C43D5660-7BC6-4D14-A4A0-FA2404BF77DF}" type="pres">
      <dgm:prSet presAssocID="{C7EB12A1-F0A8-466F-AA25-11C7554B67CE}" presName="sp" presStyleCnt="0"/>
      <dgm:spPr/>
    </dgm:pt>
    <dgm:pt modelId="{60A484CA-2B81-4DEE-91AB-1CB21FEEEF45}" type="pres">
      <dgm:prSet presAssocID="{90C5383A-50E4-4365-9865-67D720F99933}" presName="linNode" presStyleCnt="0"/>
      <dgm:spPr/>
    </dgm:pt>
    <dgm:pt modelId="{81DF14AA-5193-4C83-B530-740CA5611652}" type="pres">
      <dgm:prSet presAssocID="{90C5383A-50E4-4365-9865-67D720F99933}" presName="parentText" presStyleLbl="node1" presStyleIdx="1" presStyleCnt="3">
        <dgm:presLayoutVars>
          <dgm:chMax val="1"/>
          <dgm:bulletEnabled val="1"/>
        </dgm:presLayoutVars>
      </dgm:prSet>
      <dgm:spPr/>
    </dgm:pt>
    <dgm:pt modelId="{D7D91D38-8FA1-4B52-A572-8902E449994A}" type="pres">
      <dgm:prSet presAssocID="{90C5383A-50E4-4365-9865-67D720F99933}" presName="descendantText" presStyleLbl="alignAccFollowNode1" presStyleIdx="1" presStyleCnt="2">
        <dgm:presLayoutVars>
          <dgm:bulletEnabled val="1"/>
        </dgm:presLayoutVars>
      </dgm:prSet>
      <dgm:spPr/>
    </dgm:pt>
    <dgm:pt modelId="{FA8D3BF3-7B40-4EDA-ABF6-B4A1015D30BB}" type="pres">
      <dgm:prSet presAssocID="{221CC1D8-4495-43C4-B908-DEE915A5E76E}" presName="sp" presStyleCnt="0"/>
      <dgm:spPr/>
    </dgm:pt>
    <dgm:pt modelId="{08086901-919B-4EAB-981C-7130BEDAF459}" type="pres">
      <dgm:prSet presAssocID="{1A78099E-E375-4DF0-99C7-772030A93992}" presName="linNode" presStyleCnt="0"/>
      <dgm:spPr/>
    </dgm:pt>
    <dgm:pt modelId="{CA2D9FCF-00CE-41CB-838A-BF292FF68319}" type="pres">
      <dgm:prSet presAssocID="{1A78099E-E375-4DF0-99C7-772030A93992}" presName="parentText" presStyleLbl="node1" presStyleIdx="2" presStyleCnt="3">
        <dgm:presLayoutVars>
          <dgm:chMax val="1"/>
          <dgm:bulletEnabled val="1"/>
        </dgm:presLayoutVars>
      </dgm:prSet>
      <dgm:spPr/>
    </dgm:pt>
  </dgm:ptLst>
  <dgm:cxnLst>
    <dgm:cxn modelId="{369D8E08-698E-4277-BD42-67C87416E613}" type="presOf" srcId="{90C5383A-50E4-4365-9865-67D720F99933}" destId="{81DF14AA-5193-4C83-B530-740CA5611652}" srcOrd="0" destOrd="0" presId="urn:microsoft.com/office/officeart/2005/8/layout/vList5"/>
    <dgm:cxn modelId="{84F5F81E-B235-43EA-8A38-4098D71202FC}" srcId="{808D02DB-228C-489C-B5F7-ED42C19507A1}" destId="{90C5383A-50E4-4365-9865-67D720F99933}" srcOrd="1" destOrd="0" parTransId="{0B519FE0-B30E-4CE5-84AF-D5CBB9758F4F}" sibTransId="{221CC1D8-4495-43C4-B908-DEE915A5E76E}"/>
    <dgm:cxn modelId="{43D15C23-430F-4DE6-B726-85045814688C}" type="presOf" srcId="{A54BBA19-13C8-4D84-8AB6-6D42FE39EB8D}" destId="{D7D91D38-8FA1-4B52-A572-8902E449994A}" srcOrd="0" destOrd="0" presId="urn:microsoft.com/office/officeart/2005/8/layout/vList5"/>
    <dgm:cxn modelId="{2DDDC727-437A-44D7-8E18-695D4BE2E15D}" srcId="{90C5383A-50E4-4365-9865-67D720F99933}" destId="{5DD475EB-9205-4D65-AD8D-6127A83E8A67}" srcOrd="1" destOrd="0" parTransId="{D1095F3B-78BE-4E04-A73B-287E8B4FB809}" sibTransId="{1B5CCE0E-DAFB-45CB-BA54-522C0540A977}"/>
    <dgm:cxn modelId="{1806192A-24AA-4AB0-A089-1FBE185A0362}" srcId="{808D02DB-228C-489C-B5F7-ED42C19507A1}" destId="{881D44F4-2052-4BDB-BA05-9551A68CBAC0}" srcOrd="0" destOrd="0" parTransId="{D741029D-5347-4730-B5E3-23776EAAC2EB}" sibTransId="{C7EB12A1-F0A8-466F-AA25-11C7554B67CE}"/>
    <dgm:cxn modelId="{C7C4A740-62D6-428F-BD2F-364B661F237E}" type="presOf" srcId="{808D02DB-228C-489C-B5F7-ED42C19507A1}" destId="{E3A10047-DC33-4C30-B9CF-418D199DC95B}" srcOrd="0" destOrd="0" presId="urn:microsoft.com/office/officeart/2005/8/layout/vList5"/>
    <dgm:cxn modelId="{F79E0541-1961-42A5-9778-C2BC462F05F7}" srcId="{808D02DB-228C-489C-B5F7-ED42C19507A1}" destId="{1A78099E-E375-4DF0-99C7-772030A93992}" srcOrd="2" destOrd="0" parTransId="{E4156183-DB04-483C-8C09-F5AFE9C4F807}" sibTransId="{111EE67C-1BDA-4EB0-AB30-6A1A3D50B297}"/>
    <dgm:cxn modelId="{D6FC1648-8C8A-44DF-AD06-D1E7B8381D55}" type="presOf" srcId="{5DD475EB-9205-4D65-AD8D-6127A83E8A67}" destId="{D7D91D38-8FA1-4B52-A572-8902E449994A}" srcOrd="0" destOrd="1" presId="urn:microsoft.com/office/officeart/2005/8/layout/vList5"/>
    <dgm:cxn modelId="{54253075-1165-44E6-9C83-A8A17A5CFA12}" type="presOf" srcId="{B44B44F6-4B5A-4329-9B01-E17B46ACFE02}" destId="{D0146857-3116-420C-8DE1-B0D3182F3842}" srcOrd="0" destOrd="1" presId="urn:microsoft.com/office/officeart/2005/8/layout/vList5"/>
    <dgm:cxn modelId="{F9C1297D-F51E-4B5D-BB1E-0B5237CFBCC5}" srcId="{90C5383A-50E4-4365-9865-67D720F99933}" destId="{A54BBA19-13C8-4D84-8AB6-6D42FE39EB8D}" srcOrd="0" destOrd="0" parTransId="{893432B9-25D8-4AC7-8DEC-9DC25924B334}" sibTransId="{62C3115C-D6A8-42FD-806C-345953E521A0}"/>
    <dgm:cxn modelId="{FED7647F-8946-46F5-92B2-ED4814371DAC}" srcId="{881D44F4-2052-4BDB-BA05-9551A68CBAC0}" destId="{B866FC6D-FE0E-4742-9D6B-DCDE0D9EAB3A}" srcOrd="0" destOrd="0" parTransId="{F84AB65A-83FD-425B-AF33-6AA36A55F30D}" sibTransId="{568D2EE9-BE76-4F6D-81D4-AA432F8AE482}"/>
    <dgm:cxn modelId="{A5A5A8B3-197F-4906-A8DD-E3BA4E3CB3DA}" srcId="{881D44F4-2052-4BDB-BA05-9551A68CBAC0}" destId="{B44B44F6-4B5A-4329-9B01-E17B46ACFE02}" srcOrd="1" destOrd="0" parTransId="{EA36D841-E18F-4AB9-A287-ECF296752257}" sibTransId="{1ADF46B3-4898-43F9-AB8A-A7AA6C4CCB2E}"/>
    <dgm:cxn modelId="{628778D9-6140-4325-8087-8CA9E9881662}" type="presOf" srcId="{B866FC6D-FE0E-4742-9D6B-DCDE0D9EAB3A}" destId="{D0146857-3116-420C-8DE1-B0D3182F3842}" srcOrd="0" destOrd="0" presId="urn:microsoft.com/office/officeart/2005/8/layout/vList5"/>
    <dgm:cxn modelId="{B92D28E3-382C-4BFE-AC53-B619F9ECAD0F}" type="presOf" srcId="{1A78099E-E375-4DF0-99C7-772030A93992}" destId="{CA2D9FCF-00CE-41CB-838A-BF292FF68319}" srcOrd="0" destOrd="0" presId="urn:microsoft.com/office/officeart/2005/8/layout/vList5"/>
    <dgm:cxn modelId="{E1CC3FE7-DC68-4F07-ACCC-FE1B3C1013F0}" type="presOf" srcId="{881D44F4-2052-4BDB-BA05-9551A68CBAC0}" destId="{DD5BF1F1-A107-47AB-988E-21248B7F9750}" srcOrd="0" destOrd="0" presId="urn:microsoft.com/office/officeart/2005/8/layout/vList5"/>
    <dgm:cxn modelId="{B15D59EF-983F-45ED-A364-9551FCE27532}" type="presParOf" srcId="{E3A10047-DC33-4C30-B9CF-418D199DC95B}" destId="{C0EFCD38-3980-4CC1-A46A-4453B0CF48B0}" srcOrd="0" destOrd="0" presId="urn:microsoft.com/office/officeart/2005/8/layout/vList5"/>
    <dgm:cxn modelId="{84EA9D39-29B6-47FB-AE95-5B142B4A0513}" type="presParOf" srcId="{C0EFCD38-3980-4CC1-A46A-4453B0CF48B0}" destId="{DD5BF1F1-A107-47AB-988E-21248B7F9750}" srcOrd="0" destOrd="0" presId="urn:microsoft.com/office/officeart/2005/8/layout/vList5"/>
    <dgm:cxn modelId="{C57A37BB-54BD-4004-81FE-82990971687B}" type="presParOf" srcId="{C0EFCD38-3980-4CC1-A46A-4453B0CF48B0}" destId="{D0146857-3116-420C-8DE1-B0D3182F3842}" srcOrd="1" destOrd="0" presId="urn:microsoft.com/office/officeart/2005/8/layout/vList5"/>
    <dgm:cxn modelId="{32E5143D-9D2E-49E2-BB12-F452C632E329}" type="presParOf" srcId="{E3A10047-DC33-4C30-B9CF-418D199DC95B}" destId="{C43D5660-7BC6-4D14-A4A0-FA2404BF77DF}" srcOrd="1" destOrd="0" presId="urn:microsoft.com/office/officeart/2005/8/layout/vList5"/>
    <dgm:cxn modelId="{F4E4387B-5506-4656-9E62-19973B662D98}" type="presParOf" srcId="{E3A10047-DC33-4C30-B9CF-418D199DC95B}" destId="{60A484CA-2B81-4DEE-91AB-1CB21FEEEF45}" srcOrd="2" destOrd="0" presId="urn:microsoft.com/office/officeart/2005/8/layout/vList5"/>
    <dgm:cxn modelId="{A8875E30-3577-40E6-98FB-A41D6BDB586A}" type="presParOf" srcId="{60A484CA-2B81-4DEE-91AB-1CB21FEEEF45}" destId="{81DF14AA-5193-4C83-B530-740CA5611652}" srcOrd="0" destOrd="0" presId="urn:microsoft.com/office/officeart/2005/8/layout/vList5"/>
    <dgm:cxn modelId="{A10A61E9-C45D-46A6-A122-6555CC327360}" type="presParOf" srcId="{60A484CA-2B81-4DEE-91AB-1CB21FEEEF45}" destId="{D7D91D38-8FA1-4B52-A572-8902E449994A}" srcOrd="1" destOrd="0" presId="urn:microsoft.com/office/officeart/2005/8/layout/vList5"/>
    <dgm:cxn modelId="{90092E55-9B37-48ED-A75D-F8B27587B118}" type="presParOf" srcId="{E3A10047-DC33-4C30-B9CF-418D199DC95B}" destId="{FA8D3BF3-7B40-4EDA-ABF6-B4A1015D30BB}" srcOrd="3" destOrd="0" presId="urn:microsoft.com/office/officeart/2005/8/layout/vList5"/>
    <dgm:cxn modelId="{83423DC8-2A6B-41DE-9301-27CD2719B6B7}" type="presParOf" srcId="{E3A10047-DC33-4C30-B9CF-418D199DC95B}" destId="{08086901-919B-4EAB-981C-7130BEDAF459}" srcOrd="4" destOrd="0" presId="urn:microsoft.com/office/officeart/2005/8/layout/vList5"/>
    <dgm:cxn modelId="{D03F9F69-17EB-49B1-9488-D106F5A58C5B}" type="presParOf" srcId="{08086901-919B-4EAB-981C-7130BEDAF459}" destId="{CA2D9FCF-00CE-41CB-838A-BF292FF6831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CDC148-FF07-435A-8D7C-AA28824D71E6}" type="doc">
      <dgm:prSet loTypeId="urn:microsoft.com/office/officeart/2008/layout/HexagonCluster" loCatId="relationship" qsTypeId="urn:microsoft.com/office/officeart/2005/8/quickstyle/simple1" qsCatId="simple" csTypeId="urn:microsoft.com/office/officeart/2005/8/colors/accent4_4" csCatId="accent4" phldr="1"/>
      <dgm:spPr/>
      <dgm:t>
        <a:bodyPr/>
        <a:lstStyle/>
        <a:p>
          <a:endParaRPr lang="de-DE"/>
        </a:p>
      </dgm:t>
    </dgm:pt>
    <dgm:pt modelId="{8D3F3161-E166-44F7-B070-341F4116B440}">
      <dgm:prSet phldrT="[Text]"/>
      <dgm:spPr/>
      <dgm:t>
        <a:bodyPr/>
        <a:lstStyle/>
        <a:p>
          <a:r>
            <a:rPr lang="de-DE"/>
            <a:t>fairer Preis und fairen Lohn </a:t>
          </a:r>
        </a:p>
      </dgm:t>
    </dgm:pt>
    <dgm:pt modelId="{B768B613-C631-4D71-ACFC-03D2196FAFA9}" type="parTrans" cxnId="{DCCB8D9A-355B-417F-8AF0-F69503D02086}">
      <dgm:prSet/>
      <dgm:spPr/>
      <dgm:t>
        <a:bodyPr/>
        <a:lstStyle/>
        <a:p>
          <a:endParaRPr lang="de-DE"/>
        </a:p>
      </dgm:t>
    </dgm:pt>
    <dgm:pt modelId="{16EC2C66-85B1-498E-B3CC-3860D7979B6C}" type="sibTrans" cxnId="{DCCB8D9A-355B-417F-8AF0-F69503D02086}">
      <dgm:prSet/>
      <dgm:spPr/>
      <dgm:t>
        <a:bodyPr/>
        <a:lstStyle/>
        <a:p>
          <a:endParaRPr lang="de-DE"/>
        </a:p>
      </dgm:t>
    </dgm:pt>
    <dgm:pt modelId="{51A27726-5223-4AAE-8945-5DC70FFA512A}">
      <dgm:prSet/>
      <dgm:spPr/>
      <dgm:t>
        <a:bodyPr/>
        <a:lstStyle/>
        <a:p>
          <a:r>
            <a:rPr lang="de-DE"/>
            <a:t>Langfristige stabile Beziehungen</a:t>
          </a:r>
        </a:p>
      </dgm:t>
    </dgm:pt>
    <dgm:pt modelId="{45D9F0C1-40F1-47ED-AA8C-4342ECCC5BDE}" type="parTrans" cxnId="{11D29314-0209-43FE-A0A8-2253B22C064B}">
      <dgm:prSet/>
      <dgm:spPr/>
      <dgm:t>
        <a:bodyPr/>
        <a:lstStyle/>
        <a:p>
          <a:endParaRPr lang="de-DE"/>
        </a:p>
      </dgm:t>
    </dgm:pt>
    <dgm:pt modelId="{A6C1EAB6-2C2F-435F-B96E-FB7D5D1D9DD2}" type="sibTrans" cxnId="{11D29314-0209-43FE-A0A8-2253B22C064B}">
      <dgm:prSet/>
      <dgm:spPr/>
      <dgm:t>
        <a:bodyPr/>
        <a:lstStyle/>
        <a:p>
          <a:endParaRPr lang="de-DE"/>
        </a:p>
      </dgm:t>
    </dgm:pt>
    <dgm:pt modelId="{87DCE65C-5CF4-4CE4-8A2B-BFBF7D15BAA8}">
      <dgm:prSet/>
      <dgm:spPr/>
      <dgm:t>
        <a:bodyPr/>
        <a:lstStyle/>
        <a:p>
          <a:r>
            <a:rPr lang="de-DE"/>
            <a:t>Transparenz und Rückverfolgbarkeit </a:t>
          </a:r>
        </a:p>
      </dgm:t>
    </dgm:pt>
    <dgm:pt modelId="{2D90C1D3-527F-4750-B065-BB3A66D41A92}" type="parTrans" cxnId="{4F1D9347-A5C2-41F1-9C34-427A919CF1C5}">
      <dgm:prSet/>
      <dgm:spPr/>
      <dgm:t>
        <a:bodyPr/>
        <a:lstStyle/>
        <a:p>
          <a:endParaRPr lang="de-DE"/>
        </a:p>
      </dgm:t>
    </dgm:pt>
    <dgm:pt modelId="{B331D04E-6F19-4D23-B392-CDA511F8DF64}" type="sibTrans" cxnId="{4F1D9347-A5C2-41F1-9C34-427A919CF1C5}">
      <dgm:prSet/>
      <dgm:spPr/>
      <dgm:t>
        <a:bodyPr/>
        <a:lstStyle/>
        <a:p>
          <a:endParaRPr lang="de-DE"/>
        </a:p>
      </dgm:t>
    </dgm:pt>
    <dgm:pt modelId="{DBB03DF1-A24D-4E4E-B0DE-D293B4081577}">
      <dgm:prSet/>
      <dgm:spPr/>
      <dgm:t>
        <a:bodyPr/>
        <a:lstStyle/>
        <a:p>
          <a:r>
            <a:rPr lang="de-DE"/>
            <a:t>acht Kernübereinkommen </a:t>
          </a:r>
        </a:p>
      </dgm:t>
    </dgm:pt>
    <dgm:pt modelId="{A256DBC5-5D27-46EE-94F2-23D274F6A3E0}" type="parTrans" cxnId="{7FC58AB4-C8B1-4396-AB01-4042AF0B807B}">
      <dgm:prSet/>
      <dgm:spPr/>
      <dgm:t>
        <a:bodyPr/>
        <a:lstStyle/>
        <a:p>
          <a:endParaRPr lang="de-DE"/>
        </a:p>
      </dgm:t>
    </dgm:pt>
    <dgm:pt modelId="{95BAB79C-2DE5-4143-A33B-938585900412}" type="sibTrans" cxnId="{7FC58AB4-C8B1-4396-AB01-4042AF0B807B}">
      <dgm:prSet/>
      <dgm:spPr/>
      <dgm:t>
        <a:bodyPr/>
        <a:lstStyle/>
        <a:p>
          <a:endParaRPr lang="de-DE"/>
        </a:p>
      </dgm:t>
    </dgm:pt>
    <dgm:pt modelId="{6FC3186D-91BA-4E77-99F2-AC6D22B9312E}">
      <dgm:prSet/>
      <dgm:spPr/>
      <dgm:t>
        <a:bodyPr/>
        <a:lstStyle/>
        <a:p>
          <a:r>
            <a:rPr lang="de-DE"/>
            <a:t>Achtung der Umwelt, Schutz der Menschenrechte</a:t>
          </a:r>
        </a:p>
      </dgm:t>
    </dgm:pt>
    <dgm:pt modelId="{0AEB6BFC-415E-475E-84A3-A0F4260E4E80}" type="parTrans" cxnId="{718F7EEB-BA7B-4B97-8E3B-C003D2B0F951}">
      <dgm:prSet/>
      <dgm:spPr/>
      <dgm:t>
        <a:bodyPr/>
        <a:lstStyle/>
        <a:p>
          <a:endParaRPr lang="de-DE"/>
        </a:p>
      </dgm:t>
    </dgm:pt>
    <dgm:pt modelId="{ECCEE5AB-A64F-4CCB-BBA2-287B795D49AE}" type="sibTrans" cxnId="{718F7EEB-BA7B-4B97-8E3B-C003D2B0F951}">
      <dgm:prSet/>
      <dgm:spPr/>
      <dgm:t>
        <a:bodyPr/>
        <a:lstStyle/>
        <a:p>
          <a:endParaRPr lang="de-DE"/>
        </a:p>
      </dgm:t>
    </dgm:pt>
    <dgm:pt modelId="{9A20BE80-CA08-4EE4-BE44-A26F70CF8661}">
      <dgm:prSet/>
      <dgm:spPr/>
      <dgm:t>
        <a:bodyPr/>
        <a:lstStyle/>
        <a:p>
          <a:r>
            <a:rPr lang="de-DE"/>
            <a:t>Überwachung und Verifizierung</a:t>
          </a:r>
        </a:p>
      </dgm:t>
    </dgm:pt>
    <dgm:pt modelId="{EAC88377-9FCC-4CAD-9FF4-8CA7803FF9DE}" type="parTrans" cxnId="{1B4FFEEB-9A76-4EC3-A046-DEF24F941652}">
      <dgm:prSet/>
      <dgm:spPr/>
      <dgm:t>
        <a:bodyPr/>
        <a:lstStyle/>
        <a:p>
          <a:endParaRPr lang="de-DE"/>
        </a:p>
      </dgm:t>
    </dgm:pt>
    <dgm:pt modelId="{B59D2482-2994-4589-A364-2BB54039E03C}" type="sibTrans" cxnId="{1B4FFEEB-9A76-4EC3-A046-DEF24F941652}">
      <dgm:prSet/>
      <dgm:spPr>
        <a:solidFill>
          <a:schemeClr val="bg1">
            <a:alpha val="90000"/>
          </a:schemeClr>
        </a:solidFill>
      </dgm:spPr>
      <dgm:t>
        <a:bodyPr/>
        <a:lstStyle/>
        <a:p>
          <a:endParaRPr lang="de-DE"/>
        </a:p>
      </dgm:t>
    </dgm:pt>
    <dgm:pt modelId="{D6A72560-016E-47D9-9CC0-8F51F2A116B5}" type="pres">
      <dgm:prSet presAssocID="{81CDC148-FF07-435A-8D7C-AA28824D71E6}" presName="Name0" presStyleCnt="0">
        <dgm:presLayoutVars>
          <dgm:chMax val="21"/>
          <dgm:chPref val="21"/>
        </dgm:presLayoutVars>
      </dgm:prSet>
      <dgm:spPr/>
    </dgm:pt>
    <dgm:pt modelId="{D6A65670-8DDC-4E5F-8010-2852F67829DF}" type="pres">
      <dgm:prSet presAssocID="{8D3F3161-E166-44F7-B070-341F4116B440}" presName="text1" presStyleCnt="0"/>
      <dgm:spPr/>
    </dgm:pt>
    <dgm:pt modelId="{4D405DC3-8D9B-4B79-8373-16D2D2DBA9AE}" type="pres">
      <dgm:prSet presAssocID="{8D3F3161-E166-44F7-B070-341F4116B440}" presName="textRepeatNode" presStyleLbl="alignNode1" presStyleIdx="0" presStyleCnt="6">
        <dgm:presLayoutVars>
          <dgm:chMax val="0"/>
          <dgm:chPref val="0"/>
          <dgm:bulletEnabled val="1"/>
        </dgm:presLayoutVars>
      </dgm:prSet>
      <dgm:spPr/>
    </dgm:pt>
    <dgm:pt modelId="{FDF5DB12-DF2B-479A-B4A8-CFBEC4170F60}" type="pres">
      <dgm:prSet presAssocID="{8D3F3161-E166-44F7-B070-341F4116B440}" presName="textaccent1" presStyleCnt="0"/>
      <dgm:spPr/>
    </dgm:pt>
    <dgm:pt modelId="{9A203FA2-AE48-4A0D-9A44-8478CCEC602B}" type="pres">
      <dgm:prSet presAssocID="{8D3F3161-E166-44F7-B070-341F4116B440}" presName="accentRepeatNode" presStyleLbl="solidAlignAcc1" presStyleIdx="0" presStyleCnt="12"/>
      <dgm:spPr/>
    </dgm:pt>
    <dgm:pt modelId="{BB9B2ECC-4BE6-4A8E-B2D5-1AB92AF4F04D}" type="pres">
      <dgm:prSet presAssocID="{16EC2C66-85B1-498E-B3CC-3860D7979B6C}" presName="image1" presStyleCnt="0"/>
      <dgm:spPr/>
    </dgm:pt>
    <dgm:pt modelId="{77D5E86A-43A0-4B84-A36E-5311EC05204F}" type="pres">
      <dgm:prSet presAssocID="{16EC2C66-85B1-498E-B3CC-3860D7979B6C}" presName="imageRepeatNode" presStyleLbl="alignAcc1" presStyleIdx="0" presStyleCnt="6"/>
      <dgm:spPr/>
    </dgm:pt>
    <dgm:pt modelId="{AE80EAD8-FEA7-4ED9-9947-B78EE0F6188F}" type="pres">
      <dgm:prSet presAssocID="{16EC2C66-85B1-498E-B3CC-3860D7979B6C}" presName="imageaccent1" presStyleCnt="0"/>
      <dgm:spPr/>
    </dgm:pt>
    <dgm:pt modelId="{C075E981-2946-4BB2-B5D1-58E1407B6B18}" type="pres">
      <dgm:prSet presAssocID="{16EC2C66-85B1-498E-B3CC-3860D7979B6C}" presName="accentRepeatNode" presStyleLbl="solidAlignAcc1" presStyleIdx="1" presStyleCnt="12"/>
      <dgm:spPr/>
    </dgm:pt>
    <dgm:pt modelId="{C1807929-AD1E-4228-924D-D095A41FA0D0}" type="pres">
      <dgm:prSet presAssocID="{51A27726-5223-4AAE-8945-5DC70FFA512A}" presName="text2" presStyleCnt="0"/>
      <dgm:spPr/>
    </dgm:pt>
    <dgm:pt modelId="{D878A3D5-7BCE-422B-96B1-0470A22C0F7A}" type="pres">
      <dgm:prSet presAssocID="{51A27726-5223-4AAE-8945-5DC70FFA512A}" presName="textRepeatNode" presStyleLbl="alignNode1" presStyleIdx="1" presStyleCnt="6">
        <dgm:presLayoutVars>
          <dgm:chMax val="0"/>
          <dgm:chPref val="0"/>
          <dgm:bulletEnabled val="1"/>
        </dgm:presLayoutVars>
      </dgm:prSet>
      <dgm:spPr/>
    </dgm:pt>
    <dgm:pt modelId="{25FF8F13-006E-4DD6-B345-FAA7D453762E}" type="pres">
      <dgm:prSet presAssocID="{51A27726-5223-4AAE-8945-5DC70FFA512A}" presName="textaccent2" presStyleCnt="0"/>
      <dgm:spPr/>
    </dgm:pt>
    <dgm:pt modelId="{BF8BCE06-76CA-467A-9677-4180E739C321}" type="pres">
      <dgm:prSet presAssocID="{51A27726-5223-4AAE-8945-5DC70FFA512A}" presName="accentRepeatNode" presStyleLbl="solidAlignAcc1" presStyleIdx="2" presStyleCnt="12"/>
      <dgm:spPr/>
    </dgm:pt>
    <dgm:pt modelId="{3E532D86-FF3E-4FAE-AE6B-9B93496331B9}" type="pres">
      <dgm:prSet presAssocID="{A6C1EAB6-2C2F-435F-B96E-FB7D5D1D9DD2}" presName="image2" presStyleCnt="0"/>
      <dgm:spPr/>
    </dgm:pt>
    <dgm:pt modelId="{3780D09F-CEFD-4DA0-9543-9A97336EC0F7}" type="pres">
      <dgm:prSet presAssocID="{A6C1EAB6-2C2F-435F-B96E-FB7D5D1D9DD2}" presName="imageRepeatNode" presStyleLbl="alignAcc1" presStyleIdx="1" presStyleCnt="6"/>
      <dgm:spPr/>
    </dgm:pt>
    <dgm:pt modelId="{90E5346F-18AE-4842-A144-6BA9A01E3DB6}" type="pres">
      <dgm:prSet presAssocID="{A6C1EAB6-2C2F-435F-B96E-FB7D5D1D9DD2}" presName="imageaccent2" presStyleCnt="0"/>
      <dgm:spPr/>
    </dgm:pt>
    <dgm:pt modelId="{5D71A377-ED4B-433A-BEDD-63A3C1A63491}" type="pres">
      <dgm:prSet presAssocID="{A6C1EAB6-2C2F-435F-B96E-FB7D5D1D9DD2}" presName="accentRepeatNode" presStyleLbl="solidAlignAcc1" presStyleIdx="3" presStyleCnt="12"/>
      <dgm:spPr/>
    </dgm:pt>
    <dgm:pt modelId="{B8067538-856D-43AE-A391-D04969342271}" type="pres">
      <dgm:prSet presAssocID="{87DCE65C-5CF4-4CE4-8A2B-BFBF7D15BAA8}" presName="text3" presStyleCnt="0"/>
      <dgm:spPr/>
    </dgm:pt>
    <dgm:pt modelId="{CE2427BD-5C50-4CF3-B44D-1FA7342E8A49}" type="pres">
      <dgm:prSet presAssocID="{87DCE65C-5CF4-4CE4-8A2B-BFBF7D15BAA8}" presName="textRepeatNode" presStyleLbl="alignNode1" presStyleIdx="2" presStyleCnt="6">
        <dgm:presLayoutVars>
          <dgm:chMax val="0"/>
          <dgm:chPref val="0"/>
          <dgm:bulletEnabled val="1"/>
        </dgm:presLayoutVars>
      </dgm:prSet>
      <dgm:spPr/>
    </dgm:pt>
    <dgm:pt modelId="{FF43E2EF-D3E7-41AD-BF37-7F224C79D6F6}" type="pres">
      <dgm:prSet presAssocID="{87DCE65C-5CF4-4CE4-8A2B-BFBF7D15BAA8}" presName="textaccent3" presStyleCnt="0"/>
      <dgm:spPr/>
    </dgm:pt>
    <dgm:pt modelId="{B57EF5FA-913B-4827-9077-C50132A35A7A}" type="pres">
      <dgm:prSet presAssocID="{87DCE65C-5CF4-4CE4-8A2B-BFBF7D15BAA8}" presName="accentRepeatNode" presStyleLbl="solidAlignAcc1" presStyleIdx="4" presStyleCnt="12"/>
      <dgm:spPr/>
    </dgm:pt>
    <dgm:pt modelId="{9DC0729A-DE08-42EC-8FD7-0FD3BA94F18D}" type="pres">
      <dgm:prSet presAssocID="{B331D04E-6F19-4D23-B392-CDA511F8DF64}" presName="image3" presStyleCnt="0"/>
      <dgm:spPr/>
    </dgm:pt>
    <dgm:pt modelId="{2FC29C4C-3CC6-418F-89B9-13DE2ECFFBF7}" type="pres">
      <dgm:prSet presAssocID="{B331D04E-6F19-4D23-B392-CDA511F8DF64}" presName="imageRepeatNode" presStyleLbl="alignAcc1" presStyleIdx="2" presStyleCnt="6"/>
      <dgm:spPr/>
    </dgm:pt>
    <dgm:pt modelId="{813CBE2A-CAE3-4E8F-B355-44EE67461022}" type="pres">
      <dgm:prSet presAssocID="{B331D04E-6F19-4D23-B392-CDA511F8DF64}" presName="imageaccent3" presStyleCnt="0"/>
      <dgm:spPr/>
    </dgm:pt>
    <dgm:pt modelId="{D2076D63-30D3-40B8-BF23-DBEAD18AF5F4}" type="pres">
      <dgm:prSet presAssocID="{B331D04E-6F19-4D23-B392-CDA511F8DF64}" presName="accentRepeatNode" presStyleLbl="solidAlignAcc1" presStyleIdx="5" presStyleCnt="12"/>
      <dgm:spPr/>
    </dgm:pt>
    <dgm:pt modelId="{D230C083-34A8-45E9-B9F8-6CE57D748BE1}" type="pres">
      <dgm:prSet presAssocID="{DBB03DF1-A24D-4E4E-B0DE-D293B4081577}" presName="text4" presStyleCnt="0"/>
      <dgm:spPr/>
    </dgm:pt>
    <dgm:pt modelId="{5F59C368-7CA6-4C2F-B95A-58B6FA66AAF2}" type="pres">
      <dgm:prSet presAssocID="{DBB03DF1-A24D-4E4E-B0DE-D293B4081577}" presName="textRepeatNode" presStyleLbl="alignNode1" presStyleIdx="3" presStyleCnt="6">
        <dgm:presLayoutVars>
          <dgm:chMax val="0"/>
          <dgm:chPref val="0"/>
          <dgm:bulletEnabled val="1"/>
        </dgm:presLayoutVars>
      </dgm:prSet>
      <dgm:spPr/>
    </dgm:pt>
    <dgm:pt modelId="{5E44A9A4-9C74-4DFF-9EBB-E1994BA98266}" type="pres">
      <dgm:prSet presAssocID="{DBB03DF1-A24D-4E4E-B0DE-D293B4081577}" presName="textaccent4" presStyleCnt="0"/>
      <dgm:spPr/>
    </dgm:pt>
    <dgm:pt modelId="{723834E1-2600-4B3C-AD58-0B094525B57B}" type="pres">
      <dgm:prSet presAssocID="{DBB03DF1-A24D-4E4E-B0DE-D293B4081577}" presName="accentRepeatNode" presStyleLbl="solidAlignAcc1" presStyleIdx="6" presStyleCnt="12"/>
      <dgm:spPr/>
    </dgm:pt>
    <dgm:pt modelId="{676EEEB9-BF1E-4FBA-AEF9-F978F1FCCED0}" type="pres">
      <dgm:prSet presAssocID="{95BAB79C-2DE5-4143-A33B-938585900412}" presName="image4" presStyleCnt="0"/>
      <dgm:spPr/>
    </dgm:pt>
    <dgm:pt modelId="{33E6E277-F5D4-4DD7-886D-3B9024C4244F}" type="pres">
      <dgm:prSet presAssocID="{95BAB79C-2DE5-4143-A33B-938585900412}" presName="imageRepeatNode" presStyleLbl="alignAcc1" presStyleIdx="3" presStyleCnt="6"/>
      <dgm:spPr/>
    </dgm:pt>
    <dgm:pt modelId="{9AF51DD4-8570-4195-BE9C-0A62CA499A5E}" type="pres">
      <dgm:prSet presAssocID="{95BAB79C-2DE5-4143-A33B-938585900412}" presName="imageaccent4" presStyleCnt="0"/>
      <dgm:spPr/>
    </dgm:pt>
    <dgm:pt modelId="{07353D66-F7AF-4DDC-B0E8-A98238CB2955}" type="pres">
      <dgm:prSet presAssocID="{95BAB79C-2DE5-4143-A33B-938585900412}" presName="accentRepeatNode" presStyleLbl="solidAlignAcc1" presStyleIdx="7" presStyleCnt="12"/>
      <dgm:spPr/>
    </dgm:pt>
    <dgm:pt modelId="{735AD4E5-8575-4D8C-8773-34204FA8D6DD}" type="pres">
      <dgm:prSet presAssocID="{6FC3186D-91BA-4E77-99F2-AC6D22B9312E}" presName="text5" presStyleCnt="0"/>
      <dgm:spPr/>
    </dgm:pt>
    <dgm:pt modelId="{A2308477-0302-4546-85C7-2FB03927E18C}" type="pres">
      <dgm:prSet presAssocID="{6FC3186D-91BA-4E77-99F2-AC6D22B9312E}" presName="textRepeatNode" presStyleLbl="alignNode1" presStyleIdx="4" presStyleCnt="6">
        <dgm:presLayoutVars>
          <dgm:chMax val="0"/>
          <dgm:chPref val="0"/>
          <dgm:bulletEnabled val="1"/>
        </dgm:presLayoutVars>
      </dgm:prSet>
      <dgm:spPr/>
    </dgm:pt>
    <dgm:pt modelId="{042B8292-1A43-47DE-88EF-1B7C514BB964}" type="pres">
      <dgm:prSet presAssocID="{6FC3186D-91BA-4E77-99F2-AC6D22B9312E}" presName="textaccent5" presStyleCnt="0"/>
      <dgm:spPr/>
    </dgm:pt>
    <dgm:pt modelId="{4FC27C52-AE39-4B80-9375-849CD1ECD8B7}" type="pres">
      <dgm:prSet presAssocID="{6FC3186D-91BA-4E77-99F2-AC6D22B9312E}" presName="accentRepeatNode" presStyleLbl="solidAlignAcc1" presStyleIdx="8" presStyleCnt="12"/>
      <dgm:spPr/>
    </dgm:pt>
    <dgm:pt modelId="{A4C08DB2-543A-4232-8DC4-8468A6C92659}" type="pres">
      <dgm:prSet presAssocID="{ECCEE5AB-A64F-4CCB-BBA2-287B795D49AE}" presName="image5" presStyleCnt="0"/>
      <dgm:spPr/>
    </dgm:pt>
    <dgm:pt modelId="{DBE33D41-B82F-4F60-93FA-BD6C0D063805}" type="pres">
      <dgm:prSet presAssocID="{ECCEE5AB-A64F-4CCB-BBA2-287B795D49AE}" presName="imageRepeatNode" presStyleLbl="alignAcc1" presStyleIdx="4" presStyleCnt="6"/>
      <dgm:spPr/>
    </dgm:pt>
    <dgm:pt modelId="{A0879ED1-FCAB-4F35-A95E-7C24DB0A823E}" type="pres">
      <dgm:prSet presAssocID="{ECCEE5AB-A64F-4CCB-BBA2-287B795D49AE}" presName="imageaccent5" presStyleCnt="0"/>
      <dgm:spPr/>
    </dgm:pt>
    <dgm:pt modelId="{E6A77CB5-2CCF-4496-BC3A-B644BF916CF7}" type="pres">
      <dgm:prSet presAssocID="{ECCEE5AB-A64F-4CCB-BBA2-287B795D49AE}" presName="accentRepeatNode" presStyleLbl="solidAlignAcc1" presStyleIdx="9" presStyleCnt="12"/>
      <dgm:spPr/>
    </dgm:pt>
    <dgm:pt modelId="{F7322EF9-1D9C-4817-90DA-E646264BFA57}" type="pres">
      <dgm:prSet presAssocID="{9A20BE80-CA08-4EE4-BE44-A26F70CF8661}" presName="text6" presStyleCnt="0"/>
      <dgm:spPr/>
    </dgm:pt>
    <dgm:pt modelId="{3069B95E-1186-4E72-9D4E-C8102A34F442}" type="pres">
      <dgm:prSet presAssocID="{9A20BE80-CA08-4EE4-BE44-A26F70CF8661}" presName="textRepeatNode" presStyleLbl="alignNode1" presStyleIdx="5" presStyleCnt="6">
        <dgm:presLayoutVars>
          <dgm:chMax val="0"/>
          <dgm:chPref val="0"/>
          <dgm:bulletEnabled val="1"/>
        </dgm:presLayoutVars>
      </dgm:prSet>
      <dgm:spPr/>
    </dgm:pt>
    <dgm:pt modelId="{44C17772-1B46-495E-BDCB-F7916FE6B0A2}" type="pres">
      <dgm:prSet presAssocID="{9A20BE80-CA08-4EE4-BE44-A26F70CF8661}" presName="textaccent6" presStyleCnt="0"/>
      <dgm:spPr/>
    </dgm:pt>
    <dgm:pt modelId="{A2724CFE-4EEC-4DF6-A80D-90B94B9C7EA2}" type="pres">
      <dgm:prSet presAssocID="{9A20BE80-CA08-4EE4-BE44-A26F70CF8661}" presName="accentRepeatNode" presStyleLbl="solidAlignAcc1" presStyleIdx="10" presStyleCnt="12"/>
      <dgm:spPr/>
    </dgm:pt>
    <dgm:pt modelId="{4548FB57-BCD4-4318-9F17-12D64804F458}" type="pres">
      <dgm:prSet presAssocID="{B59D2482-2994-4589-A364-2BB54039E03C}" presName="image6" presStyleCnt="0"/>
      <dgm:spPr/>
    </dgm:pt>
    <dgm:pt modelId="{A200B836-32F0-4A7A-8176-585B9AB01FA5}" type="pres">
      <dgm:prSet presAssocID="{B59D2482-2994-4589-A364-2BB54039E03C}" presName="imageRepeatNode" presStyleLbl="alignAcc1" presStyleIdx="5" presStyleCnt="6"/>
      <dgm:spPr/>
    </dgm:pt>
    <dgm:pt modelId="{335252D2-6C50-46A4-B668-1010E6123C02}" type="pres">
      <dgm:prSet presAssocID="{B59D2482-2994-4589-A364-2BB54039E03C}" presName="imageaccent6" presStyleCnt="0"/>
      <dgm:spPr/>
    </dgm:pt>
    <dgm:pt modelId="{70965DDA-6A4A-47E5-9922-39FA1E99AF89}" type="pres">
      <dgm:prSet presAssocID="{B59D2482-2994-4589-A364-2BB54039E03C}" presName="accentRepeatNode" presStyleLbl="solidAlignAcc1" presStyleIdx="11" presStyleCnt="12" custLinFactNeighborX="-21282"/>
      <dgm:spPr/>
    </dgm:pt>
  </dgm:ptLst>
  <dgm:cxnLst>
    <dgm:cxn modelId="{11D29314-0209-43FE-A0A8-2253B22C064B}" srcId="{81CDC148-FF07-435A-8D7C-AA28824D71E6}" destId="{51A27726-5223-4AAE-8945-5DC70FFA512A}" srcOrd="1" destOrd="0" parTransId="{45D9F0C1-40F1-47ED-AA8C-4342ECCC5BDE}" sibTransId="{A6C1EAB6-2C2F-435F-B96E-FB7D5D1D9DD2}"/>
    <dgm:cxn modelId="{43F3A127-9E23-408D-8B11-CEC4AE1462B9}" type="presOf" srcId="{16EC2C66-85B1-498E-B3CC-3860D7979B6C}" destId="{77D5E86A-43A0-4B84-A36E-5311EC05204F}" srcOrd="0" destOrd="0" presId="urn:microsoft.com/office/officeart/2008/layout/HexagonCluster"/>
    <dgm:cxn modelId="{0A87DB33-6E22-4A72-B16B-5B20C470AC18}" type="presOf" srcId="{51A27726-5223-4AAE-8945-5DC70FFA512A}" destId="{D878A3D5-7BCE-422B-96B1-0470A22C0F7A}" srcOrd="0" destOrd="0" presId="urn:microsoft.com/office/officeart/2008/layout/HexagonCluster"/>
    <dgm:cxn modelId="{4F1D9347-A5C2-41F1-9C34-427A919CF1C5}" srcId="{81CDC148-FF07-435A-8D7C-AA28824D71E6}" destId="{87DCE65C-5CF4-4CE4-8A2B-BFBF7D15BAA8}" srcOrd="2" destOrd="0" parTransId="{2D90C1D3-527F-4750-B065-BB3A66D41A92}" sibTransId="{B331D04E-6F19-4D23-B392-CDA511F8DF64}"/>
    <dgm:cxn modelId="{C1638768-2F6D-4CFB-BA2B-898F3E5949B8}" type="presOf" srcId="{ECCEE5AB-A64F-4CCB-BBA2-287B795D49AE}" destId="{DBE33D41-B82F-4F60-93FA-BD6C0D063805}" srcOrd="0" destOrd="0" presId="urn:microsoft.com/office/officeart/2008/layout/HexagonCluster"/>
    <dgm:cxn modelId="{582E7A4B-FCAC-4A3D-B92A-FFC182DAFF17}" type="presOf" srcId="{B59D2482-2994-4589-A364-2BB54039E03C}" destId="{A200B836-32F0-4A7A-8176-585B9AB01FA5}" srcOrd="0" destOrd="0" presId="urn:microsoft.com/office/officeart/2008/layout/HexagonCluster"/>
    <dgm:cxn modelId="{D5CA254C-3E4C-477D-A001-138DB48C2D2D}" type="presOf" srcId="{B331D04E-6F19-4D23-B392-CDA511F8DF64}" destId="{2FC29C4C-3CC6-418F-89B9-13DE2ECFFBF7}" srcOrd="0" destOrd="0" presId="urn:microsoft.com/office/officeart/2008/layout/HexagonCluster"/>
    <dgm:cxn modelId="{6DEEA370-AC51-449E-88F0-C7BC9567AAB2}" type="presOf" srcId="{DBB03DF1-A24D-4E4E-B0DE-D293B4081577}" destId="{5F59C368-7CA6-4C2F-B95A-58B6FA66AAF2}" srcOrd="0" destOrd="0" presId="urn:microsoft.com/office/officeart/2008/layout/HexagonCluster"/>
    <dgm:cxn modelId="{FCAF6B7C-28F5-4606-A2BE-F4B8C85FCA3B}" type="presOf" srcId="{95BAB79C-2DE5-4143-A33B-938585900412}" destId="{33E6E277-F5D4-4DD7-886D-3B9024C4244F}" srcOrd="0" destOrd="0" presId="urn:microsoft.com/office/officeart/2008/layout/HexagonCluster"/>
    <dgm:cxn modelId="{DCCB8D9A-355B-417F-8AF0-F69503D02086}" srcId="{81CDC148-FF07-435A-8D7C-AA28824D71E6}" destId="{8D3F3161-E166-44F7-B070-341F4116B440}" srcOrd="0" destOrd="0" parTransId="{B768B613-C631-4D71-ACFC-03D2196FAFA9}" sibTransId="{16EC2C66-85B1-498E-B3CC-3860D7979B6C}"/>
    <dgm:cxn modelId="{CD5826A8-9A2C-451D-8410-F3CBCDB85915}" type="presOf" srcId="{8D3F3161-E166-44F7-B070-341F4116B440}" destId="{4D405DC3-8D9B-4B79-8373-16D2D2DBA9AE}" srcOrd="0" destOrd="0" presId="urn:microsoft.com/office/officeart/2008/layout/HexagonCluster"/>
    <dgm:cxn modelId="{7FC58AB4-C8B1-4396-AB01-4042AF0B807B}" srcId="{81CDC148-FF07-435A-8D7C-AA28824D71E6}" destId="{DBB03DF1-A24D-4E4E-B0DE-D293B4081577}" srcOrd="3" destOrd="0" parTransId="{A256DBC5-5D27-46EE-94F2-23D274F6A3E0}" sibTransId="{95BAB79C-2DE5-4143-A33B-938585900412}"/>
    <dgm:cxn modelId="{573149BB-1DCC-4FFD-A32B-917AFBB790B2}" type="presOf" srcId="{87DCE65C-5CF4-4CE4-8A2B-BFBF7D15BAA8}" destId="{CE2427BD-5C50-4CF3-B44D-1FA7342E8A49}" srcOrd="0" destOrd="0" presId="urn:microsoft.com/office/officeart/2008/layout/HexagonCluster"/>
    <dgm:cxn modelId="{349BB0E1-E963-4BBF-8F22-A2ED1F56B263}" type="presOf" srcId="{81CDC148-FF07-435A-8D7C-AA28824D71E6}" destId="{D6A72560-016E-47D9-9CC0-8F51F2A116B5}" srcOrd="0" destOrd="0" presId="urn:microsoft.com/office/officeart/2008/layout/HexagonCluster"/>
    <dgm:cxn modelId="{D72E62E7-E681-452B-9076-2DD6960265C1}" type="presOf" srcId="{9A20BE80-CA08-4EE4-BE44-A26F70CF8661}" destId="{3069B95E-1186-4E72-9D4E-C8102A34F442}" srcOrd="0" destOrd="0" presId="urn:microsoft.com/office/officeart/2008/layout/HexagonCluster"/>
    <dgm:cxn modelId="{1BA50EEB-683C-4916-9093-2B441D2AA0F5}" type="presOf" srcId="{6FC3186D-91BA-4E77-99F2-AC6D22B9312E}" destId="{A2308477-0302-4546-85C7-2FB03927E18C}" srcOrd="0" destOrd="0" presId="urn:microsoft.com/office/officeart/2008/layout/HexagonCluster"/>
    <dgm:cxn modelId="{718F7EEB-BA7B-4B97-8E3B-C003D2B0F951}" srcId="{81CDC148-FF07-435A-8D7C-AA28824D71E6}" destId="{6FC3186D-91BA-4E77-99F2-AC6D22B9312E}" srcOrd="4" destOrd="0" parTransId="{0AEB6BFC-415E-475E-84A3-A0F4260E4E80}" sibTransId="{ECCEE5AB-A64F-4CCB-BBA2-287B795D49AE}"/>
    <dgm:cxn modelId="{1B4FFEEB-9A76-4EC3-A046-DEF24F941652}" srcId="{81CDC148-FF07-435A-8D7C-AA28824D71E6}" destId="{9A20BE80-CA08-4EE4-BE44-A26F70CF8661}" srcOrd="5" destOrd="0" parTransId="{EAC88377-9FCC-4CAD-9FF4-8CA7803FF9DE}" sibTransId="{B59D2482-2994-4589-A364-2BB54039E03C}"/>
    <dgm:cxn modelId="{6CB2D5F1-0164-477C-A540-5724ECC145AE}" type="presOf" srcId="{A6C1EAB6-2C2F-435F-B96E-FB7D5D1D9DD2}" destId="{3780D09F-CEFD-4DA0-9543-9A97336EC0F7}" srcOrd="0" destOrd="0" presId="urn:microsoft.com/office/officeart/2008/layout/HexagonCluster"/>
    <dgm:cxn modelId="{D0F35A84-D975-461A-BCC1-C3FF79D91A05}" type="presParOf" srcId="{D6A72560-016E-47D9-9CC0-8F51F2A116B5}" destId="{D6A65670-8DDC-4E5F-8010-2852F67829DF}" srcOrd="0" destOrd="0" presId="urn:microsoft.com/office/officeart/2008/layout/HexagonCluster"/>
    <dgm:cxn modelId="{69E0E4CD-A70A-44AA-9CF5-90CFE265CABB}" type="presParOf" srcId="{D6A65670-8DDC-4E5F-8010-2852F67829DF}" destId="{4D405DC3-8D9B-4B79-8373-16D2D2DBA9AE}" srcOrd="0" destOrd="0" presId="urn:microsoft.com/office/officeart/2008/layout/HexagonCluster"/>
    <dgm:cxn modelId="{AA306DE5-55AD-4F57-85E4-33B3EDA1C4B8}" type="presParOf" srcId="{D6A72560-016E-47D9-9CC0-8F51F2A116B5}" destId="{FDF5DB12-DF2B-479A-B4A8-CFBEC4170F60}" srcOrd="1" destOrd="0" presId="urn:microsoft.com/office/officeart/2008/layout/HexagonCluster"/>
    <dgm:cxn modelId="{9C9C6756-BB3A-4783-A7BE-6521EE9626A4}" type="presParOf" srcId="{FDF5DB12-DF2B-479A-B4A8-CFBEC4170F60}" destId="{9A203FA2-AE48-4A0D-9A44-8478CCEC602B}" srcOrd="0" destOrd="0" presId="urn:microsoft.com/office/officeart/2008/layout/HexagonCluster"/>
    <dgm:cxn modelId="{F1B6532C-4D7F-4F30-8FCF-03955B46112D}" type="presParOf" srcId="{D6A72560-016E-47D9-9CC0-8F51F2A116B5}" destId="{BB9B2ECC-4BE6-4A8E-B2D5-1AB92AF4F04D}" srcOrd="2" destOrd="0" presId="urn:microsoft.com/office/officeart/2008/layout/HexagonCluster"/>
    <dgm:cxn modelId="{04737534-6A82-4E38-90C5-E266ADCA750E}" type="presParOf" srcId="{BB9B2ECC-4BE6-4A8E-B2D5-1AB92AF4F04D}" destId="{77D5E86A-43A0-4B84-A36E-5311EC05204F}" srcOrd="0" destOrd="0" presId="urn:microsoft.com/office/officeart/2008/layout/HexagonCluster"/>
    <dgm:cxn modelId="{C820D0ED-9367-4E33-8C52-FFA879F8CCF5}" type="presParOf" srcId="{D6A72560-016E-47D9-9CC0-8F51F2A116B5}" destId="{AE80EAD8-FEA7-4ED9-9947-B78EE0F6188F}" srcOrd="3" destOrd="0" presId="urn:microsoft.com/office/officeart/2008/layout/HexagonCluster"/>
    <dgm:cxn modelId="{74E439AF-F9DB-4CE2-A0BB-6E82CD709667}" type="presParOf" srcId="{AE80EAD8-FEA7-4ED9-9947-B78EE0F6188F}" destId="{C075E981-2946-4BB2-B5D1-58E1407B6B18}" srcOrd="0" destOrd="0" presId="urn:microsoft.com/office/officeart/2008/layout/HexagonCluster"/>
    <dgm:cxn modelId="{494F1D75-4492-433B-BC0F-128203942681}" type="presParOf" srcId="{D6A72560-016E-47D9-9CC0-8F51F2A116B5}" destId="{C1807929-AD1E-4228-924D-D095A41FA0D0}" srcOrd="4" destOrd="0" presId="urn:microsoft.com/office/officeart/2008/layout/HexagonCluster"/>
    <dgm:cxn modelId="{3654440F-9DB2-4A97-8144-F9B45F31C280}" type="presParOf" srcId="{C1807929-AD1E-4228-924D-D095A41FA0D0}" destId="{D878A3D5-7BCE-422B-96B1-0470A22C0F7A}" srcOrd="0" destOrd="0" presId="urn:microsoft.com/office/officeart/2008/layout/HexagonCluster"/>
    <dgm:cxn modelId="{B58991A4-5D6A-4E69-8A9B-2B85ADF73B44}" type="presParOf" srcId="{D6A72560-016E-47D9-9CC0-8F51F2A116B5}" destId="{25FF8F13-006E-4DD6-B345-FAA7D453762E}" srcOrd="5" destOrd="0" presId="urn:microsoft.com/office/officeart/2008/layout/HexagonCluster"/>
    <dgm:cxn modelId="{39B5DB5D-5C90-47DF-A6E3-CA26ADA07813}" type="presParOf" srcId="{25FF8F13-006E-4DD6-B345-FAA7D453762E}" destId="{BF8BCE06-76CA-467A-9677-4180E739C321}" srcOrd="0" destOrd="0" presId="urn:microsoft.com/office/officeart/2008/layout/HexagonCluster"/>
    <dgm:cxn modelId="{3B20B06B-137E-4776-8D0E-E23A382D0BC0}" type="presParOf" srcId="{D6A72560-016E-47D9-9CC0-8F51F2A116B5}" destId="{3E532D86-FF3E-4FAE-AE6B-9B93496331B9}" srcOrd="6" destOrd="0" presId="urn:microsoft.com/office/officeart/2008/layout/HexagonCluster"/>
    <dgm:cxn modelId="{9FF0BB3A-C757-4FE7-94DE-1F170802EAA1}" type="presParOf" srcId="{3E532D86-FF3E-4FAE-AE6B-9B93496331B9}" destId="{3780D09F-CEFD-4DA0-9543-9A97336EC0F7}" srcOrd="0" destOrd="0" presId="urn:microsoft.com/office/officeart/2008/layout/HexagonCluster"/>
    <dgm:cxn modelId="{D14D6D15-34AF-45FA-A5D9-D6C5BB8D80FB}" type="presParOf" srcId="{D6A72560-016E-47D9-9CC0-8F51F2A116B5}" destId="{90E5346F-18AE-4842-A144-6BA9A01E3DB6}" srcOrd="7" destOrd="0" presId="urn:microsoft.com/office/officeart/2008/layout/HexagonCluster"/>
    <dgm:cxn modelId="{0780D54B-F80F-494A-912A-1F6CCD74CBF4}" type="presParOf" srcId="{90E5346F-18AE-4842-A144-6BA9A01E3DB6}" destId="{5D71A377-ED4B-433A-BEDD-63A3C1A63491}" srcOrd="0" destOrd="0" presId="urn:microsoft.com/office/officeart/2008/layout/HexagonCluster"/>
    <dgm:cxn modelId="{0CCA6133-CA2F-4126-A506-6BCBFE6202DE}" type="presParOf" srcId="{D6A72560-016E-47D9-9CC0-8F51F2A116B5}" destId="{B8067538-856D-43AE-A391-D04969342271}" srcOrd="8" destOrd="0" presId="urn:microsoft.com/office/officeart/2008/layout/HexagonCluster"/>
    <dgm:cxn modelId="{AAFB52AA-F94E-4B79-B4BE-422ECEBA175C}" type="presParOf" srcId="{B8067538-856D-43AE-A391-D04969342271}" destId="{CE2427BD-5C50-4CF3-B44D-1FA7342E8A49}" srcOrd="0" destOrd="0" presId="urn:microsoft.com/office/officeart/2008/layout/HexagonCluster"/>
    <dgm:cxn modelId="{12B6926F-16EA-41FB-8F11-8226AB189ACA}" type="presParOf" srcId="{D6A72560-016E-47D9-9CC0-8F51F2A116B5}" destId="{FF43E2EF-D3E7-41AD-BF37-7F224C79D6F6}" srcOrd="9" destOrd="0" presId="urn:microsoft.com/office/officeart/2008/layout/HexagonCluster"/>
    <dgm:cxn modelId="{AB898420-44D9-4602-8FE6-5FE0B991962B}" type="presParOf" srcId="{FF43E2EF-D3E7-41AD-BF37-7F224C79D6F6}" destId="{B57EF5FA-913B-4827-9077-C50132A35A7A}" srcOrd="0" destOrd="0" presId="urn:microsoft.com/office/officeart/2008/layout/HexagonCluster"/>
    <dgm:cxn modelId="{9BB56AA1-FE83-427B-8563-498229483D5F}" type="presParOf" srcId="{D6A72560-016E-47D9-9CC0-8F51F2A116B5}" destId="{9DC0729A-DE08-42EC-8FD7-0FD3BA94F18D}" srcOrd="10" destOrd="0" presId="urn:microsoft.com/office/officeart/2008/layout/HexagonCluster"/>
    <dgm:cxn modelId="{175A8A80-7F72-4CBE-963D-BB2F933F6E81}" type="presParOf" srcId="{9DC0729A-DE08-42EC-8FD7-0FD3BA94F18D}" destId="{2FC29C4C-3CC6-418F-89B9-13DE2ECFFBF7}" srcOrd="0" destOrd="0" presId="urn:microsoft.com/office/officeart/2008/layout/HexagonCluster"/>
    <dgm:cxn modelId="{33C6036F-4DC2-4861-BDC1-89BA93E9537A}" type="presParOf" srcId="{D6A72560-016E-47D9-9CC0-8F51F2A116B5}" destId="{813CBE2A-CAE3-4E8F-B355-44EE67461022}" srcOrd="11" destOrd="0" presId="urn:microsoft.com/office/officeart/2008/layout/HexagonCluster"/>
    <dgm:cxn modelId="{7EA2EBC6-1253-4536-B81A-9CB0B3722EA1}" type="presParOf" srcId="{813CBE2A-CAE3-4E8F-B355-44EE67461022}" destId="{D2076D63-30D3-40B8-BF23-DBEAD18AF5F4}" srcOrd="0" destOrd="0" presId="urn:microsoft.com/office/officeart/2008/layout/HexagonCluster"/>
    <dgm:cxn modelId="{0DB00147-3209-4CD3-885D-7BDA08D49005}" type="presParOf" srcId="{D6A72560-016E-47D9-9CC0-8F51F2A116B5}" destId="{D230C083-34A8-45E9-B9F8-6CE57D748BE1}" srcOrd="12" destOrd="0" presId="urn:microsoft.com/office/officeart/2008/layout/HexagonCluster"/>
    <dgm:cxn modelId="{2530A1AD-ED94-4346-9EF4-B34073D1091E}" type="presParOf" srcId="{D230C083-34A8-45E9-B9F8-6CE57D748BE1}" destId="{5F59C368-7CA6-4C2F-B95A-58B6FA66AAF2}" srcOrd="0" destOrd="0" presId="urn:microsoft.com/office/officeart/2008/layout/HexagonCluster"/>
    <dgm:cxn modelId="{5EBAC2D7-D5F5-4710-A96E-182D7AB6B173}" type="presParOf" srcId="{D6A72560-016E-47D9-9CC0-8F51F2A116B5}" destId="{5E44A9A4-9C74-4DFF-9EBB-E1994BA98266}" srcOrd="13" destOrd="0" presId="urn:microsoft.com/office/officeart/2008/layout/HexagonCluster"/>
    <dgm:cxn modelId="{DABD3A00-B528-4A71-8AA4-7553A16EB1C8}" type="presParOf" srcId="{5E44A9A4-9C74-4DFF-9EBB-E1994BA98266}" destId="{723834E1-2600-4B3C-AD58-0B094525B57B}" srcOrd="0" destOrd="0" presId="urn:microsoft.com/office/officeart/2008/layout/HexagonCluster"/>
    <dgm:cxn modelId="{4229909F-1909-4F28-90D6-FA02DFB0C795}" type="presParOf" srcId="{D6A72560-016E-47D9-9CC0-8F51F2A116B5}" destId="{676EEEB9-BF1E-4FBA-AEF9-F978F1FCCED0}" srcOrd="14" destOrd="0" presId="urn:microsoft.com/office/officeart/2008/layout/HexagonCluster"/>
    <dgm:cxn modelId="{CE378AA0-9D35-45C0-93A1-4F0D724635BE}" type="presParOf" srcId="{676EEEB9-BF1E-4FBA-AEF9-F978F1FCCED0}" destId="{33E6E277-F5D4-4DD7-886D-3B9024C4244F}" srcOrd="0" destOrd="0" presId="urn:microsoft.com/office/officeart/2008/layout/HexagonCluster"/>
    <dgm:cxn modelId="{AE083B75-1E1B-41E6-B3C3-A05A5A4D3676}" type="presParOf" srcId="{D6A72560-016E-47D9-9CC0-8F51F2A116B5}" destId="{9AF51DD4-8570-4195-BE9C-0A62CA499A5E}" srcOrd="15" destOrd="0" presId="urn:microsoft.com/office/officeart/2008/layout/HexagonCluster"/>
    <dgm:cxn modelId="{E56F5CEC-43B0-4244-9961-D312C490B5C8}" type="presParOf" srcId="{9AF51DD4-8570-4195-BE9C-0A62CA499A5E}" destId="{07353D66-F7AF-4DDC-B0E8-A98238CB2955}" srcOrd="0" destOrd="0" presId="urn:microsoft.com/office/officeart/2008/layout/HexagonCluster"/>
    <dgm:cxn modelId="{C10154BA-54F3-45A2-BBEF-DDB08A593F9F}" type="presParOf" srcId="{D6A72560-016E-47D9-9CC0-8F51F2A116B5}" destId="{735AD4E5-8575-4D8C-8773-34204FA8D6DD}" srcOrd="16" destOrd="0" presId="urn:microsoft.com/office/officeart/2008/layout/HexagonCluster"/>
    <dgm:cxn modelId="{945ECF86-F641-4C77-B387-F0C52996C263}" type="presParOf" srcId="{735AD4E5-8575-4D8C-8773-34204FA8D6DD}" destId="{A2308477-0302-4546-85C7-2FB03927E18C}" srcOrd="0" destOrd="0" presId="urn:microsoft.com/office/officeart/2008/layout/HexagonCluster"/>
    <dgm:cxn modelId="{E4CA1BDF-AC5A-4C6C-BC65-EB21073E1ED4}" type="presParOf" srcId="{D6A72560-016E-47D9-9CC0-8F51F2A116B5}" destId="{042B8292-1A43-47DE-88EF-1B7C514BB964}" srcOrd="17" destOrd="0" presId="urn:microsoft.com/office/officeart/2008/layout/HexagonCluster"/>
    <dgm:cxn modelId="{C94014EA-EB76-41C2-A702-5B6C8719182E}" type="presParOf" srcId="{042B8292-1A43-47DE-88EF-1B7C514BB964}" destId="{4FC27C52-AE39-4B80-9375-849CD1ECD8B7}" srcOrd="0" destOrd="0" presId="urn:microsoft.com/office/officeart/2008/layout/HexagonCluster"/>
    <dgm:cxn modelId="{1921BFB8-8D65-4C94-9375-D03210A741BB}" type="presParOf" srcId="{D6A72560-016E-47D9-9CC0-8F51F2A116B5}" destId="{A4C08DB2-543A-4232-8DC4-8468A6C92659}" srcOrd="18" destOrd="0" presId="urn:microsoft.com/office/officeart/2008/layout/HexagonCluster"/>
    <dgm:cxn modelId="{6AF7BA93-7FCD-43D5-BC47-DDEC58AD424A}" type="presParOf" srcId="{A4C08DB2-543A-4232-8DC4-8468A6C92659}" destId="{DBE33D41-B82F-4F60-93FA-BD6C0D063805}" srcOrd="0" destOrd="0" presId="urn:microsoft.com/office/officeart/2008/layout/HexagonCluster"/>
    <dgm:cxn modelId="{94FD5670-39FE-45F1-98E4-DD52CCBD0E82}" type="presParOf" srcId="{D6A72560-016E-47D9-9CC0-8F51F2A116B5}" destId="{A0879ED1-FCAB-4F35-A95E-7C24DB0A823E}" srcOrd="19" destOrd="0" presId="urn:microsoft.com/office/officeart/2008/layout/HexagonCluster"/>
    <dgm:cxn modelId="{7DF9435F-82B9-4CE6-B155-48A8B084CE92}" type="presParOf" srcId="{A0879ED1-FCAB-4F35-A95E-7C24DB0A823E}" destId="{E6A77CB5-2CCF-4496-BC3A-B644BF916CF7}" srcOrd="0" destOrd="0" presId="urn:microsoft.com/office/officeart/2008/layout/HexagonCluster"/>
    <dgm:cxn modelId="{437B5F34-AF9E-493E-A721-96FC797BE562}" type="presParOf" srcId="{D6A72560-016E-47D9-9CC0-8F51F2A116B5}" destId="{F7322EF9-1D9C-4817-90DA-E646264BFA57}" srcOrd="20" destOrd="0" presId="urn:microsoft.com/office/officeart/2008/layout/HexagonCluster"/>
    <dgm:cxn modelId="{FAC7E2FE-036F-4515-B046-57D18F96FBC0}" type="presParOf" srcId="{F7322EF9-1D9C-4817-90DA-E646264BFA57}" destId="{3069B95E-1186-4E72-9D4E-C8102A34F442}" srcOrd="0" destOrd="0" presId="urn:microsoft.com/office/officeart/2008/layout/HexagonCluster"/>
    <dgm:cxn modelId="{E460F96C-0D81-4636-A4BD-B4793E05A500}" type="presParOf" srcId="{D6A72560-016E-47D9-9CC0-8F51F2A116B5}" destId="{44C17772-1B46-495E-BDCB-F7916FE6B0A2}" srcOrd="21" destOrd="0" presId="urn:microsoft.com/office/officeart/2008/layout/HexagonCluster"/>
    <dgm:cxn modelId="{2864ACD5-603D-4C5B-B4BF-DA48A404DF0E}" type="presParOf" srcId="{44C17772-1B46-495E-BDCB-F7916FE6B0A2}" destId="{A2724CFE-4EEC-4DF6-A80D-90B94B9C7EA2}" srcOrd="0" destOrd="0" presId="urn:microsoft.com/office/officeart/2008/layout/HexagonCluster"/>
    <dgm:cxn modelId="{204BA799-A0A9-461F-9E7E-B36738F1CFC5}" type="presParOf" srcId="{D6A72560-016E-47D9-9CC0-8F51F2A116B5}" destId="{4548FB57-BCD4-4318-9F17-12D64804F458}" srcOrd="22" destOrd="0" presId="urn:microsoft.com/office/officeart/2008/layout/HexagonCluster"/>
    <dgm:cxn modelId="{7073C503-E30C-4C85-B93D-B567133C8A38}" type="presParOf" srcId="{4548FB57-BCD4-4318-9F17-12D64804F458}" destId="{A200B836-32F0-4A7A-8176-585B9AB01FA5}" srcOrd="0" destOrd="0" presId="urn:microsoft.com/office/officeart/2008/layout/HexagonCluster"/>
    <dgm:cxn modelId="{5126C6B7-4C60-4F5B-B42A-E72C5BBD9696}" type="presParOf" srcId="{D6A72560-016E-47D9-9CC0-8F51F2A116B5}" destId="{335252D2-6C50-46A4-B668-1010E6123C02}" srcOrd="23" destOrd="0" presId="urn:microsoft.com/office/officeart/2008/layout/HexagonCluster"/>
    <dgm:cxn modelId="{C2790FB0-CF10-4570-8D48-DBC3D1F61BF1}" type="presParOf" srcId="{335252D2-6C50-46A4-B668-1010E6123C02}" destId="{70965DDA-6A4A-47E5-9922-39FA1E99AF8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2F447D-38AD-4947-868D-DEEE4635F8D8}" type="doc">
      <dgm:prSet loTypeId="urn:microsoft.com/office/officeart/2005/8/layout/hProcess9" loCatId="process" qsTypeId="urn:microsoft.com/office/officeart/2005/8/quickstyle/simple1" qsCatId="simple" csTypeId="urn:microsoft.com/office/officeart/2005/8/colors/accent4_1" csCatId="accent4" phldr="1"/>
      <dgm:spPr/>
    </dgm:pt>
    <dgm:pt modelId="{8ABC3EFA-1B70-4341-9D9D-4F5840D4AB82}">
      <dgm:prSet phldrT="[Text]"/>
      <dgm:spPr/>
      <dgm:t>
        <a:bodyPr/>
        <a:lstStyle/>
        <a:p>
          <a:r>
            <a:rPr lang="de-DE"/>
            <a:t>Bestandsaufnahme</a:t>
          </a:r>
        </a:p>
      </dgm:t>
    </dgm:pt>
    <dgm:pt modelId="{289CEE22-809D-424A-9634-DAEEA8C5E29E}" type="parTrans" cxnId="{4379D9C7-123A-4376-9AA7-58D973A2D4DD}">
      <dgm:prSet/>
      <dgm:spPr/>
      <dgm:t>
        <a:bodyPr/>
        <a:lstStyle/>
        <a:p>
          <a:endParaRPr lang="de-DE"/>
        </a:p>
      </dgm:t>
    </dgm:pt>
    <dgm:pt modelId="{5FF3C3A3-2480-4ADB-ABFF-12656DDB8CE6}" type="sibTrans" cxnId="{4379D9C7-123A-4376-9AA7-58D973A2D4DD}">
      <dgm:prSet/>
      <dgm:spPr/>
      <dgm:t>
        <a:bodyPr/>
        <a:lstStyle/>
        <a:p>
          <a:endParaRPr lang="de-DE"/>
        </a:p>
      </dgm:t>
    </dgm:pt>
    <dgm:pt modelId="{37D0CAFE-3EA6-4916-A9BB-31ACAEDDE20D}">
      <dgm:prSet phldrT="[Text]" custT="1"/>
      <dgm:spPr>
        <a:solidFill>
          <a:schemeClr val="accent4">
            <a:lumMod val="75000"/>
          </a:schemeClr>
        </a:solidFill>
      </dgm:spPr>
      <dgm:t>
        <a:bodyPr/>
        <a:lstStyle/>
        <a:p>
          <a:endParaRPr lang="de-DE" sz="1300">
            <a:solidFill>
              <a:schemeClr val="bg1"/>
            </a:solidFill>
          </a:endParaRPr>
        </a:p>
        <a:p>
          <a:r>
            <a:rPr lang="de-DE" sz="1200" b="1">
              <a:solidFill>
                <a:schemeClr val="bg1"/>
              </a:solidFill>
            </a:rPr>
            <a:t>Strategiegespräche</a:t>
          </a:r>
          <a:endParaRPr lang="de-DE" sz="1300" b="1">
            <a:solidFill>
              <a:schemeClr val="bg1"/>
            </a:solidFill>
          </a:endParaRPr>
        </a:p>
      </dgm:t>
    </dgm:pt>
    <dgm:pt modelId="{F63D1051-D76B-4A61-B43A-A7DFC2D5698F}" type="parTrans" cxnId="{5A1CB5BA-14C5-4CC9-B227-A37D79BA14A5}">
      <dgm:prSet/>
      <dgm:spPr/>
      <dgm:t>
        <a:bodyPr/>
        <a:lstStyle/>
        <a:p>
          <a:endParaRPr lang="de-DE"/>
        </a:p>
      </dgm:t>
    </dgm:pt>
    <dgm:pt modelId="{FC72C173-512D-49ED-99A3-E41B7312F10F}" type="sibTrans" cxnId="{5A1CB5BA-14C5-4CC9-B227-A37D79BA14A5}">
      <dgm:prSet/>
      <dgm:spPr/>
      <dgm:t>
        <a:bodyPr/>
        <a:lstStyle/>
        <a:p>
          <a:endParaRPr lang="de-DE"/>
        </a:p>
      </dgm:t>
    </dgm:pt>
    <dgm:pt modelId="{46592C53-B853-458E-9516-F7271BD89AA3}">
      <dgm:prSet phldrT="[Text]"/>
      <dgm:spPr>
        <a:solidFill>
          <a:schemeClr val="accent4">
            <a:lumMod val="75000"/>
          </a:schemeClr>
        </a:solidFill>
      </dgm:spPr>
      <dgm:t>
        <a:bodyPr/>
        <a:lstStyle/>
        <a:p>
          <a:r>
            <a:rPr lang="de-DE" sz="1000">
              <a:solidFill>
                <a:schemeClr val="bg1"/>
              </a:solidFill>
            </a:rPr>
            <a:t>Leistungsbeschreibung</a:t>
          </a:r>
        </a:p>
      </dgm:t>
    </dgm:pt>
    <dgm:pt modelId="{2E5A2CEA-5674-4C97-8E74-021FD54CE14F}" type="parTrans" cxnId="{5CC585EA-9513-4239-B9AD-37F705CF8CC1}">
      <dgm:prSet/>
      <dgm:spPr/>
      <dgm:t>
        <a:bodyPr/>
        <a:lstStyle/>
        <a:p>
          <a:endParaRPr lang="de-DE"/>
        </a:p>
      </dgm:t>
    </dgm:pt>
    <dgm:pt modelId="{86A89BF8-A83A-4B49-B739-5279A24D93DE}" type="sibTrans" cxnId="{5CC585EA-9513-4239-B9AD-37F705CF8CC1}">
      <dgm:prSet/>
      <dgm:spPr/>
      <dgm:t>
        <a:bodyPr/>
        <a:lstStyle/>
        <a:p>
          <a:endParaRPr lang="de-DE"/>
        </a:p>
      </dgm:t>
    </dgm:pt>
    <dgm:pt modelId="{AC194146-BE87-42D2-B127-9EA2C49F52F9}">
      <dgm:prSet phldrT="[Text]"/>
      <dgm:spPr>
        <a:solidFill>
          <a:schemeClr val="accent4">
            <a:lumMod val="75000"/>
          </a:schemeClr>
        </a:solidFill>
      </dgm:spPr>
      <dgm:t>
        <a:bodyPr/>
        <a:lstStyle/>
        <a:p>
          <a:r>
            <a:rPr lang="de-DE" sz="1000">
              <a:solidFill>
                <a:schemeClr val="bg1"/>
              </a:solidFill>
            </a:rPr>
            <a:t>Eignungskriterien</a:t>
          </a:r>
        </a:p>
      </dgm:t>
    </dgm:pt>
    <dgm:pt modelId="{83ABAE85-760A-454D-ADBB-34F985A14C23}" type="parTrans" cxnId="{837CF8CD-B266-4C4B-B136-A0D25BBF0BE9}">
      <dgm:prSet/>
      <dgm:spPr/>
      <dgm:t>
        <a:bodyPr/>
        <a:lstStyle/>
        <a:p>
          <a:endParaRPr lang="de-DE"/>
        </a:p>
      </dgm:t>
    </dgm:pt>
    <dgm:pt modelId="{E4806B13-F896-4AFD-9671-A0BE4050D353}" type="sibTrans" cxnId="{837CF8CD-B266-4C4B-B136-A0D25BBF0BE9}">
      <dgm:prSet/>
      <dgm:spPr/>
      <dgm:t>
        <a:bodyPr/>
        <a:lstStyle/>
        <a:p>
          <a:endParaRPr lang="de-DE"/>
        </a:p>
      </dgm:t>
    </dgm:pt>
    <dgm:pt modelId="{B18A7525-DAAB-4212-BFEE-0D6C5C913370}">
      <dgm:prSet phldrT="[Text]"/>
      <dgm:spPr>
        <a:solidFill>
          <a:schemeClr val="accent4">
            <a:lumMod val="75000"/>
          </a:schemeClr>
        </a:solidFill>
      </dgm:spPr>
      <dgm:t>
        <a:bodyPr/>
        <a:lstStyle/>
        <a:p>
          <a:r>
            <a:rPr lang="de-DE" sz="1000">
              <a:solidFill>
                <a:schemeClr val="bg1"/>
              </a:solidFill>
            </a:rPr>
            <a:t>Ausführbedingungen</a:t>
          </a:r>
        </a:p>
      </dgm:t>
    </dgm:pt>
    <dgm:pt modelId="{6F98A60C-EB5D-49A8-9865-B7D400C84D22}" type="parTrans" cxnId="{6D49D326-D9FB-4C5F-B102-E581AF665D38}">
      <dgm:prSet/>
      <dgm:spPr/>
      <dgm:t>
        <a:bodyPr/>
        <a:lstStyle/>
        <a:p>
          <a:endParaRPr lang="de-DE"/>
        </a:p>
      </dgm:t>
    </dgm:pt>
    <dgm:pt modelId="{FB57C412-3A38-4220-8CD7-E34983C06BFC}" type="sibTrans" cxnId="{6D49D326-D9FB-4C5F-B102-E581AF665D38}">
      <dgm:prSet/>
      <dgm:spPr/>
      <dgm:t>
        <a:bodyPr/>
        <a:lstStyle/>
        <a:p>
          <a:endParaRPr lang="de-DE"/>
        </a:p>
      </dgm:t>
    </dgm:pt>
    <dgm:pt modelId="{721EB104-263D-4C03-8B0A-531D15200FA6}">
      <dgm:prSet phldrT="[Text]"/>
      <dgm:spPr>
        <a:solidFill>
          <a:schemeClr val="accent4">
            <a:lumMod val="75000"/>
          </a:schemeClr>
        </a:solidFill>
      </dgm:spPr>
      <dgm:t>
        <a:bodyPr/>
        <a:lstStyle/>
        <a:p>
          <a:r>
            <a:rPr lang="de-DE" sz="1000">
              <a:solidFill>
                <a:schemeClr val="bg1"/>
              </a:solidFill>
            </a:rPr>
            <a:t>Zuschlagskriterien</a:t>
          </a:r>
        </a:p>
      </dgm:t>
    </dgm:pt>
    <dgm:pt modelId="{56A7F5B4-F5F1-4CED-8947-DE304E9F4D6B}" type="parTrans" cxnId="{05DDBDE2-C9E2-4642-9325-82E9E8CFAF0D}">
      <dgm:prSet/>
      <dgm:spPr/>
      <dgm:t>
        <a:bodyPr/>
        <a:lstStyle/>
        <a:p>
          <a:endParaRPr lang="de-DE"/>
        </a:p>
      </dgm:t>
    </dgm:pt>
    <dgm:pt modelId="{7ADE62F4-7BDF-436A-BE75-09B7A94E96C1}" type="sibTrans" cxnId="{05DDBDE2-C9E2-4642-9325-82E9E8CFAF0D}">
      <dgm:prSet/>
      <dgm:spPr/>
      <dgm:t>
        <a:bodyPr/>
        <a:lstStyle/>
        <a:p>
          <a:endParaRPr lang="de-DE"/>
        </a:p>
      </dgm:t>
    </dgm:pt>
    <dgm:pt modelId="{A252FE2D-3074-41B2-867B-D8FB56C68E1D}">
      <dgm:prSet phldrT="[Text]"/>
      <dgm:spPr/>
      <dgm:t>
        <a:bodyPr/>
        <a:lstStyle/>
        <a:p>
          <a:r>
            <a:rPr lang="de-DE"/>
            <a:t>Speiseplan / Rezepturen</a:t>
          </a:r>
        </a:p>
      </dgm:t>
    </dgm:pt>
    <dgm:pt modelId="{F4C6AE87-7A19-4C3D-B0FD-61BDE20D9240}" type="parTrans" cxnId="{E67E9CDC-9625-4DC5-A1F4-CDE41CA1C5B1}">
      <dgm:prSet/>
      <dgm:spPr/>
      <dgm:t>
        <a:bodyPr/>
        <a:lstStyle/>
        <a:p>
          <a:endParaRPr lang="de-DE"/>
        </a:p>
      </dgm:t>
    </dgm:pt>
    <dgm:pt modelId="{A17BD433-7670-4D20-A899-C71AFE2B002A}" type="sibTrans" cxnId="{E67E9CDC-9625-4DC5-A1F4-CDE41CA1C5B1}">
      <dgm:prSet/>
      <dgm:spPr/>
      <dgm:t>
        <a:bodyPr/>
        <a:lstStyle/>
        <a:p>
          <a:endParaRPr lang="de-DE"/>
        </a:p>
      </dgm:t>
    </dgm:pt>
    <dgm:pt modelId="{826BE54E-E97D-49D1-B0D8-9F19D38AEA59}">
      <dgm:prSet phldrT="[Text]"/>
      <dgm:spPr/>
      <dgm:t>
        <a:bodyPr/>
        <a:lstStyle/>
        <a:p>
          <a:r>
            <a:rPr lang="de-DE"/>
            <a:t>Testphase</a:t>
          </a:r>
        </a:p>
      </dgm:t>
    </dgm:pt>
    <dgm:pt modelId="{35A1AB61-3B35-4F81-9B62-AA935892D272}" type="parTrans" cxnId="{329E0425-CBA3-41C8-89A4-4AD9AABA0D19}">
      <dgm:prSet/>
      <dgm:spPr/>
      <dgm:t>
        <a:bodyPr/>
        <a:lstStyle/>
        <a:p>
          <a:endParaRPr lang="de-DE"/>
        </a:p>
      </dgm:t>
    </dgm:pt>
    <dgm:pt modelId="{F89971C9-BB98-4B84-AAF5-37437BBF5381}" type="sibTrans" cxnId="{329E0425-CBA3-41C8-89A4-4AD9AABA0D19}">
      <dgm:prSet/>
      <dgm:spPr/>
      <dgm:t>
        <a:bodyPr/>
        <a:lstStyle/>
        <a:p>
          <a:endParaRPr lang="de-DE"/>
        </a:p>
      </dgm:t>
    </dgm:pt>
    <dgm:pt modelId="{7813A655-9602-4DFB-843D-49B2584D4220}">
      <dgm:prSet phldrT="[Text]"/>
      <dgm:spPr/>
      <dgm:t>
        <a:bodyPr/>
        <a:lstStyle/>
        <a:p>
          <a:r>
            <a:rPr lang="de-DE"/>
            <a:t>Einkauf</a:t>
          </a:r>
        </a:p>
      </dgm:t>
    </dgm:pt>
    <dgm:pt modelId="{9863FEAB-F605-4643-B07D-0F6957AF8FF6}" type="parTrans" cxnId="{A5221CA8-8160-462F-B736-60350C8CA71C}">
      <dgm:prSet/>
      <dgm:spPr/>
      <dgm:t>
        <a:bodyPr/>
        <a:lstStyle/>
        <a:p>
          <a:endParaRPr lang="de-DE"/>
        </a:p>
      </dgm:t>
    </dgm:pt>
    <dgm:pt modelId="{1013FFA9-73AA-42FB-8185-964DA39E828B}" type="sibTrans" cxnId="{A5221CA8-8160-462F-B736-60350C8CA71C}">
      <dgm:prSet/>
      <dgm:spPr/>
      <dgm:t>
        <a:bodyPr/>
        <a:lstStyle/>
        <a:p>
          <a:endParaRPr lang="de-DE"/>
        </a:p>
      </dgm:t>
    </dgm:pt>
    <dgm:pt modelId="{0D67BA8C-E816-4FC0-8609-8801BB6666B7}" type="pres">
      <dgm:prSet presAssocID="{D42F447D-38AD-4947-868D-DEEE4635F8D8}" presName="CompostProcess" presStyleCnt="0">
        <dgm:presLayoutVars>
          <dgm:dir/>
          <dgm:resizeHandles val="exact"/>
        </dgm:presLayoutVars>
      </dgm:prSet>
      <dgm:spPr/>
    </dgm:pt>
    <dgm:pt modelId="{02988F6F-9DF6-4E02-B8FA-FF6D6B79CDE6}" type="pres">
      <dgm:prSet presAssocID="{D42F447D-38AD-4947-868D-DEEE4635F8D8}" presName="arrow" presStyleLbl="bgShp" presStyleIdx="0" presStyleCnt="1" custLinFactNeighborX="-83" custLinFactNeighborY="0"/>
      <dgm:spPr/>
    </dgm:pt>
    <dgm:pt modelId="{A748F91C-9679-4892-84CE-75D330DA011F}" type="pres">
      <dgm:prSet presAssocID="{D42F447D-38AD-4947-868D-DEEE4635F8D8}" presName="linearProcess" presStyleCnt="0"/>
      <dgm:spPr/>
    </dgm:pt>
    <dgm:pt modelId="{4E93A366-ACEE-466E-9D35-77D3AF2F8C92}" type="pres">
      <dgm:prSet presAssocID="{8ABC3EFA-1B70-4341-9D9D-4F5840D4AB82}" presName="textNode" presStyleLbl="node1" presStyleIdx="0" presStyleCnt="5">
        <dgm:presLayoutVars>
          <dgm:bulletEnabled val="1"/>
        </dgm:presLayoutVars>
      </dgm:prSet>
      <dgm:spPr/>
    </dgm:pt>
    <dgm:pt modelId="{3797C5F2-CB02-4331-8CA1-78EC566DE535}" type="pres">
      <dgm:prSet presAssocID="{5FF3C3A3-2480-4ADB-ABFF-12656DDB8CE6}" presName="sibTrans" presStyleCnt="0"/>
      <dgm:spPr/>
    </dgm:pt>
    <dgm:pt modelId="{69FFD6D7-3C07-4B3A-8E98-E3A260951737}" type="pres">
      <dgm:prSet presAssocID="{37D0CAFE-3EA6-4916-A9BB-31ACAEDDE20D}" presName="textNode" presStyleLbl="node1" presStyleIdx="1" presStyleCnt="5">
        <dgm:presLayoutVars>
          <dgm:bulletEnabled val="1"/>
        </dgm:presLayoutVars>
      </dgm:prSet>
      <dgm:spPr/>
    </dgm:pt>
    <dgm:pt modelId="{A6240A87-25A5-4388-8C4A-B3BB3B310960}" type="pres">
      <dgm:prSet presAssocID="{FC72C173-512D-49ED-99A3-E41B7312F10F}" presName="sibTrans" presStyleCnt="0"/>
      <dgm:spPr/>
    </dgm:pt>
    <dgm:pt modelId="{E9393F71-0294-4153-B5B9-B7E1FB5E127E}" type="pres">
      <dgm:prSet presAssocID="{A252FE2D-3074-41B2-867B-D8FB56C68E1D}" presName="textNode" presStyleLbl="node1" presStyleIdx="2" presStyleCnt="5">
        <dgm:presLayoutVars>
          <dgm:bulletEnabled val="1"/>
        </dgm:presLayoutVars>
      </dgm:prSet>
      <dgm:spPr/>
    </dgm:pt>
    <dgm:pt modelId="{E7B03205-4415-4FBD-AF00-DC191BEC35C8}" type="pres">
      <dgm:prSet presAssocID="{A17BD433-7670-4D20-A899-C71AFE2B002A}" presName="sibTrans" presStyleCnt="0"/>
      <dgm:spPr/>
    </dgm:pt>
    <dgm:pt modelId="{9F92FC40-4885-4BFF-B3CF-1672CDB7C88E}" type="pres">
      <dgm:prSet presAssocID="{7813A655-9602-4DFB-843D-49B2584D4220}" presName="textNode" presStyleLbl="node1" presStyleIdx="3" presStyleCnt="5">
        <dgm:presLayoutVars>
          <dgm:bulletEnabled val="1"/>
        </dgm:presLayoutVars>
      </dgm:prSet>
      <dgm:spPr/>
    </dgm:pt>
    <dgm:pt modelId="{41DA5244-CBE0-4574-9163-0F773003C89E}" type="pres">
      <dgm:prSet presAssocID="{1013FFA9-73AA-42FB-8185-964DA39E828B}" presName="sibTrans" presStyleCnt="0"/>
      <dgm:spPr/>
    </dgm:pt>
    <dgm:pt modelId="{A044C3B1-AD82-4B19-B8A7-EC4352681019}" type="pres">
      <dgm:prSet presAssocID="{826BE54E-E97D-49D1-B0D8-9F19D38AEA59}" presName="textNode" presStyleLbl="node1" presStyleIdx="4" presStyleCnt="5">
        <dgm:presLayoutVars>
          <dgm:bulletEnabled val="1"/>
        </dgm:presLayoutVars>
      </dgm:prSet>
      <dgm:spPr/>
    </dgm:pt>
  </dgm:ptLst>
  <dgm:cxnLst>
    <dgm:cxn modelId="{329E0425-CBA3-41C8-89A4-4AD9AABA0D19}" srcId="{D42F447D-38AD-4947-868D-DEEE4635F8D8}" destId="{826BE54E-E97D-49D1-B0D8-9F19D38AEA59}" srcOrd="4" destOrd="0" parTransId="{35A1AB61-3B35-4F81-9B62-AA935892D272}" sibTransId="{F89971C9-BB98-4B84-AAF5-37437BBF5381}"/>
    <dgm:cxn modelId="{6D49D326-D9FB-4C5F-B102-E581AF665D38}" srcId="{37D0CAFE-3EA6-4916-A9BB-31ACAEDDE20D}" destId="{B18A7525-DAAB-4212-BFEE-0D6C5C913370}" srcOrd="2" destOrd="0" parTransId="{6F98A60C-EB5D-49A8-9865-B7D400C84D22}" sibTransId="{FB57C412-3A38-4220-8CD7-E34983C06BFC}"/>
    <dgm:cxn modelId="{5C8EE126-7CF2-44D6-A6F0-240118B0F520}" type="presOf" srcId="{8ABC3EFA-1B70-4341-9D9D-4F5840D4AB82}" destId="{4E93A366-ACEE-466E-9D35-77D3AF2F8C92}" srcOrd="0" destOrd="0" presId="urn:microsoft.com/office/officeart/2005/8/layout/hProcess9"/>
    <dgm:cxn modelId="{3182232E-29F1-48FC-A3E5-90402086FFFD}" type="presOf" srcId="{46592C53-B853-458E-9516-F7271BD89AA3}" destId="{69FFD6D7-3C07-4B3A-8E98-E3A260951737}" srcOrd="0" destOrd="1" presId="urn:microsoft.com/office/officeart/2005/8/layout/hProcess9"/>
    <dgm:cxn modelId="{EB13D84A-410F-4A56-9A0F-F03592CC28EE}" type="presOf" srcId="{826BE54E-E97D-49D1-B0D8-9F19D38AEA59}" destId="{A044C3B1-AD82-4B19-B8A7-EC4352681019}" srcOrd="0" destOrd="0" presId="urn:microsoft.com/office/officeart/2005/8/layout/hProcess9"/>
    <dgm:cxn modelId="{510A584C-9328-449D-9C48-801A4CCF94C7}" type="presOf" srcId="{AC194146-BE87-42D2-B127-9EA2C49F52F9}" destId="{69FFD6D7-3C07-4B3A-8E98-E3A260951737}" srcOrd="0" destOrd="2" presId="urn:microsoft.com/office/officeart/2005/8/layout/hProcess9"/>
    <dgm:cxn modelId="{436C2A9D-7BE1-4799-ABED-532AA971F8B9}" type="presOf" srcId="{37D0CAFE-3EA6-4916-A9BB-31ACAEDDE20D}" destId="{69FFD6D7-3C07-4B3A-8E98-E3A260951737}" srcOrd="0" destOrd="0" presId="urn:microsoft.com/office/officeart/2005/8/layout/hProcess9"/>
    <dgm:cxn modelId="{18E52F9F-A46D-44D3-95AE-4E24176B4909}" type="presOf" srcId="{721EB104-263D-4C03-8B0A-531D15200FA6}" destId="{69FFD6D7-3C07-4B3A-8E98-E3A260951737}" srcOrd="0" destOrd="4" presId="urn:microsoft.com/office/officeart/2005/8/layout/hProcess9"/>
    <dgm:cxn modelId="{A5221CA8-8160-462F-B736-60350C8CA71C}" srcId="{D42F447D-38AD-4947-868D-DEEE4635F8D8}" destId="{7813A655-9602-4DFB-843D-49B2584D4220}" srcOrd="3" destOrd="0" parTransId="{9863FEAB-F605-4643-B07D-0F6957AF8FF6}" sibTransId="{1013FFA9-73AA-42FB-8185-964DA39E828B}"/>
    <dgm:cxn modelId="{5A1CB5BA-14C5-4CC9-B227-A37D79BA14A5}" srcId="{D42F447D-38AD-4947-868D-DEEE4635F8D8}" destId="{37D0CAFE-3EA6-4916-A9BB-31ACAEDDE20D}" srcOrd="1" destOrd="0" parTransId="{F63D1051-D76B-4A61-B43A-A7DFC2D5698F}" sibTransId="{FC72C173-512D-49ED-99A3-E41B7312F10F}"/>
    <dgm:cxn modelId="{666E0CC5-7BB2-4CE1-B2AA-744AD18F59B2}" type="presOf" srcId="{B18A7525-DAAB-4212-BFEE-0D6C5C913370}" destId="{69FFD6D7-3C07-4B3A-8E98-E3A260951737}" srcOrd="0" destOrd="3" presId="urn:microsoft.com/office/officeart/2005/8/layout/hProcess9"/>
    <dgm:cxn modelId="{4379D9C7-123A-4376-9AA7-58D973A2D4DD}" srcId="{D42F447D-38AD-4947-868D-DEEE4635F8D8}" destId="{8ABC3EFA-1B70-4341-9D9D-4F5840D4AB82}" srcOrd="0" destOrd="0" parTransId="{289CEE22-809D-424A-9634-DAEEA8C5E29E}" sibTransId="{5FF3C3A3-2480-4ADB-ABFF-12656DDB8CE6}"/>
    <dgm:cxn modelId="{837CF8CD-B266-4C4B-B136-A0D25BBF0BE9}" srcId="{37D0CAFE-3EA6-4916-A9BB-31ACAEDDE20D}" destId="{AC194146-BE87-42D2-B127-9EA2C49F52F9}" srcOrd="1" destOrd="0" parTransId="{83ABAE85-760A-454D-ADBB-34F985A14C23}" sibTransId="{E4806B13-F896-4AFD-9671-A0BE4050D353}"/>
    <dgm:cxn modelId="{E67E9CDC-9625-4DC5-A1F4-CDE41CA1C5B1}" srcId="{D42F447D-38AD-4947-868D-DEEE4635F8D8}" destId="{A252FE2D-3074-41B2-867B-D8FB56C68E1D}" srcOrd="2" destOrd="0" parTransId="{F4C6AE87-7A19-4C3D-B0FD-61BDE20D9240}" sibTransId="{A17BD433-7670-4D20-A899-C71AFE2B002A}"/>
    <dgm:cxn modelId="{7AB1ADE0-FE03-42C6-A7B6-CBBC6E1DE7DF}" type="presOf" srcId="{A252FE2D-3074-41B2-867B-D8FB56C68E1D}" destId="{E9393F71-0294-4153-B5B9-B7E1FB5E127E}" srcOrd="0" destOrd="0" presId="urn:microsoft.com/office/officeart/2005/8/layout/hProcess9"/>
    <dgm:cxn modelId="{05DDBDE2-C9E2-4642-9325-82E9E8CFAF0D}" srcId="{37D0CAFE-3EA6-4916-A9BB-31ACAEDDE20D}" destId="{721EB104-263D-4C03-8B0A-531D15200FA6}" srcOrd="3" destOrd="0" parTransId="{56A7F5B4-F5F1-4CED-8947-DE304E9F4D6B}" sibTransId="{7ADE62F4-7BDF-436A-BE75-09B7A94E96C1}"/>
    <dgm:cxn modelId="{323593E8-D1B5-427D-AFF0-A20290D6E092}" type="presOf" srcId="{D42F447D-38AD-4947-868D-DEEE4635F8D8}" destId="{0D67BA8C-E816-4FC0-8609-8801BB6666B7}" srcOrd="0" destOrd="0" presId="urn:microsoft.com/office/officeart/2005/8/layout/hProcess9"/>
    <dgm:cxn modelId="{5CC585EA-9513-4239-B9AD-37F705CF8CC1}" srcId="{37D0CAFE-3EA6-4916-A9BB-31ACAEDDE20D}" destId="{46592C53-B853-458E-9516-F7271BD89AA3}" srcOrd="0" destOrd="0" parTransId="{2E5A2CEA-5674-4C97-8E74-021FD54CE14F}" sibTransId="{86A89BF8-A83A-4B49-B739-5279A24D93DE}"/>
    <dgm:cxn modelId="{CF3947FB-973B-496D-AA05-4C9A7E9DCB6A}" type="presOf" srcId="{7813A655-9602-4DFB-843D-49B2584D4220}" destId="{9F92FC40-4885-4BFF-B3CF-1672CDB7C88E}" srcOrd="0" destOrd="0" presId="urn:microsoft.com/office/officeart/2005/8/layout/hProcess9"/>
    <dgm:cxn modelId="{CF3AAF5C-0F7D-4F19-BCE5-74E267B6A1FF}" type="presParOf" srcId="{0D67BA8C-E816-4FC0-8609-8801BB6666B7}" destId="{02988F6F-9DF6-4E02-B8FA-FF6D6B79CDE6}" srcOrd="0" destOrd="0" presId="urn:microsoft.com/office/officeart/2005/8/layout/hProcess9"/>
    <dgm:cxn modelId="{A0D00504-C662-4373-A761-F49F1EF5DABB}" type="presParOf" srcId="{0D67BA8C-E816-4FC0-8609-8801BB6666B7}" destId="{A748F91C-9679-4892-84CE-75D330DA011F}" srcOrd="1" destOrd="0" presId="urn:microsoft.com/office/officeart/2005/8/layout/hProcess9"/>
    <dgm:cxn modelId="{2A063355-9899-4E37-A928-3A376A7743FC}" type="presParOf" srcId="{A748F91C-9679-4892-84CE-75D330DA011F}" destId="{4E93A366-ACEE-466E-9D35-77D3AF2F8C92}" srcOrd="0" destOrd="0" presId="urn:microsoft.com/office/officeart/2005/8/layout/hProcess9"/>
    <dgm:cxn modelId="{83B939A5-F6A0-4AE3-A343-A4AE46702C7E}" type="presParOf" srcId="{A748F91C-9679-4892-84CE-75D330DA011F}" destId="{3797C5F2-CB02-4331-8CA1-78EC566DE535}" srcOrd="1" destOrd="0" presId="urn:microsoft.com/office/officeart/2005/8/layout/hProcess9"/>
    <dgm:cxn modelId="{41BA1A0B-091C-4F30-A034-D640D9719803}" type="presParOf" srcId="{A748F91C-9679-4892-84CE-75D330DA011F}" destId="{69FFD6D7-3C07-4B3A-8E98-E3A260951737}" srcOrd="2" destOrd="0" presId="urn:microsoft.com/office/officeart/2005/8/layout/hProcess9"/>
    <dgm:cxn modelId="{7E6594A4-4CA9-4DB4-8A0C-A3CC7C4BBCD6}" type="presParOf" srcId="{A748F91C-9679-4892-84CE-75D330DA011F}" destId="{A6240A87-25A5-4388-8C4A-B3BB3B310960}" srcOrd="3" destOrd="0" presId="urn:microsoft.com/office/officeart/2005/8/layout/hProcess9"/>
    <dgm:cxn modelId="{5AECCCD0-26DB-4327-8D02-4F717432A04C}" type="presParOf" srcId="{A748F91C-9679-4892-84CE-75D330DA011F}" destId="{E9393F71-0294-4153-B5B9-B7E1FB5E127E}" srcOrd="4" destOrd="0" presId="urn:microsoft.com/office/officeart/2005/8/layout/hProcess9"/>
    <dgm:cxn modelId="{689CB613-26B9-48F0-BB13-61198C3273C8}" type="presParOf" srcId="{A748F91C-9679-4892-84CE-75D330DA011F}" destId="{E7B03205-4415-4FBD-AF00-DC191BEC35C8}" srcOrd="5" destOrd="0" presId="urn:microsoft.com/office/officeart/2005/8/layout/hProcess9"/>
    <dgm:cxn modelId="{C4D78CB9-38C7-41AD-AD58-B31F209A32AF}" type="presParOf" srcId="{A748F91C-9679-4892-84CE-75D330DA011F}" destId="{9F92FC40-4885-4BFF-B3CF-1672CDB7C88E}" srcOrd="6" destOrd="0" presId="urn:microsoft.com/office/officeart/2005/8/layout/hProcess9"/>
    <dgm:cxn modelId="{6E00F015-FE8D-47C1-A97D-8339B10880B5}" type="presParOf" srcId="{A748F91C-9679-4892-84CE-75D330DA011F}" destId="{41DA5244-CBE0-4574-9163-0F773003C89E}" srcOrd="7" destOrd="0" presId="urn:microsoft.com/office/officeart/2005/8/layout/hProcess9"/>
    <dgm:cxn modelId="{0C1B58CC-8225-4381-A984-64EC002B7B88}" type="presParOf" srcId="{A748F91C-9679-4892-84CE-75D330DA011F}" destId="{A044C3B1-AD82-4B19-B8A7-EC4352681019}"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C3C81-93D9-4682-9AE8-61A6849CF696}">
      <dsp:nvSpPr>
        <dsp:cNvPr id="0" name=""/>
        <dsp:cNvSpPr/>
      </dsp:nvSpPr>
      <dsp:spPr>
        <a:xfrm>
          <a:off x="4987"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Produktion</a:t>
          </a:r>
        </a:p>
      </dsp:txBody>
      <dsp:txXfrm>
        <a:off x="585641" y="1638920"/>
        <a:ext cx="1741964" cy="1161308"/>
      </dsp:txXfrm>
    </dsp:sp>
    <dsp:sp modelId="{9969A2FC-E802-47BF-A02A-8BFDC6667E59}">
      <dsp:nvSpPr>
        <dsp:cNvPr id="0" name=""/>
        <dsp:cNvSpPr/>
      </dsp:nvSpPr>
      <dsp:spPr>
        <a:xfrm>
          <a:off x="2617932"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Verarbeitung</a:t>
          </a:r>
        </a:p>
      </dsp:txBody>
      <dsp:txXfrm>
        <a:off x="3198586" y="1638920"/>
        <a:ext cx="1741964" cy="1161308"/>
      </dsp:txXfrm>
    </dsp:sp>
    <dsp:sp modelId="{00B17ECE-BA47-4C40-BBE9-7102B976C549}">
      <dsp:nvSpPr>
        <dsp:cNvPr id="0" name=""/>
        <dsp:cNvSpPr/>
      </dsp:nvSpPr>
      <dsp:spPr>
        <a:xfrm>
          <a:off x="5230877"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Handel</a:t>
          </a:r>
        </a:p>
      </dsp:txBody>
      <dsp:txXfrm>
        <a:off x="5811531" y="1638920"/>
        <a:ext cx="1741964" cy="1161308"/>
      </dsp:txXfrm>
    </dsp:sp>
    <dsp:sp modelId="{F0B6F05D-24CE-4DAB-B6FA-5EBEFF5932C7}">
      <dsp:nvSpPr>
        <dsp:cNvPr id="0" name=""/>
        <dsp:cNvSpPr/>
      </dsp:nvSpPr>
      <dsp:spPr>
        <a:xfrm>
          <a:off x="7843823"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Außer-Haus-Verpflegung</a:t>
          </a:r>
        </a:p>
      </dsp:txBody>
      <dsp:txXfrm>
        <a:off x="8424477" y="1638920"/>
        <a:ext cx="1741964" cy="1161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88E02-6B27-44A6-892B-CE27145BDCEC}">
      <dsp:nvSpPr>
        <dsp:cNvPr id="0" name=""/>
        <dsp:cNvSpPr/>
      </dsp:nvSpPr>
      <dsp:spPr>
        <a:xfrm>
          <a:off x="1143" y="2529006"/>
          <a:ext cx="1873110" cy="749244"/>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Speisenplanung</a:t>
          </a:r>
        </a:p>
      </dsp:txBody>
      <dsp:txXfrm>
        <a:off x="1143" y="2529006"/>
        <a:ext cx="1685799" cy="749244"/>
      </dsp:txXfrm>
    </dsp:sp>
    <dsp:sp modelId="{28C20CA1-3812-486C-B916-C22275DD9F2E}">
      <dsp:nvSpPr>
        <dsp:cNvPr id="0" name=""/>
        <dsp:cNvSpPr/>
      </dsp:nvSpPr>
      <dsp:spPr>
        <a:xfrm>
          <a:off x="1489756" y="2529006"/>
          <a:ext cx="1873110" cy="749244"/>
        </a:xfrm>
        <a:prstGeom prst="chevron">
          <a:avLst/>
        </a:prstGeom>
        <a:solidFill>
          <a:schemeClr val="lt1">
            <a:hueOff val="0"/>
            <a:satOff val="0"/>
            <a:lumOff val="0"/>
            <a:alphaOff val="0"/>
          </a:schemeClr>
        </a:solidFill>
        <a:ln w="28575"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b="1" kern="1200">
              <a:solidFill>
                <a:schemeClr val="tx1"/>
              </a:solidFill>
            </a:rPr>
            <a:t>Bestellung</a:t>
          </a:r>
        </a:p>
      </dsp:txBody>
      <dsp:txXfrm>
        <a:off x="1864378" y="2529006"/>
        <a:ext cx="1123866" cy="749244"/>
      </dsp:txXfrm>
    </dsp:sp>
    <dsp:sp modelId="{7E2A6D66-F309-40FA-A956-2BF661F86D01}">
      <dsp:nvSpPr>
        <dsp:cNvPr id="0" name=""/>
        <dsp:cNvSpPr/>
      </dsp:nvSpPr>
      <dsp:spPr>
        <a:xfrm>
          <a:off x="3019383"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Lagerung</a:t>
          </a:r>
        </a:p>
      </dsp:txBody>
      <dsp:txXfrm>
        <a:off x="3394005" y="2529006"/>
        <a:ext cx="1123866" cy="749244"/>
      </dsp:txXfrm>
    </dsp:sp>
    <dsp:sp modelId="{2F5DE41E-0525-4937-91EA-813C00357CFA}">
      <dsp:nvSpPr>
        <dsp:cNvPr id="0" name=""/>
        <dsp:cNvSpPr/>
      </dsp:nvSpPr>
      <dsp:spPr>
        <a:xfrm>
          <a:off x="4496607"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Produktion</a:t>
          </a:r>
        </a:p>
      </dsp:txBody>
      <dsp:txXfrm>
        <a:off x="4871229" y="2529006"/>
        <a:ext cx="1123866" cy="749244"/>
      </dsp:txXfrm>
    </dsp:sp>
    <dsp:sp modelId="{FCBC3877-C25C-4BC6-B304-C689B66E4AAC}">
      <dsp:nvSpPr>
        <dsp:cNvPr id="0" name=""/>
        <dsp:cNvSpPr/>
      </dsp:nvSpPr>
      <dsp:spPr>
        <a:xfrm>
          <a:off x="5995096"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Speisenrücklauf</a:t>
          </a:r>
        </a:p>
      </dsp:txBody>
      <dsp:txXfrm>
        <a:off x="6369718" y="2529006"/>
        <a:ext cx="1123866" cy="749244"/>
      </dsp:txXfrm>
    </dsp:sp>
    <dsp:sp modelId="{3D3240E7-D0B5-45F8-A0B3-9A2F03BAC159}">
      <dsp:nvSpPr>
        <dsp:cNvPr id="0" name=""/>
        <dsp:cNvSpPr/>
      </dsp:nvSpPr>
      <dsp:spPr>
        <a:xfrm>
          <a:off x="7493584"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Entsorgung</a:t>
          </a:r>
        </a:p>
      </dsp:txBody>
      <dsp:txXfrm>
        <a:off x="7868206" y="2529006"/>
        <a:ext cx="1123866" cy="749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0A4DC-A4BF-42FE-96D5-F707FDE2C092}">
      <dsp:nvSpPr>
        <dsp:cNvPr id="0" name=""/>
        <dsp:cNvSpPr/>
      </dsp:nvSpPr>
      <dsp:spPr>
        <a:xfrm>
          <a:off x="1362219" y="282779"/>
          <a:ext cx="3833906" cy="3833906"/>
        </a:xfrm>
        <a:prstGeom prst="pie">
          <a:avLst>
            <a:gd name="adj1" fmla="val 162000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Plan</a:t>
          </a:r>
        </a:p>
      </dsp:txBody>
      <dsp:txXfrm>
        <a:off x="3397384" y="1077401"/>
        <a:ext cx="1414893" cy="1049760"/>
      </dsp:txXfrm>
    </dsp:sp>
    <dsp:sp modelId="{23D8B0CE-81BE-4015-AA9B-789148F0D3D8}">
      <dsp:nvSpPr>
        <dsp:cNvPr id="0" name=""/>
        <dsp:cNvSpPr/>
      </dsp:nvSpPr>
      <dsp:spPr>
        <a:xfrm>
          <a:off x="1362219" y="411488"/>
          <a:ext cx="3833906" cy="3833906"/>
        </a:xfrm>
        <a:prstGeom prst="pie">
          <a:avLst>
            <a:gd name="adj1" fmla="val 0"/>
            <a:gd name="adj2" fmla="val 54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Do</a:t>
          </a:r>
        </a:p>
      </dsp:txBody>
      <dsp:txXfrm>
        <a:off x="3397384" y="2401012"/>
        <a:ext cx="1414893" cy="1049760"/>
      </dsp:txXfrm>
    </dsp:sp>
    <dsp:sp modelId="{E9BFA66A-2711-4FE6-9ED1-9AB417A783E5}">
      <dsp:nvSpPr>
        <dsp:cNvPr id="0" name=""/>
        <dsp:cNvSpPr/>
      </dsp:nvSpPr>
      <dsp:spPr>
        <a:xfrm>
          <a:off x="1233510" y="411488"/>
          <a:ext cx="3833906" cy="3833906"/>
        </a:xfrm>
        <a:prstGeom prst="pie">
          <a:avLst>
            <a:gd name="adj1" fmla="val 5400000"/>
            <a:gd name="adj2" fmla="val 108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Check</a:t>
          </a:r>
        </a:p>
      </dsp:txBody>
      <dsp:txXfrm>
        <a:off x="1617357" y="2401012"/>
        <a:ext cx="1414893" cy="1049760"/>
      </dsp:txXfrm>
    </dsp:sp>
    <dsp:sp modelId="{D7102FE9-9429-44DC-A142-DAE130A8BC47}">
      <dsp:nvSpPr>
        <dsp:cNvPr id="0" name=""/>
        <dsp:cNvSpPr/>
      </dsp:nvSpPr>
      <dsp:spPr>
        <a:xfrm>
          <a:off x="1233510" y="282779"/>
          <a:ext cx="3833906" cy="3833906"/>
        </a:xfrm>
        <a:prstGeom prst="pie">
          <a:avLst>
            <a:gd name="adj1" fmla="val 10800000"/>
            <a:gd name="adj2" fmla="val 162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Act</a:t>
          </a:r>
        </a:p>
      </dsp:txBody>
      <dsp:txXfrm>
        <a:off x="1617357" y="1077401"/>
        <a:ext cx="1414893" cy="1049760"/>
      </dsp:txXfrm>
    </dsp:sp>
    <dsp:sp modelId="{81CAC1ED-0B6B-49F0-9112-E503075739FE}">
      <dsp:nvSpPr>
        <dsp:cNvPr id="0" name=""/>
        <dsp:cNvSpPr/>
      </dsp:nvSpPr>
      <dsp:spPr>
        <a:xfrm>
          <a:off x="1124882" y="45442"/>
          <a:ext cx="4308580" cy="4308580"/>
        </a:xfrm>
        <a:prstGeom prst="circularArrow">
          <a:avLst>
            <a:gd name="adj1" fmla="val 5085"/>
            <a:gd name="adj2" fmla="val 327528"/>
            <a:gd name="adj3" fmla="val 21272472"/>
            <a:gd name="adj4" fmla="val 162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3B8B0C-C7F9-4CBA-B00B-D91A21FCD574}">
      <dsp:nvSpPr>
        <dsp:cNvPr id="0" name=""/>
        <dsp:cNvSpPr/>
      </dsp:nvSpPr>
      <dsp:spPr>
        <a:xfrm>
          <a:off x="1124882" y="174151"/>
          <a:ext cx="4308580" cy="4308580"/>
        </a:xfrm>
        <a:prstGeom prst="circularArrow">
          <a:avLst>
            <a:gd name="adj1" fmla="val 5085"/>
            <a:gd name="adj2" fmla="val 327528"/>
            <a:gd name="adj3" fmla="val 5072472"/>
            <a:gd name="adj4" fmla="val 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021AB6-BCF7-4566-B842-C9871486AC0B}">
      <dsp:nvSpPr>
        <dsp:cNvPr id="0" name=""/>
        <dsp:cNvSpPr/>
      </dsp:nvSpPr>
      <dsp:spPr>
        <a:xfrm>
          <a:off x="996173" y="174151"/>
          <a:ext cx="4308580" cy="4308580"/>
        </a:xfrm>
        <a:prstGeom prst="circularArrow">
          <a:avLst>
            <a:gd name="adj1" fmla="val 5085"/>
            <a:gd name="adj2" fmla="val 327528"/>
            <a:gd name="adj3" fmla="val 10472472"/>
            <a:gd name="adj4" fmla="val 54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1FA725-C51A-46DB-A161-A388B8C0792A}">
      <dsp:nvSpPr>
        <dsp:cNvPr id="0" name=""/>
        <dsp:cNvSpPr/>
      </dsp:nvSpPr>
      <dsp:spPr>
        <a:xfrm>
          <a:off x="996173" y="45442"/>
          <a:ext cx="4308580" cy="4308580"/>
        </a:xfrm>
        <a:prstGeom prst="circularArrow">
          <a:avLst>
            <a:gd name="adj1" fmla="val 5085"/>
            <a:gd name="adj2" fmla="val 327528"/>
            <a:gd name="adj3" fmla="val 15872472"/>
            <a:gd name="adj4" fmla="val 108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46857-3116-420C-8DE1-B0D3182F3842}">
      <dsp:nvSpPr>
        <dsp:cNvPr id="0" name=""/>
        <dsp:cNvSpPr/>
      </dsp:nvSpPr>
      <dsp:spPr>
        <a:xfrm rot="5400000">
          <a:off x="5764760" y="-2238704"/>
          <a:ext cx="1210735" cy="5995415"/>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de-DE" sz="1600" kern="1200"/>
            <a:t>vermehrt in Fisch zu finden</a:t>
          </a:r>
        </a:p>
        <a:p>
          <a:pPr marL="171450" lvl="1" indent="-171450" algn="l" defTabSz="711200">
            <a:lnSpc>
              <a:spcPct val="90000"/>
            </a:lnSpc>
            <a:spcBef>
              <a:spcPct val="0"/>
            </a:spcBef>
            <a:spcAft>
              <a:spcPct val="15000"/>
            </a:spcAft>
            <a:buChar char="•"/>
          </a:pPr>
          <a:r>
            <a:rPr lang="de-DE" sz="1600" b="1" kern="1200"/>
            <a:t>aber</a:t>
          </a:r>
          <a:r>
            <a:rPr lang="de-DE" sz="1600" kern="1200"/>
            <a:t> auch in Algen und Nüssen </a:t>
          </a:r>
        </a:p>
      </dsp:txBody>
      <dsp:txXfrm rot="-5400000">
        <a:off x="3372421" y="212738"/>
        <a:ext cx="5936312" cy="1092529"/>
      </dsp:txXfrm>
    </dsp:sp>
    <dsp:sp modelId="{DD5BF1F1-A107-47AB-988E-21248B7F9750}">
      <dsp:nvSpPr>
        <dsp:cNvPr id="0" name=""/>
        <dsp:cNvSpPr/>
      </dsp:nvSpPr>
      <dsp:spPr>
        <a:xfrm>
          <a:off x="0" y="2293"/>
          <a:ext cx="3372420" cy="15134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a:t>Jod und Omega-3-Fettsäuren sind wichtiger Bestandteil einer gesunden Ernährung</a:t>
          </a:r>
        </a:p>
      </dsp:txBody>
      <dsp:txXfrm>
        <a:off x="73879" y="76172"/>
        <a:ext cx="3224662" cy="1365661"/>
      </dsp:txXfrm>
    </dsp:sp>
    <dsp:sp modelId="{D7D91D38-8FA1-4B52-A572-8902E449994A}">
      <dsp:nvSpPr>
        <dsp:cNvPr id="0" name=""/>
        <dsp:cNvSpPr/>
      </dsp:nvSpPr>
      <dsp:spPr>
        <a:xfrm rot="5400000">
          <a:off x="5764760" y="-649613"/>
          <a:ext cx="1210735" cy="5995415"/>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de-DE" sz="1600" kern="1200"/>
            <a:t>Marine Stewardship Council– bzw. </a:t>
          </a:r>
          <a:r>
            <a:rPr lang="de-DE" sz="1600" kern="1200" err="1"/>
            <a:t>Aquaculture</a:t>
          </a:r>
          <a:r>
            <a:rPr lang="de-DE" sz="1600" kern="1200"/>
            <a:t>  Stewardship Council– Siegel. </a:t>
          </a:r>
        </a:p>
        <a:p>
          <a:pPr marL="171450" lvl="1" indent="-171450" algn="l" defTabSz="711200" rtl="0">
            <a:lnSpc>
              <a:spcPct val="90000"/>
            </a:lnSpc>
            <a:spcBef>
              <a:spcPct val="0"/>
            </a:spcBef>
            <a:spcAft>
              <a:spcPct val="15000"/>
            </a:spcAft>
            <a:buChar char="•"/>
          </a:pPr>
          <a:r>
            <a:rPr lang="de-DE" sz="1600" kern="1200"/>
            <a:t>Diese Siegel stehen für </a:t>
          </a:r>
          <a:r>
            <a:rPr lang="de-DE" sz="1600" kern="1200">
              <a:latin typeface="Arial"/>
            </a:rPr>
            <a:t>nachhaltigen Fischfang bzw. verantwortungsvolle Aquakultur / Fischzucht</a:t>
          </a:r>
          <a:endParaRPr lang="de-DE" sz="1600" kern="1200"/>
        </a:p>
      </dsp:txBody>
      <dsp:txXfrm rot="-5400000">
        <a:off x="3372421" y="1801829"/>
        <a:ext cx="5936312" cy="1092529"/>
      </dsp:txXfrm>
    </dsp:sp>
    <dsp:sp modelId="{81DF14AA-5193-4C83-B530-740CA5611652}">
      <dsp:nvSpPr>
        <dsp:cNvPr id="0" name=""/>
        <dsp:cNvSpPr/>
      </dsp:nvSpPr>
      <dsp:spPr>
        <a:xfrm>
          <a:off x="0" y="1591384"/>
          <a:ext cx="3372420" cy="15134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a:t>Nur Fisch kaufen, der das MSC- bzw. ASC-Siegel trägt </a:t>
          </a:r>
        </a:p>
      </dsp:txBody>
      <dsp:txXfrm>
        <a:off x="73879" y="1665263"/>
        <a:ext cx="3224662" cy="1365661"/>
      </dsp:txXfrm>
    </dsp:sp>
    <dsp:sp modelId="{CA2D9FCF-00CE-41CB-838A-BF292FF68319}">
      <dsp:nvSpPr>
        <dsp:cNvPr id="0" name=""/>
        <dsp:cNvSpPr/>
      </dsp:nvSpPr>
      <dsp:spPr>
        <a:xfrm>
          <a:off x="0" y="3180474"/>
          <a:ext cx="3372420" cy="15134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a:t>Speisefisch sollten in Ihrem Speiseplan nur eine ergänzende Rolle spielen und kein tägliches Lebensmittel sein.  </a:t>
          </a:r>
        </a:p>
      </dsp:txBody>
      <dsp:txXfrm>
        <a:off x="73879" y="3254353"/>
        <a:ext cx="3224662" cy="13656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05DC3-8D9B-4B79-8373-16D2D2DBA9AE}">
      <dsp:nvSpPr>
        <dsp:cNvPr id="0" name=""/>
        <dsp:cNvSpPr/>
      </dsp:nvSpPr>
      <dsp:spPr>
        <a:xfrm>
          <a:off x="1653508" y="2937486"/>
          <a:ext cx="1921452" cy="1649921"/>
        </a:xfrm>
        <a:prstGeom prst="hexagon">
          <a:avLst>
            <a:gd name="adj" fmla="val 25000"/>
            <a:gd name="vf" fmla="val 115470"/>
          </a:avLst>
        </a:prstGeom>
        <a:solidFill>
          <a:schemeClr val="accent4">
            <a:shade val="50000"/>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fairer Preis und fairen Lohn </a:t>
          </a:r>
        </a:p>
      </dsp:txBody>
      <dsp:txXfrm>
        <a:off x="1951122" y="3193043"/>
        <a:ext cx="1326224" cy="1138807"/>
      </dsp:txXfrm>
    </dsp:sp>
    <dsp:sp modelId="{9A203FA2-AE48-4A0D-9A44-8478CCEC602B}">
      <dsp:nvSpPr>
        <dsp:cNvPr id="0" name=""/>
        <dsp:cNvSpPr/>
      </dsp:nvSpPr>
      <dsp:spPr>
        <a:xfrm>
          <a:off x="1699354" y="3675330"/>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D5E86A-43A0-4B84-A36E-5311EC05204F}">
      <dsp:nvSpPr>
        <dsp:cNvPr id="0" name=""/>
        <dsp:cNvSpPr/>
      </dsp:nvSpPr>
      <dsp:spPr>
        <a:xfrm>
          <a:off x="0" y="2025408"/>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75E981-2946-4BB2-B5D1-58E1407B6B18}">
      <dsp:nvSpPr>
        <dsp:cNvPr id="0" name=""/>
        <dsp:cNvSpPr/>
      </dsp:nvSpPr>
      <dsp:spPr>
        <a:xfrm>
          <a:off x="1316286" y="3456473"/>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78A3D5-7BCE-422B-96B1-0470A22C0F7A}">
      <dsp:nvSpPr>
        <dsp:cNvPr id="0" name=""/>
        <dsp:cNvSpPr/>
      </dsp:nvSpPr>
      <dsp:spPr>
        <a:xfrm>
          <a:off x="3307016" y="2020627"/>
          <a:ext cx="1921452" cy="1649921"/>
        </a:xfrm>
        <a:prstGeom prst="hexagon">
          <a:avLst>
            <a:gd name="adj" fmla="val 25000"/>
            <a:gd name="vf" fmla="val 115470"/>
          </a:avLst>
        </a:prstGeom>
        <a:solidFill>
          <a:schemeClr val="accent4">
            <a:shade val="50000"/>
            <a:hueOff val="0"/>
            <a:satOff val="0"/>
            <a:lumOff val="13719"/>
            <a:alphaOff val="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Langfristige stabile Beziehungen</a:t>
          </a:r>
        </a:p>
      </dsp:txBody>
      <dsp:txXfrm>
        <a:off x="3604630" y="2276184"/>
        <a:ext cx="1326224" cy="1138807"/>
      </dsp:txXfrm>
    </dsp:sp>
    <dsp:sp modelId="{BF8BCE06-76CA-467A-9677-4180E739C321}">
      <dsp:nvSpPr>
        <dsp:cNvPr id="0" name=""/>
        <dsp:cNvSpPr/>
      </dsp:nvSpPr>
      <dsp:spPr>
        <a:xfrm>
          <a:off x="4629415" y="3447443"/>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80D09F-CEFD-4DA0-9543-9A97336EC0F7}">
      <dsp:nvSpPr>
        <dsp:cNvPr id="0" name=""/>
        <dsp:cNvSpPr/>
      </dsp:nvSpPr>
      <dsp:spPr>
        <a:xfrm>
          <a:off x="4959506" y="2934299"/>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71A377-ED4B-433A-BEDD-63A3C1A63491}">
      <dsp:nvSpPr>
        <dsp:cNvPr id="0" name=""/>
        <dsp:cNvSpPr/>
      </dsp:nvSpPr>
      <dsp:spPr>
        <a:xfrm>
          <a:off x="5006370" y="3668424"/>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427BD-5C50-4CF3-B44D-1FA7342E8A49}">
      <dsp:nvSpPr>
        <dsp:cNvPr id="0" name=""/>
        <dsp:cNvSpPr/>
      </dsp:nvSpPr>
      <dsp:spPr>
        <a:xfrm>
          <a:off x="1653508" y="1113861"/>
          <a:ext cx="1921452" cy="1649921"/>
        </a:xfrm>
        <a:prstGeom prst="hexagon">
          <a:avLst>
            <a:gd name="adj" fmla="val 25000"/>
            <a:gd name="vf" fmla="val 115470"/>
          </a:avLst>
        </a:prstGeom>
        <a:solidFill>
          <a:schemeClr val="accent4">
            <a:shade val="50000"/>
            <a:hueOff val="0"/>
            <a:satOff val="0"/>
            <a:lumOff val="27439"/>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Transparenz und Rückverfolgbarkeit </a:t>
          </a:r>
        </a:p>
      </dsp:txBody>
      <dsp:txXfrm>
        <a:off x="1951122" y="1369418"/>
        <a:ext cx="1326224" cy="1138807"/>
      </dsp:txXfrm>
    </dsp:sp>
    <dsp:sp modelId="{B57EF5FA-913B-4827-9077-C50132A35A7A}">
      <dsp:nvSpPr>
        <dsp:cNvPr id="0" name=""/>
        <dsp:cNvSpPr/>
      </dsp:nvSpPr>
      <dsp:spPr>
        <a:xfrm>
          <a:off x="2969794" y="1145202"/>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C29C4C-3CC6-418F-89B9-13DE2ECFFBF7}">
      <dsp:nvSpPr>
        <dsp:cNvPr id="0" name=""/>
        <dsp:cNvSpPr/>
      </dsp:nvSpPr>
      <dsp:spPr>
        <a:xfrm>
          <a:off x="3307016" y="196470"/>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76D63-30D3-40B8-BF23-DBEAD18AF5F4}">
      <dsp:nvSpPr>
        <dsp:cNvPr id="0" name=""/>
        <dsp:cNvSpPr/>
      </dsp:nvSpPr>
      <dsp:spPr>
        <a:xfrm>
          <a:off x="3361012" y="927408"/>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9C368-7CA6-4C2F-B95A-58B6FA66AAF2}">
      <dsp:nvSpPr>
        <dsp:cNvPr id="0" name=""/>
        <dsp:cNvSpPr/>
      </dsp:nvSpPr>
      <dsp:spPr>
        <a:xfrm>
          <a:off x="4959506" y="1110142"/>
          <a:ext cx="1921452" cy="1649921"/>
        </a:xfrm>
        <a:prstGeom prst="hexagon">
          <a:avLst>
            <a:gd name="adj" fmla="val 25000"/>
            <a:gd name="vf" fmla="val 115470"/>
          </a:avLst>
        </a:prstGeom>
        <a:solidFill>
          <a:schemeClr val="accent4">
            <a:shade val="50000"/>
            <a:hueOff val="0"/>
            <a:satOff val="0"/>
            <a:lumOff val="41158"/>
            <a:alphaOff val="0"/>
          </a:schemeClr>
        </a:solidFill>
        <a:ln w="12700" cap="flat" cmpd="sng" algn="ctr">
          <a:solidFill>
            <a:schemeClr val="accent4">
              <a:shade val="50000"/>
              <a:hueOff val="0"/>
              <a:satOff val="0"/>
              <a:lumOff val="411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acht Kernübereinkommen </a:t>
          </a:r>
        </a:p>
      </dsp:txBody>
      <dsp:txXfrm>
        <a:off x="5257120" y="1365699"/>
        <a:ext cx="1326224" cy="1138807"/>
      </dsp:txXfrm>
    </dsp:sp>
    <dsp:sp modelId="{723834E1-2600-4B3C-AD58-0B094525B57B}">
      <dsp:nvSpPr>
        <dsp:cNvPr id="0" name=""/>
        <dsp:cNvSpPr/>
      </dsp:nvSpPr>
      <dsp:spPr>
        <a:xfrm>
          <a:off x="6622183" y="1841080"/>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E6E277-F5D4-4DD7-886D-3B9024C4244F}">
      <dsp:nvSpPr>
        <dsp:cNvPr id="0" name=""/>
        <dsp:cNvSpPr/>
      </dsp:nvSpPr>
      <dsp:spPr>
        <a:xfrm>
          <a:off x="6613014" y="2037625"/>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41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353D66-F7AF-4DDC-B0E8-A98238CB2955}">
      <dsp:nvSpPr>
        <dsp:cNvPr id="0" name=""/>
        <dsp:cNvSpPr/>
      </dsp:nvSpPr>
      <dsp:spPr>
        <a:xfrm>
          <a:off x="6987932" y="2067373"/>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308477-0302-4546-85C7-2FB03927E18C}">
      <dsp:nvSpPr>
        <dsp:cNvPr id="0" name=""/>
        <dsp:cNvSpPr/>
      </dsp:nvSpPr>
      <dsp:spPr>
        <a:xfrm>
          <a:off x="6613014" y="214000"/>
          <a:ext cx="1921452" cy="1649921"/>
        </a:xfrm>
        <a:prstGeom prst="hexagon">
          <a:avLst>
            <a:gd name="adj" fmla="val 25000"/>
            <a:gd name="vf" fmla="val 115470"/>
          </a:avLst>
        </a:prstGeom>
        <a:solidFill>
          <a:schemeClr val="accent4">
            <a:shade val="50000"/>
            <a:hueOff val="0"/>
            <a:satOff val="0"/>
            <a:lumOff val="27439"/>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Achtung der Umwelt, Schutz der Menschenrechte</a:t>
          </a:r>
        </a:p>
      </dsp:txBody>
      <dsp:txXfrm>
        <a:off x="6910628" y="469557"/>
        <a:ext cx="1326224" cy="1138807"/>
      </dsp:txXfrm>
    </dsp:sp>
    <dsp:sp modelId="{4FC27C52-AE39-4B80-9375-849CD1ECD8B7}">
      <dsp:nvSpPr>
        <dsp:cNvPr id="0" name=""/>
        <dsp:cNvSpPr/>
      </dsp:nvSpPr>
      <dsp:spPr>
        <a:xfrm>
          <a:off x="8275692" y="953437"/>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E33D41-B82F-4F60-93FA-BD6C0D063805}">
      <dsp:nvSpPr>
        <dsp:cNvPr id="0" name=""/>
        <dsp:cNvSpPr/>
      </dsp:nvSpPr>
      <dsp:spPr>
        <a:xfrm>
          <a:off x="8266522" y="1134577"/>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A77CB5-2CCF-4496-BC3A-B644BF916CF7}">
      <dsp:nvSpPr>
        <dsp:cNvPr id="0" name=""/>
        <dsp:cNvSpPr/>
      </dsp:nvSpPr>
      <dsp:spPr>
        <a:xfrm>
          <a:off x="8649590" y="1171231"/>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69B95E-1186-4E72-9D4E-C8102A34F442}">
      <dsp:nvSpPr>
        <dsp:cNvPr id="0" name=""/>
        <dsp:cNvSpPr/>
      </dsp:nvSpPr>
      <dsp:spPr>
        <a:xfrm>
          <a:off x="8266522" y="2955547"/>
          <a:ext cx="1921452" cy="1649921"/>
        </a:xfrm>
        <a:prstGeom prst="hexagon">
          <a:avLst>
            <a:gd name="adj" fmla="val 25000"/>
            <a:gd name="vf" fmla="val 115470"/>
          </a:avLst>
        </a:prstGeom>
        <a:solidFill>
          <a:schemeClr val="accent4">
            <a:shade val="50000"/>
            <a:hueOff val="0"/>
            <a:satOff val="0"/>
            <a:lumOff val="13719"/>
            <a:alphaOff val="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Überwachung und Verifizierung</a:t>
          </a:r>
        </a:p>
      </dsp:txBody>
      <dsp:txXfrm>
        <a:off x="8564136" y="3211104"/>
        <a:ext cx="1326224" cy="1138807"/>
      </dsp:txXfrm>
    </dsp:sp>
    <dsp:sp modelId="{A2724CFE-4EEC-4DF6-A80D-90B94B9C7EA2}">
      <dsp:nvSpPr>
        <dsp:cNvPr id="0" name=""/>
        <dsp:cNvSpPr/>
      </dsp:nvSpPr>
      <dsp:spPr>
        <a:xfrm>
          <a:off x="8647553" y="4400424"/>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00B836-32F0-4A7A-8176-585B9AB01FA5}">
      <dsp:nvSpPr>
        <dsp:cNvPr id="0" name=""/>
        <dsp:cNvSpPr/>
      </dsp:nvSpPr>
      <dsp:spPr>
        <a:xfrm>
          <a:off x="6613014" y="3858595"/>
          <a:ext cx="1921452" cy="1649921"/>
        </a:xfrm>
        <a:prstGeom prst="hexagon">
          <a:avLst>
            <a:gd name="adj" fmla="val 25000"/>
            <a:gd name="vf" fmla="val 115470"/>
          </a:avLst>
        </a:prstGeom>
        <a:solidFill>
          <a:schemeClr val="bg1">
            <a:alpha val="9000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965DDA-6A4A-47E5-9922-39FA1E99AF89}">
      <dsp:nvSpPr>
        <dsp:cNvPr id="0" name=""/>
        <dsp:cNvSpPr/>
      </dsp:nvSpPr>
      <dsp:spPr>
        <a:xfrm>
          <a:off x="8243273" y="4582627"/>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88F6F-9DF6-4E02-B8FA-FF6D6B79CDE6}">
      <dsp:nvSpPr>
        <dsp:cNvPr id="0" name=""/>
        <dsp:cNvSpPr/>
      </dsp:nvSpPr>
      <dsp:spPr>
        <a:xfrm>
          <a:off x="720390" y="0"/>
          <a:ext cx="8241951" cy="474029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93A366-ACEE-466E-9D35-77D3AF2F8C92}">
      <dsp:nvSpPr>
        <dsp:cNvPr id="0" name=""/>
        <dsp:cNvSpPr/>
      </dsp:nvSpPr>
      <dsp:spPr>
        <a:xfrm>
          <a:off x="4261" y="1422087"/>
          <a:ext cx="1863056" cy="1896116"/>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Bestandsaufnahme</a:t>
          </a:r>
        </a:p>
      </dsp:txBody>
      <dsp:txXfrm>
        <a:off x="95208" y="1513034"/>
        <a:ext cx="1681162" cy="1714222"/>
      </dsp:txXfrm>
    </dsp:sp>
    <dsp:sp modelId="{69FFD6D7-3C07-4B3A-8E98-E3A260951737}">
      <dsp:nvSpPr>
        <dsp:cNvPr id="0" name=""/>
        <dsp:cNvSpPr/>
      </dsp:nvSpPr>
      <dsp:spPr>
        <a:xfrm>
          <a:off x="1960470" y="1422087"/>
          <a:ext cx="1863056" cy="1896116"/>
        </a:xfrm>
        <a:prstGeom prst="roundRect">
          <a:avLst/>
        </a:prstGeom>
        <a:solidFill>
          <a:schemeClr val="accent4">
            <a:lumMod val="75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endParaRPr lang="de-DE" sz="1300" kern="1200">
            <a:solidFill>
              <a:schemeClr val="bg1"/>
            </a:solidFill>
          </a:endParaRPr>
        </a:p>
        <a:p>
          <a:pPr marL="0" lvl="0" indent="0" algn="l" defTabSz="577850">
            <a:lnSpc>
              <a:spcPct val="90000"/>
            </a:lnSpc>
            <a:spcBef>
              <a:spcPct val="0"/>
            </a:spcBef>
            <a:spcAft>
              <a:spcPct val="35000"/>
            </a:spcAft>
            <a:buNone/>
          </a:pPr>
          <a:r>
            <a:rPr lang="de-DE" sz="1200" b="1" kern="1200">
              <a:solidFill>
                <a:schemeClr val="bg1"/>
              </a:solidFill>
            </a:rPr>
            <a:t>Strategiegespräche</a:t>
          </a:r>
          <a:endParaRPr lang="de-DE" sz="1300" b="1" kern="1200">
            <a:solidFill>
              <a:schemeClr val="bg1"/>
            </a:solidFill>
          </a:endParaRPr>
        </a:p>
        <a:p>
          <a:pPr marL="57150" lvl="1" indent="-57150" algn="l" defTabSz="444500">
            <a:lnSpc>
              <a:spcPct val="90000"/>
            </a:lnSpc>
            <a:spcBef>
              <a:spcPct val="0"/>
            </a:spcBef>
            <a:spcAft>
              <a:spcPct val="15000"/>
            </a:spcAft>
            <a:buChar char="•"/>
          </a:pPr>
          <a:r>
            <a:rPr lang="de-DE" sz="1000" kern="1200">
              <a:solidFill>
                <a:schemeClr val="bg1"/>
              </a:solidFill>
            </a:rPr>
            <a:t>Leistungsbeschreibung</a:t>
          </a:r>
        </a:p>
        <a:p>
          <a:pPr marL="57150" lvl="1" indent="-57150" algn="l" defTabSz="444500">
            <a:lnSpc>
              <a:spcPct val="90000"/>
            </a:lnSpc>
            <a:spcBef>
              <a:spcPct val="0"/>
            </a:spcBef>
            <a:spcAft>
              <a:spcPct val="15000"/>
            </a:spcAft>
            <a:buChar char="•"/>
          </a:pPr>
          <a:r>
            <a:rPr lang="de-DE" sz="1000" kern="1200">
              <a:solidFill>
                <a:schemeClr val="bg1"/>
              </a:solidFill>
            </a:rPr>
            <a:t>Eignungskriterien</a:t>
          </a:r>
        </a:p>
        <a:p>
          <a:pPr marL="57150" lvl="1" indent="-57150" algn="l" defTabSz="444500">
            <a:lnSpc>
              <a:spcPct val="90000"/>
            </a:lnSpc>
            <a:spcBef>
              <a:spcPct val="0"/>
            </a:spcBef>
            <a:spcAft>
              <a:spcPct val="15000"/>
            </a:spcAft>
            <a:buChar char="•"/>
          </a:pPr>
          <a:r>
            <a:rPr lang="de-DE" sz="1000" kern="1200">
              <a:solidFill>
                <a:schemeClr val="bg1"/>
              </a:solidFill>
            </a:rPr>
            <a:t>Ausführbedingungen</a:t>
          </a:r>
        </a:p>
        <a:p>
          <a:pPr marL="57150" lvl="1" indent="-57150" algn="l" defTabSz="444500">
            <a:lnSpc>
              <a:spcPct val="90000"/>
            </a:lnSpc>
            <a:spcBef>
              <a:spcPct val="0"/>
            </a:spcBef>
            <a:spcAft>
              <a:spcPct val="15000"/>
            </a:spcAft>
            <a:buChar char="•"/>
          </a:pPr>
          <a:r>
            <a:rPr lang="de-DE" sz="1000" kern="1200">
              <a:solidFill>
                <a:schemeClr val="bg1"/>
              </a:solidFill>
            </a:rPr>
            <a:t>Zuschlagskriterien</a:t>
          </a:r>
        </a:p>
      </dsp:txBody>
      <dsp:txXfrm>
        <a:off x="2051417" y="1513034"/>
        <a:ext cx="1681162" cy="1714222"/>
      </dsp:txXfrm>
    </dsp:sp>
    <dsp:sp modelId="{E9393F71-0294-4153-B5B9-B7E1FB5E127E}">
      <dsp:nvSpPr>
        <dsp:cNvPr id="0" name=""/>
        <dsp:cNvSpPr/>
      </dsp:nvSpPr>
      <dsp:spPr>
        <a:xfrm>
          <a:off x="3916678" y="1422087"/>
          <a:ext cx="1863056" cy="1896116"/>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Speiseplan / Rezepturen</a:t>
          </a:r>
        </a:p>
      </dsp:txBody>
      <dsp:txXfrm>
        <a:off x="4007625" y="1513034"/>
        <a:ext cx="1681162" cy="1714222"/>
      </dsp:txXfrm>
    </dsp:sp>
    <dsp:sp modelId="{9F92FC40-4885-4BFF-B3CF-1672CDB7C88E}">
      <dsp:nvSpPr>
        <dsp:cNvPr id="0" name=""/>
        <dsp:cNvSpPr/>
      </dsp:nvSpPr>
      <dsp:spPr>
        <a:xfrm>
          <a:off x="5872887" y="1422087"/>
          <a:ext cx="1863056" cy="1896116"/>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Einkauf</a:t>
          </a:r>
        </a:p>
      </dsp:txBody>
      <dsp:txXfrm>
        <a:off x="5963834" y="1513034"/>
        <a:ext cx="1681162" cy="1714222"/>
      </dsp:txXfrm>
    </dsp:sp>
    <dsp:sp modelId="{A044C3B1-AD82-4B19-B8A7-EC4352681019}">
      <dsp:nvSpPr>
        <dsp:cNvPr id="0" name=""/>
        <dsp:cNvSpPr/>
      </dsp:nvSpPr>
      <dsp:spPr>
        <a:xfrm>
          <a:off x="7829096" y="1422087"/>
          <a:ext cx="1863056" cy="1896116"/>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Testphase</a:t>
          </a:r>
        </a:p>
      </dsp:txBody>
      <dsp:txXfrm>
        <a:off x="7920043" y="1513034"/>
        <a:ext cx="1681162" cy="17142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2F535-BE75-F349-BA70-93505BD57153}" type="datetimeFigureOut">
              <a:rPr lang="de-DE" smtClean="0"/>
              <a:t>12.09.2024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BED8C-25A0-454E-9F9C-04F65E5AD4F7}" type="slidenum">
              <a:rPr lang="de-DE" smtClean="0"/>
              <a:t>‹Nr.›</a:t>
            </a:fld>
            <a:endParaRPr lang="de-DE"/>
          </a:p>
        </p:txBody>
      </p:sp>
    </p:spTree>
    <p:extLst>
      <p:ext uri="{BB962C8B-B14F-4D97-AF65-F5344CB8AC3E}">
        <p14:creationId xmlns:p14="http://schemas.microsoft.com/office/powerpoint/2010/main" val="107285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3</a:t>
            </a:fld>
            <a:endParaRPr lang="de-DE"/>
          </a:p>
        </p:txBody>
      </p:sp>
    </p:spTree>
    <p:extLst>
      <p:ext uri="{BB962C8B-B14F-4D97-AF65-F5344CB8AC3E}">
        <p14:creationId xmlns:p14="http://schemas.microsoft.com/office/powerpoint/2010/main" val="199197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18</a:t>
            </a:fld>
            <a:endParaRPr lang="de-DE"/>
          </a:p>
        </p:txBody>
      </p:sp>
    </p:spTree>
    <p:extLst>
      <p:ext uri="{BB962C8B-B14F-4D97-AF65-F5344CB8AC3E}">
        <p14:creationId xmlns:p14="http://schemas.microsoft.com/office/powerpoint/2010/main" val="395228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19</a:t>
            </a:fld>
            <a:endParaRPr lang="de-DE"/>
          </a:p>
        </p:txBody>
      </p:sp>
    </p:spTree>
    <p:extLst>
      <p:ext uri="{BB962C8B-B14F-4D97-AF65-F5344CB8AC3E}">
        <p14:creationId xmlns:p14="http://schemas.microsoft.com/office/powerpoint/2010/main" val="84114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21</a:t>
            </a:fld>
            <a:endParaRPr lang="de-DE"/>
          </a:p>
        </p:txBody>
      </p:sp>
    </p:spTree>
    <p:extLst>
      <p:ext uri="{BB962C8B-B14F-4D97-AF65-F5344CB8AC3E}">
        <p14:creationId xmlns:p14="http://schemas.microsoft.com/office/powerpoint/2010/main" val="87038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22</a:t>
            </a:fld>
            <a:endParaRPr lang="de-DE"/>
          </a:p>
        </p:txBody>
      </p:sp>
    </p:spTree>
    <p:extLst>
      <p:ext uri="{BB962C8B-B14F-4D97-AF65-F5344CB8AC3E}">
        <p14:creationId xmlns:p14="http://schemas.microsoft.com/office/powerpoint/2010/main" val="283438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23</a:t>
            </a:fld>
            <a:endParaRPr lang="de-DE"/>
          </a:p>
        </p:txBody>
      </p:sp>
    </p:spTree>
    <p:extLst>
      <p:ext uri="{BB962C8B-B14F-4D97-AF65-F5344CB8AC3E}">
        <p14:creationId xmlns:p14="http://schemas.microsoft.com/office/powerpoint/2010/main" val="3242080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26</a:t>
            </a:fld>
            <a:endParaRPr lang="de-DE"/>
          </a:p>
        </p:txBody>
      </p:sp>
    </p:spTree>
    <p:extLst>
      <p:ext uri="{BB962C8B-B14F-4D97-AF65-F5344CB8AC3E}">
        <p14:creationId xmlns:p14="http://schemas.microsoft.com/office/powerpoint/2010/main" val="284232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Mehr zu verschiedenen Haltungsformen finden Sie ab Folie 56.</a:t>
            </a:r>
          </a:p>
        </p:txBody>
      </p:sp>
      <p:sp>
        <p:nvSpPr>
          <p:cNvPr id="4" name="Foliennummernplatzhalter 3"/>
          <p:cNvSpPr>
            <a:spLocks noGrp="1"/>
          </p:cNvSpPr>
          <p:nvPr>
            <p:ph type="sldNum" sz="quarter" idx="5"/>
          </p:nvPr>
        </p:nvSpPr>
        <p:spPr/>
        <p:txBody>
          <a:bodyPr/>
          <a:lstStyle/>
          <a:p>
            <a:fld id="{7F5BED8C-25A0-454E-9F9C-04F65E5AD4F7}" type="slidenum">
              <a:rPr lang="de-DE" smtClean="0"/>
              <a:t>27</a:t>
            </a:fld>
            <a:endParaRPr lang="de-DE"/>
          </a:p>
        </p:txBody>
      </p:sp>
    </p:spTree>
    <p:extLst>
      <p:ext uri="{BB962C8B-B14F-4D97-AF65-F5344CB8AC3E}">
        <p14:creationId xmlns:p14="http://schemas.microsoft.com/office/powerpoint/2010/main" val="694562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a:p>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28</a:t>
            </a:fld>
            <a:endParaRPr lang="de-DE"/>
          </a:p>
        </p:txBody>
      </p:sp>
    </p:spTree>
    <p:extLst>
      <p:ext uri="{BB962C8B-B14F-4D97-AF65-F5344CB8AC3E}">
        <p14:creationId xmlns:p14="http://schemas.microsoft.com/office/powerpoint/2010/main" val="219532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a:p>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29</a:t>
            </a:fld>
            <a:endParaRPr lang="de-DE"/>
          </a:p>
        </p:txBody>
      </p:sp>
    </p:spTree>
    <p:extLst>
      <p:ext uri="{BB962C8B-B14F-4D97-AF65-F5344CB8AC3E}">
        <p14:creationId xmlns:p14="http://schemas.microsoft.com/office/powerpoint/2010/main" val="51847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30</a:t>
            </a:fld>
            <a:endParaRPr lang="de-DE"/>
          </a:p>
        </p:txBody>
      </p:sp>
    </p:spTree>
    <p:extLst>
      <p:ext uri="{BB962C8B-B14F-4D97-AF65-F5344CB8AC3E}">
        <p14:creationId xmlns:p14="http://schemas.microsoft.com/office/powerpoint/2010/main" val="476389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a:t>
            </a:fld>
            <a:endParaRPr lang="de-DE"/>
          </a:p>
        </p:txBody>
      </p:sp>
    </p:spTree>
    <p:extLst>
      <p:ext uri="{BB962C8B-B14F-4D97-AF65-F5344CB8AC3E}">
        <p14:creationId xmlns:p14="http://schemas.microsoft.com/office/powerpoint/2010/main" val="123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31</a:t>
            </a:fld>
            <a:endParaRPr lang="de-DE"/>
          </a:p>
        </p:txBody>
      </p:sp>
    </p:spTree>
    <p:extLst>
      <p:ext uri="{BB962C8B-B14F-4D97-AF65-F5344CB8AC3E}">
        <p14:creationId xmlns:p14="http://schemas.microsoft.com/office/powerpoint/2010/main" val="2169734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32</a:t>
            </a:fld>
            <a:endParaRPr lang="de-DE"/>
          </a:p>
        </p:txBody>
      </p:sp>
    </p:spTree>
    <p:extLst>
      <p:ext uri="{BB962C8B-B14F-4D97-AF65-F5344CB8AC3E}">
        <p14:creationId xmlns:p14="http://schemas.microsoft.com/office/powerpoint/2010/main" val="3491626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34</a:t>
            </a:fld>
            <a:endParaRPr lang="de-DE"/>
          </a:p>
        </p:txBody>
      </p:sp>
    </p:spTree>
    <p:extLst>
      <p:ext uri="{BB962C8B-B14F-4D97-AF65-F5344CB8AC3E}">
        <p14:creationId xmlns:p14="http://schemas.microsoft.com/office/powerpoint/2010/main" val="3224092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36</a:t>
            </a:fld>
            <a:endParaRPr lang="de-DE"/>
          </a:p>
        </p:txBody>
      </p:sp>
    </p:spTree>
    <p:extLst>
      <p:ext uri="{BB962C8B-B14F-4D97-AF65-F5344CB8AC3E}">
        <p14:creationId xmlns:p14="http://schemas.microsoft.com/office/powerpoint/2010/main" val="1109783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7F5BED8C-25A0-454E-9F9C-04F65E5AD4F7}" type="slidenum">
              <a:rPr lang="de-DE" smtClean="0"/>
              <a:t>37</a:t>
            </a:fld>
            <a:endParaRPr lang="de-DE"/>
          </a:p>
        </p:txBody>
      </p:sp>
    </p:spTree>
    <p:extLst>
      <p:ext uri="{BB962C8B-B14F-4D97-AF65-F5344CB8AC3E}">
        <p14:creationId xmlns:p14="http://schemas.microsoft.com/office/powerpoint/2010/main" val="1740185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38</a:t>
            </a:fld>
            <a:endParaRPr lang="de-DE"/>
          </a:p>
        </p:txBody>
      </p:sp>
    </p:spTree>
    <p:extLst>
      <p:ext uri="{BB962C8B-B14F-4D97-AF65-F5344CB8AC3E}">
        <p14:creationId xmlns:p14="http://schemas.microsoft.com/office/powerpoint/2010/main" val="3795465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39</a:t>
            </a:fld>
            <a:endParaRPr lang="de-DE"/>
          </a:p>
        </p:txBody>
      </p:sp>
    </p:spTree>
    <p:extLst>
      <p:ext uri="{BB962C8B-B14F-4D97-AF65-F5344CB8AC3E}">
        <p14:creationId xmlns:p14="http://schemas.microsoft.com/office/powerpoint/2010/main" val="351778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40</a:t>
            </a:fld>
            <a:endParaRPr lang="de-DE"/>
          </a:p>
        </p:txBody>
      </p:sp>
    </p:spTree>
    <p:extLst>
      <p:ext uri="{BB962C8B-B14F-4D97-AF65-F5344CB8AC3E}">
        <p14:creationId xmlns:p14="http://schemas.microsoft.com/office/powerpoint/2010/main" val="230391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endParaRPr lang="de-DE" b="0" i="0">
              <a:solidFill>
                <a:srgbClr val="000000"/>
              </a:solidFill>
              <a:effectLst/>
              <a:latin typeface="Segoe UI" panose="020B0502040204020203" pitchFamily="34" charset="0"/>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41</a:t>
            </a:fld>
            <a:endParaRPr lang="de-DE"/>
          </a:p>
        </p:txBody>
      </p:sp>
    </p:spTree>
    <p:extLst>
      <p:ext uri="{BB962C8B-B14F-4D97-AF65-F5344CB8AC3E}">
        <p14:creationId xmlns:p14="http://schemas.microsoft.com/office/powerpoint/2010/main" val="2104354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prstClr val="black"/>
                </a:solidFill>
              </a:rPr>
              <a:t>Runder Tisch Nachhaltige Gemeinschaftsgastronomie  </a:t>
            </a:r>
            <a:endParaRPr lang="de-DE" b="0" i="0" dirty="0">
              <a:solidFill>
                <a:srgbClr val="000000"/>
              </a:solidFill>
              <a:effectLst/>
              <a:latin typeface="Segoe UI" panose="020B0502040204020203" pitchFamily="34" charset="0"/>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42</a:t>
            </a:fld>
            <a:endParaRPr lang="de-DE"/>
          </a:p>
        </p:txBody>
      </p:sp>
    </p:spTree>
    <p:extLst>
      <p:ext uri="{BB962C8B-B14F-4D97-AF65-F5344CB8AC3E}">
        <p14:creationId xmlns:p14="http://schemas.microsoft.com/office/powerpoint/2010/main" val="3726636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a:t>
            </a:fld>
            <a:endParaRPr lang="de-DE"/>
          </a:p>
        </p:txBody>
      </p:sp>
    </p:spTree>
    <p:extLst>
      <p:ext uri="{BB962C8B-B14F-4D97-AF65-F5344CB8AC3E}">
        <p14:creationId xmlns:p14="http://schemas.microsoft.com/office/powerpoint/2010/main" val="316288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43</a:t>
            </a:fld>
            <a:endParaRPr lang="de-DE"/>
          </a:p>
        </p:txBody>
      </p:sp>
    </p:spTree>
    <p:extLst>
      <p:ext uri="{BB962C8B-B14F-4D97-AF65-F5344CB8AC3E}">
        <p14:creationId xmlns:p14="http://schemas.microsoft.com/office/powerpoint/2010/main" val="1714443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44</a:t>
            </a:fld>
            <a:endParaRPr lang="de-DE"/>
          </a:p>
        </p:txBody>
      </p:sp>
    </p:spTree>
    <p:extLst>
      <p:ext uri="{BB962C8B-B14F-4D97-AF65-F5344CB8AC3E}">
        <p14:creationId xmlns:p14="http://schemas.microsoft.com/office/powerpoint/2010/main" val="920504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a:p>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45</a:t>
            </a:fld>
            <a:endParaRPr lang="de-DE"/>
          </a:p>
        </p:txBody>
      </p:sp>
    </p:spTree>
    <p:extLst>
      <p:ext uri="{BB962C8B-B14F-4D97-AF65-F5344CB8AC3E}">
        <p14:creationId xmlns:p14="http://schemas.microsoft.com/office/powerpoint/2010/main" val="258420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46</a:t>
            </a:fld>
            <a:endParaRPr lang="de-DE"/>
          </a:p>
        </p:txBody>
      </p:sp>
    </p:spTree>
    <p:extLst>
      <p:ext uri="{BB962C8B-B14F-4D97-AF65-F5344CB8AC3E}">
        <p14:creationId xmlns:p14="http://schemas.microsoft.com/office/powerpoint/2010/main" val="2133239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prstClr val="black"/>
                </a:solidFill>
              </a:rPr>
              <a:t>Runder Tisch Nachhaltige Gemeinschaftsgastronomie  </a:t>
            </a: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47</a:t>
            </a:fld>
            <a:endParaRPr lang="de-DE"/>
          </a:p>
        </p:txBody>
      </p:sp>
    </p:spTree>
    <p:extLst>
      <p:ext uri="{BB962C8B-B14F-4D97-AF65-F5344CB8AC3E}">
        <p14:creationId xmlns:p14="http://schemas.microsoft.com/office/powerpoint/2010/main" val="2808145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48</a:t>
            </a:fld>
            <a:endParaRPr lang="de-DE"/>
          </a:p>
        </p:txBody>
      </p:sp>
    </p:spTree>
    <p:extLst>
      <p:ext uri="{BB962C8B-B14F-4D97-AF65-F5344CB8AC3E}">
        <p14:creationId xmlns:p14="http://schemas.microsoft.com/office/powerpoint/2010/main" val="1521524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49</a:t>
            </a:fld>
            <a:endParaRPr lang="de-DE"/>
          </a:p>
        </p:txBody>
      </p:sp>
    </p:spTree>
    <p:extLst>
      <p:ext uri="{BB962C8B-B14F-4D97-AF65-F5344CB8AC3E}">
        <p14:creationId xmlns:p14="http://schemas.microsoft.com/office/powerpoint/2010/main" val="2543738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50</a:t>
            </a:fld>
            <a:endParaRPr lang="de-DE"/>
          </a:p>
        </p:txBody>
      </p:sp>
    </p:spTree>
    <p:extLst>
      <p:ext uri="{BB962C8B-B14F-4D97-AF65-F5344CB8AC3E}">
        <p14:creationId xmlns:p14="http://schemas.microsoft.com/office/powerpoint/2010/main" val="200676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prstClr val="black"/>
                </a:solidFill>
              </a:rPr>
              <a:t>Runder Tisch Nachhaltige Gemeinschaftsgastronomie  </a:t>
            </a: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51</a:t>
            </a:fld>
            <a:endParaRPr lang="de-DE"/>
          </a:p>
        </p:txBody>
      </p:sp>
    </p:spTree>
    <p:extLst>
      <p:ext uri="{BB962C8B-B14F-4D97-AF65-F5344CB8AC3E}">
        <p14:creationId xmlns:p14="http://schemas.microsoft.com/office/powerpoint/2010/main" val="16860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52</a:t>
            </a:fld>
            <a:endParaRPr lang="de-DE"/>
          </a:p>
        </p:txBody>
      </p:sp>
    </p:spTree>
    <p:extLst>
      <p:ext uri="{BB962C8B-B14F-4D97-AF65-F5344CB8AC3E}">
        <p14:creationId xmlns:p14="http://schemas.microsoft.com/office/powerpoint/2010/main" val="1930928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D215C53-1FA3-4765-8570-BE15BA179994}" type="slidenum">
              <a:rPr lang="de-DE" smtClean="0"/>
              <a:t>8</a:t>
            </a:fld>
            <a:endParaRPr lang="de-DE"/>
          </a:p>
        </p:txBody>
      </p:sp>
    </p:spTree>
    <p:extLst>
      <p:ext uri="{BB962C8B-B14F-4D97-AF65-F5344CB8AC3E}">
        <p14:creationId xmlns:p14="http://schemas.microsoft.com/office/powerpoint/2010/main" val="1826760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54</a:t>
            </a:fld>
            <a:endParaRPr lang="de-DE"/>
          </a:p>
        </p:txBody>
      </p:sp>
    </p:spTree>
    <p:extLst>
      <p:ext uri="{BB962C8B-B14F-4D97-AF65-F5344CB8AC3E}">
        <p14:creationId xmlns:p14="http://schemas.microsoft.com/office/powerpoint/2010/main" val="448674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55</a:t>
            </a:fld>
            <a:endParaRPr lang="de-DE"/>
          </a:p>
        </p:txBody>
      </p:sp>
    </p:spTree>
    <p:extLst>
      <p:ext uri="{BB962C8B-B14F-4D97-AF65-F5344CB8AC3E}">
        <p14:creationId xmlns:p14="http://schemas.microsoft.com/office/powerpoint/2010/main" val="3426337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56</a:t>
            </a:fld>
            <a:endParaRPr lang="de-DE"/>
          </a:p>
        </p:txBody>
      </p:sp>
    </p:spTree>
    <p:extLst>
      <p:ext uri="{BB962C8B-B14F-4D97-AF65-F5344CB8AC3E}">
        <p14:creationId xmlns:p14="http://schemas.microsoft.com/office/powerpoint/2010/main" val="3746020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57</a:t>
            </a:fld>
            <a:endParaRPr lang="de-DE"/>
          </a:p>
        </p:txBody>
      </p:sp>
    </p:spTree>
    <p:extLst>
      <p:ext uri="{BB962C8B-B14F-4D97-AF65-F5344CB8AC3E}">
        <p14:creationId xmlns:p14="http://schemas.microsoft.com/office/powerpoint/2010/main" val="792519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58</a:t>
            </a:fld>
            <a:endParaRPr lang="de-DE"/>
          </a:p>
        </p:txBody>
      </p:sp>
    </p:spTree>
    <p:extLst>
      <p:ext uri="{BB962C8B-B14F-4D97-AF65-F5344CB8AC3E}">
        <p14:creationId xmlns:p14="http://schemas.microsoft.com/office/powerpoint/2010/main" val="2303647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39700" lvl="0" indent="0" algn="l" rtl="0">
              <a:lnSpc>
                <a:spcPct val="100000"/>
              </a:lnSpc>
              <a:spcBef>
                <a:spcPts val="0"/>
              </a:spcBef>
              <a:spcAft>
                <a:spcPts val="0"/>
              </a:spcAft>
              <a:buSzPts val="1400"/>
              <a:buNone/>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62</a:t>
            </a:fld>
            <a:endParaRPr lang="de-DE"/>
          </a:p>
        </p:txBody>
      </p:sp>
    </p:spTree>
    <p:extLst>
      <p:ext uri="{BB962C8B-B14F-4D97-AF65-F5344CB8AC3E}">
        <p14:creationId xmlns:p14="http://schemas.microsoft.com/office/powerpoint/2010/main" val="4038955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63</a:t>
            </a:fld>
            <a:endParaRPr lang="de-DE"/>
          </a:p>
        </p:txBody>
      </p:sp>
    </p:spTree>
    <p:extLst>
      <p:ext uri="{BB962C8B-B14F-4D97-AF65-F5344CB8AC3E}">
        <p14:creationId xmlns:p14="http://schemas.microsoft.com/office/powerpoint/2010/main" val="1013557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64</a:t>
            </a:fld>
            <a:endParaRPr lang="de-DE"/>
          </a:p>
        </p:txBody>
      </p:sp>
    </p:spTree>
    <p:extLst>
      <p:ext uri="{BB962C8B-B14F-4D97-AF65-F5344CB8AC3E}">
        <p14:creationId xmlns:p14="http://schemas.microsoft.com/office/powerpoint/2010/main" val="3597092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65</a:t>
            </a:fld>
            <a:endParaRPr lang="de-DE"/>
          </a:p>
        </p:txBody>
      </p:sp>
    </p:spTree>
    <p:extLst>
      <p:ext uri="{BB962C8B-B14F-4D97-AF65-F5344CB8AC3E}">
        <p14:creationId xmlns:p14="http://schemas.microsoft.com/office/powerpoint/2010/main" val="3627140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66</a:t>
            </a:fld>
            <a:endParaRPr lang="de-DE"/>
          </a:p>
        </p:txBody>
      </p:sp>
    </p:spTree>
    <p:extLst>
      <p:ext uri="{BB962C8B-B14F-4D97-AF65-F5344CB8AC3E}">
        <p14:creationId xmlns:p14="http://schemas.microsoft.com/office/powerpoint/2010/main" val="407932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9</a:t>
            </a:fld>
            <a:endParaRPr lang="de-DE" altLang="de-DE"/>
          </a:p>
        </p:txBody>
      </p:sp>
    </p:spTree>
    <p:extLst>
      <p:ext uri="{BB962C8B-B14F-4D97-AF65-F5344CB8AC3E}">
        <p14:creationId xmlns:p14="http://schemas.microsoft.com/office/powerpoint/2010/main" val="2194675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7F5BED8C-25A0-454E-9F9C-04F65E5AD4F7}" type="slidenum">
              <a:rPr lang="de-DE" smtClean="0"/>
              <a:t>67</a:t>
            </a:fld>
            <a:endParaRPr lang="de-DE"/>
          </a:p>
        </p:txBody>
      </p:sp>
    </p:spTree>
    <p:extLst>
      <p:ext uri="{BB962C8B-B14F-4D97-AF65-F5344CB8AC3E}">
        <p14:creationId xmlns:p14="http://schemas.microsoft.com/office/powerpoint/2010/main" val="2520765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68</a:t>
            </a:fld>
            <a:endParaRPr lang="de-DE"/>
          </a:p>
        </p:txBody>
      </p:sp>
    </p:spTree>
    <p:extLst>
      <p:ext uri="{BB962C8B-B14F-4D97-AF65-F5344CB8AC3E}">
        <p14:creationId xmlns:p14="http://schemas.microsoft.com/office/powerpoint/2010/main" val="2020607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69</a:t>
            </a:fld>
            <a:endParaRPr lang="de-DE"/>
          </a:p>
        </p:txBody>
      </p:sp>
    </p:spTree>
    <p:extLst>
      <p:ext uri="{BB962C8B-B14F-4D97-AF65-F5344CB8AC3E}">
        <p14:creationId xmlns:p14="http://schemas.microsoft.com/office/powerpoint/2010/main" val="823673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70</a:t>
            </a:fld>
            <a:endParaRPr lang="de-DE"/>
          </a:p>
        </p:txBody>
      </p:sp>
    </p:spTree>
    <p:extLst>
      <p:ext uri="{BB962C8B-B14F-4D97-AF65-F5344CB8AC3E}">
        <p14:creationId xmlns:p14="http://schemas.microsoft.com/office/powerpoint/2010/main" val="3669846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72</a:t>
            </a:fld>
            <a:endParaRPr lang="de-DE"/>
          </a:p>
        </p:txBody>
      </p:sp>
    </p:spTree>
    <p:extLst>
      <p:ext uri="{BB962C8B-B14F-4D97-AF65-F5344CB8AC3E}">
        <p14:creationId xmlns:p14="http://schemas.microsoft.com/office/powerpoint/2010/main" val="3077687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73</a:t>
            </a:fld>
            <a:endParaRPr lang="de-DE"/>
          </a:p>
        </p:txBody>
      </p:sp>
    </p:spTree>
    <p:extLst>
      <p:ext uri="{BB962C8B-B14F-4D97-AF65-F5344CB8AC3E}">
        <p14:creationId xmlns:p14="http://schemas.microsoft.com/office/powerpoint/2010/main" val="888197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Vorstellung Kantine Zukunft</a:t>
            </a:r>
          </a:p>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74</a:t>
            </a:fld>
            <a:endParaRPr lang="de-DE"/>
          </a:p>
        </p:txBody>
      </p:sp>
    </p:spTree>
    <p:extLst>
      <p:ext uri="{BB962C8B-B14F-4D97-AF65-F5344CB8AC3E}">
        <p14:creationId xmlns:p14="http://schemas.microsoft.com/office/powerpoint/2010/main" val="3221387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75</a:t>
            </a:fld>
            <a:endParaRPr lang="de-DE"/>
          </a:p>
        </p:txBody>
      </p:sp>
    </p:spTree>
    <p:extLst>
      <p:ext uri="{BB962C8B-B14F-4D97-AF65-F5344CB8AC3E}">
        <p14:creationId xmlns:p14="http://schemas.microsoft.com/office/powerpoint/2010/main" val="3035160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76</a:t>
            </a:fld>
            <a:endParaRPr lang="de-DE"/>
          </a:p>
        </p:txBody>
      </p:sp>
    </p:spTree>
    <p:extLst>
      <p:ext uri="{BB962C8B-B14F-4D97-AF65-F5344CB8AC3E}">
        <p14:creationId xmlns:p14="http://schemas.microsoft.com/office/powerpoint/2010/main" val="2527605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77</a:t>
            </a:fld>
            <a:endParaRPr lang="de-DE"/>
          </a:p>
        </p:txBody>
      </p:sp>
    </p:spTree>
    <p:extLst>
      <p:ext uri="{BB962C8B-B14F-4D97-AF65-F5344CB8AC3E}">
        <p14:creationId xmlns:p14="http://schemas.microsoft.com/office/powerpoint/2010/main" val="225043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11</a:t>
            </a:fld>
            <a:endParaRPr lang="de-DE"/>
          </a:p>
        </p:txBody>
      </p:sp>
    </p:spTree>
    <p:extLst>
      <p:ext uri="{BB962C8B-B14F-4D97-AF65-F5344CB8AC3E}">
        <p14:creationId xmlns:p14="http://schemas.microsoft.com/office/powerpoint/2010/main" val="38869851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78</a:t>
            </a:fld>
            <a:endParaRPr lang="de-DE"/>
          </a:p>
        </p:txBody>
      </p:sp>
    </p:spTree>
    <p:extLst>
      <p:ext uri="{BB962C8B-B14F-4D97-AF65-F5344CB8AC3E}">
        <p14:creationId xmlns:p14="http://schemas.microsoft.com/office/powerpoint/2010/main" val="2943122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79</a:t>
            </a:fld>
            <a:endParaRPr lang="de-DE"/>
          </a:p>
        </p:txBody>
      </p:sp>
    </p:spTree>
    <p:extLst>
      <p:ext uri="{BB962C8B-B14F-4D97-AF65-F5344CB8AC3E}">
        <p14:creationId xmlns:p14="http://schemas.microsoft.com/office/powerpoint/2010/main" val="22485581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80</a:t>
            </a:fld>
            <a:endParaRPr lang="de-DE"/>
          </a:p>
        </p:txBody>
      </p:sp>
    </p:spTree>
    <p:extLst>
      <p:ext uri="{BB962C8B-B14F-4D97-AF65-F5344CB8AC3E}">
        <p14:creationId xmlns:p14="http://schemas.microsoft.com/office/powerpoint/2010/main" val="3275901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81</a:t>
            </a:fld>
            <a:endParaRPr lang="de-DE"/>
          </a:p>
        </p:txBody>
      </p:sp>
    </p:spTree>
    <p:extLst>
      <p:ext uri="{BB962C8B-B14F-4D97-AF65-F5344CB8AC3E}">
        <p14:creationId xmlns:p14="http://schemas.microsoft.com/office/powerpoint/2010/main" val="1707711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83</a:t>
            </a:fld>
            <a:endParaRPr lang="de-DE" altLang="de-DE"/>
          </a:p>
        </p:txBody>
      </p:sp>
    </p:spTree>
    <p:extLst>
      <p:ext uri="{BB962C8B-B14F-4D97-AF65-F5344CB8AC3E}">
        <p14:creationId xmlns:p14="http://schemas.microsoft.com/office/powerpoint/2010/main" val="90975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84</a:t>
            </a:fld>
            <a:endParaRPr lang="de-DE"/>
          </a:p>
        </p:txBody>
      </p:sp>
    </p:spTree>
    <p:extLst>
      <p:ext uri="{BB962C8B-B14F-4D97-AF65-F5344CB8AC3E}">
        <p14:creationId xmlns:p14="http://schemas.microsoft.com/office/powerpoint/2010/main" val="6388629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85</a:t>
            </a:fld>
            <a:endParaRPr lang="de-DE"/>
          </a:p>
        </p:txBody>
      </p:sp>
    </p:spTree>
    <p:extLst>
      <p:ext uri="{BB962C8B-B14F-4D97-AF65-F5344CB8AC3E}">
        <p14:creationId xmlns:p14="http://schemas.microsoft.com/office/powerpoint/2010/main" val="7409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Die Gemeinschaftsverpflegung beziehungsweise Außer-Haus-Gastronomie reiht sich innerhalb der Wertschöpfungskette im hinteren Bereich ein (siehe obere Abbildung).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effectLst/>
                <a:latin typeface="Times New Roman" panose="02020603050405020304" pitchFamily="18" charset="0"/>
              </a:rPr>
              <a:t>Sie steht wie der Lebensmitteleinzelhandel und die Individualgastronomie an der Schnittstelle zwischen Produktion und Konsum. Sie kann als einziger Sektor viele Menschen in Betrieben, öffentlichen Verwaltungen, Kitas, Schulen und Universitäten, Krankenhäusern, Pflegeeinrichtungen als Gruppe erreichen. Dadurch bietet sie eine Umgebung, in der Veränderungen niederschwellig angenommen und auch soziale Normen im Ernährungsverhalten neu kalibriert werden können. Die dort gewonnenen Impulse können sich auch auf das Koch- und Ernährungsmuster zuhause positiv auswirken. </a:t>
            </a:r>
            <a:endParaRPr lang="de-DE" dirty="0"/>
          </a:p>
          <a:p>
            <a:pPr marL="171450" indent="-171450">
              <a:buFont typeface="Arial" panose="020B0604020202020204" pitchFamily="34" charset="0"/>
              <a:buChar char="•"/>
            </a:pPr>
            <a:r>
              <a:rPr lang="de-DE" dirty="0"/>
              <a:t>Sie hat somit einen großen Einfluss sowohl auf die davor liegenden Prozesse als auch auf die Konsumenten</a:t>
            </a:r>
          </a:p>
          <a:p>
            <a:pPr marL="0" indent="0">
              <a:buFont typeface="Arial" panose="020B0604020202020204" pitchFamily="34" charset="0"/>
              <a:buNone/>
            </a:pPr>
            <a:r>
              <a:rPr lang="de-DE" dirty="0"/>
              <a:t>Der unten abgebildete Ablauf bezieht sich auf die Schritte innerhalb der Küche. Die Thematik „Beschaffung“ reiht sich dort recht zu Beginn ein – hier liegt eine Stellschraube für ein nachhaltiges Handel, die genutzt werden sollte.</a:t>
            </a:r>
          </a:p>
        </p:txBody>
      </p:sp>
      <p:sp>
        <p:nvSpPr>
          <p:cNvPr id="4" name="Foliennummernplatzhalter 3"/>
          <p:cNvSpPr>
            <a:spLocks noGrp="1"/>
          </p:cNvSpPr>
          <p:nvPr>
            <p:ph type="sldNum" sz="quarter" idx="5"/>
          </p:nvPr>
        </p:nvSpPr>
        <p:spPr/>
        <p:txBody>
          <a:bodyPr/>
          <a:lstStyle/>
          <a:p>
            <a:fld id="{7F5BED8C-25A0-454E-9F9C-04F65E5AD4F7}" type="slidenum">
              <a:rPr lang="de-DE" smtClean="0"/>
              <a:t>13</a:t>
            </a:fld>
            <a:endParaRPr lang="de-DE"/>
          </a:p>
        </p:txBody>
      </p:sp>
    </p:spTree>
    <p:extLst>
      <p:ext uri="{BB962C8B-B14F-4D97-AF65-F5344CB8AC3E}">
        <p14:creationId xmlns:p14="http://schemas.microsoft.com/office/powerpoint/2010/main" val="2971461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 Einordnen, was wichtig/ relevant ist und was nicht; In eine systematische und dauerhafte Planung und Umsetzung einsteigen </a:t>
            </a:r>
          </a:p>
          <a:p>
            <a:r>
              <a:rPr lang="de-DE" dirty="0"/>
              <a:t>D: Mitarbeiter*innen einbinden; Nachhaltigkeitsthemen im Alltagshandeln der Organisation verankern</a:t>
            </a:r>
          </a:p>
          <a:p>
            <a:r>
              <a:rPr lang="de-DE" dirty="0"/>
              <a:t>C: Daten erfassen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 </a:t>
            </a:r>
            <a:r>
              <a:rPr lang="de-DE" sz="1200" dirty="0"/>
              <a:t>Einen kontinuierlichen Verbesserungsprozess in Gang setzen</a:t>
            </a:r>
            <a:endParaRPr lang="de-DE" dirty="0"/>
          </a:p>
          <a:p>
            <a:pPr marL="0" indent="0">
              <a:lnSpc>
                <a:spcPct val="110000"/>
              </a:lnSpc>
              <a:buFont typeface="Arial" panose="020B0604020202020204" pitchFamily="34" charset="0"/>
              <a:buNone/>
              <a:defRPr/>
            </a:pPr>
            <a:r>
              <a:rPr lang="de-DE" dirty="0"/>
              <a:t>Mitte: </a:t>
            </a:r>
            <a:r>
              <a:rPr lang="de-DE" sz="1200" dirty="0">
                <a:solidFill>
                  <a:schemeClr val="tx1"/>
                </a:solidFill>
              </a:rPr>
              <a:t>Verstehen worum es beim Thema Nachhaltigkeit geht; </a:t>
            </a:r>
            <a:r>
              <a:rPr lang="de-DE" sz="1200" dirty="0"/>
              <a:t>Die Interessen der Anspruchs-gruppen verstehen; </a:t>
            </a:r>
            <a:r>
              <a:rPr lang="de-DE" sz="1200" dirty="0">
                <a:solidFill>
                  <a:schemeClr val="tx1"/>
                </a:solidFill>
              </a:rPr>
              <a:t>Eine Haltung zum Thema entwickeln</a:t>
            </a:r>
            <a:endParaRPr lang="de-DE" dirty="0"/>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14</a:t>
            </a:fld>
            <a:endParaRPr lang="de-DE"/>
          </a:p>
        </p:txBody>
      </p:sp>
    </p:spTree>
    <p:extLst>
      <p:ext uri="{BB962C8B-B14F-4D97-AF65-F5344CB8AC3E}">
        <p14:creationId xmlns:p14="http://schemas.microsoft.com/office/powerpoint/2010/main" val="344983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15</a:t>
            </a:fld>
            <a:endParaRPr lang="de-DE"/>
          </a:p>
        </p:txBody>
      </p:sp>
    </p:spTree>
    <p:extLst>
      <p:ext uri="{BB962C8B-B14F-4D97-AF65-F5344CB8AC3E}">
        <p14:creationId xmlns:p14="http://schemas.microsoft.com/office/powerpoint/2010/main" val="347602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4">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1062293"/>
            <a:ext cx="6707509" cy="2027560"/>
          </a:xfrm>
        </p:spPr>
        <p:txBody>
          <a:bodyPr/>
          <a:lstStyle>
            <a:lvl1pPr algn="ctr">
              <a:lnSpc>
                <a:spcPct val="85000"/>
              </a:lnSpc>
              <a:defRPr sz="8000" b="0"/>
            </a:lvl1pPr>
          </a:lstStyle>
          <a:p>
            <a:r>
              <a:rPr lang="de-DE" dirty="0"/>
              <a:t>Titelmasterformat durch Klicken bearbeiten</a:t>
            </a:r>
          </a:p>
        </p:txBody>
      </p:sp>
      <p:sp>
        <p:nvSpPr>
          <p:cNvPr id="3" name="Untertitel 2"/>
          <p:cNvSpPr>
            <a:spLocks noGrp="1"/>
          </p:cNvSpPr>
          <p:nvPr>
            <p:ph type="subTitle" idx="1"/>
          </p:nvPr>
        </p:nvSpPr>
        <p:spPr>
          <a:xfrm>
            <a:off x="2753121" y="4566117"/>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42244" y="5990049"/>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
        <p:nvSpPr>
          <p:cNvPr id="12" name="Textplatzhalter 5"/>
          <p:cNvSpPr>
            <a:spLocks noGrp="1"/>
          </p:cNvSpPr>
          <p:nvPr>
            <p:ph type="body" sz="quarter" idx="12"/>
          </p:nvPr>
        </p:nvSpPr>
        <p:spPr>
          <a:xfrm>
            <a:off x="2742245" y="3178189"/>
            <a:ext cx="6696633" cy="1296144"/>
          </a:xfrm>
        </p:spPr>
        <p:txBody>
          <a:bodyPr/>
          <a:lstStyle>
            <a:lvl1pPr marL="0" indent="0" algn="ctr">
              <a:buNone/>
              <a:defRPr sz="3200"/>
            </a:lvl1pPr>
          </a:lstStyle>
          <a:p>
            <a:pPr lvl="0"/>
            <a:r>
              <a:rPr lang="de-DE"/>
              <a:t>Formatvorlagen des Textmasters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e orange">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840790"/>
            <a:ext cx="6707509" cy="3395712"/>
          </a:xfrm>
        </p:spPr>
        <p:txBody>
          <a:bodyPr/>
          <a:lstStyle>
            <a:lvl1pPr algn="ctr">
              <a:lnSpc>
                <a:spcPct val="85000"/>
              </a:lnSpc>
              <a:defRPr sz="5400" b="0"/>
            </a:lvl1pPr>
          </a:lstStyle>
          <a:p>
            <a:r>
              <a:rPr lang="de-DE"/>
              <a:t>Titelmasterformat durch Klicken bearbeiten</a:t>
            </a:r>
          </a:p>
        </p:txBody>
      </p:sp>
      <p:sp>
        <p:nvSpPr>
          <p:cNvPr id="3" name="Untertitel 2"/>
          <p:cNvSpPr>
            <a:spLocks noGrp="1"/>
          </p:cNvSpPr>
          <p:nvPr>
            <p:ph type="subTitle" idx="1"/>
          </p:nvPr>
        </p:nvSpPr>
        <p:spPr>
          <a:xfrm>
            <a:off x="2742245" y="4280113"/>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53121" y="5655872"/>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2" name="Titel 1"/>
          <p:cNvSpPr>
            <a:spLocks noGrp="1"/>
          </p:cNvSpPr>
          <p:nvPr>
            <p:ph type="ctrTitle"/>
          </p:nvPr>
        </p:nvSpPr>
        <p:spPr>
          <a:xfrm>
            <a:off x="6600056" y="2096852"/>
            <a:ext cx="5591943" cy="198022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a:t>Titelmasterformat durch Klicken bearbeiten</a:t>
            </a:r>
          </a:p>
        </p:txBody>
      </p:sp>
    </p:spTree>
    <p:extLst>
      <p:ext uri="{BB962C8B-B14F-4D97-AF65-F5344CB8AC3E}">
        <p14:creationId xmlns:p14="http://schemas.microsoft.com/office/powerpoint/2010/main" val="188932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nner 1 orange">
    <p:spTree>
      <p:nvGrpSpPr>
        <p:cNvPr id="1" name=""/>
        <p:cNvGrpSpPr/>
        <p:nvPr/>
      </p:nvGrpSpPr>
      <p:grpSpPr>
        <a:xfrm>
          <a:off x="0" y="0"/>
          <a:ext cx="0" cy="0"/>
          <a:chOff x="0" y="0"/>
          <a:chExt cx="0" cy="0"/>
        </a:xfrm>
      </p:grpSpPr>
      <p:sp>
        <p:nvSpPr>
          <p:cNvPr id="4" name="Rechteck 3"/>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ctrTitle"/>
          </p:nvPr>
        </p:nvSpPr>
        <p:spPr>
          <a:xfrm>
            <a:off x="2742245" y="1283692"/>
            <a:ext cx="6707509" cy="659408"/>
          </a:xfrm>
        </p:spPr>
        <p:txBody>
          <a:bodyPr/>
          <a:lstStyle>
            <a:lvl1pPr algn="ctr">
              <a:lnSpc>
                <a:spcPct val="85000"/>
              </a:lnSpc>
              <a:defRPr sz="5400" b="0"/>
            </a:lvl1pPr>
          </a:lstStyle>
          <a:p>
            <a:r>
              <a:rPr lang="de-DE" dirty="0"/>
              <a:t>Titelmasterformat durch Klicken bearbeiten</a:t>
            </a:r>
          </a:p>
        </p:txBody>
      </p:sp>
      <p:sp>
        <p:nvSpPr>
          <p:cNvPr id="3" name="Untertitel 2"/>
          <p:cNvSpPr>
            <a:spLocks noGrp="1"/>
          </p:cNvSpPr>
          <p:nvPr>
            <p:ph type="subTitle" idx="1"/>
          </p:nvPr>
        </p:nvSpPr>
        <p:spPr>
          <a:xfrm>
            <a:off x="2742245" y="3351892"/>
            <a:ext cx="6696633" cy="1332148"/>
          </a:xfrm>
        </p:spPr>
        <p:txBody>
          <a:bodyPr/>
          <a:lstStyle>
            <a:lvl1pPr marL="0" indent="0" algn="ctr">
              <a:lnSpc>
                <a:spcPct val="100000"/>
              </a:lnSpc>
              <a:buNone/>
              <a:defRPr sz="33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dirty="0"/>
              <a:t>Formatvorlage des Untertitelmasters durch Klicken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2" name="Titel 1"/>
          <p:cNvSpPr>
            <a:spLocks noGrp="1"/>
          </p:cNvSpPr>
          <p:nvPr>
            <p:ph type="ctrTitle"/>
          </p:nvPr>
        </p:nvSpPr>
        <p:spPr>
          <a:xfrm>
            <a:off x="6600056" y="1692492"/>
            <a:ext cx="5591943" cy="238458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dirty="0"/>
              <a:t>Titelmasterformat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7" name="Rechteck 6"/>
          <p:cNvSpPr/>
          <p:nvPr userDrawn="1"/>
        </p:nvSpPr>
        <p:spPr>
          <a:xfrm>
            <a:off x="263528" y="1520827"/>
            <a:ext cx="5724525" cy="4716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371475" y="1785516"/>
            <a:ext cx="5472000" cy="432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263528" y="1520827"/>
            <a:ext cx="11664949"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11" name="Textplatzhalter 8"/>
          <p:cNvSpPr>
            <a:spLocks noGrp="1"/>
          </p:cNvSpPr>
          <p:nvPr>
            <p:ph type="body" sz="quarter" idx="15"/>
          </p:nvPr>
        </p:nvSpPr>
        <p:spPr>
          <a:xfrm>
            <a:off x="263530" y="1520827"/>
            <a:ext cx="11664951" cy="4716463"/>
          </a:xfrm>
          <a:solidFill>
            <a:schemeClr val="accent4"/>
          </a:solidFill>
        </p:spPr>
        <p:txBody>
          <a:bodyPr lIns="360000" tIns="828000" rIns="360000" bIns="360000"/>
          <a:lstStyle>
            <a:lvl1pPr marL="0" indent="0" algn="ctr">
              <a:lnSpc>
                <a:spcPct val="90000"/>
              </a:lnSpc>
              <a:buNone/>
              <a:defRPr sz="3600" b="1">
                <a:solidFill>
                  <a:schemeClr val="bg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weiß)">
    <p:spTree>
      <p:nvGrpSpPr>
        <p:cNvPr id="1" name=""/>
        <p:cNvGrpSpPr/>
        <p:nvPr/>
      </p:nvGrpSpPr>
      <p:grpSpPr>
        <a:xfrm>
          <a:off x="0" y="0"/>
          <a:ext cx="0" cy="0"/>
          <a:chOff x="0" y="0"/>
          <a:chExt cx="0" cy="0"/>
        </a:xfrm>
      </p:grpSpPr>
      <p:sp>
        <p:nvSpPr>
          <p:cNvPr id="11" name="Textplatzhalter 8"/>
          <p:cNvSpPr>
            <a:spLocks noGrp="1"/>
          </p:cNvSpPr>
          <p:nvPr>
            <p:ph type="body" sz="quarter" idx="15"/>
          </p:nvPr>
        </p:nvSpPr>
        <p:spPr>
          <a:xfrm>
            <a:off x="263530" y="1520827"/>
            <a:ext cx="11664951" cy="4716463"/>
          </a:xfrm>
          <a:noFill/>
        </p:spPr>
        <p:txBody>
          <a:bodyPr lIns="360000" tIns="828000" rIns="360000" bIns="360000"/>
          <a:lstStyle>
            <a:lvl1pPr marL="0" indent="0" algn="ctr">
              <a:lnSpc>
                <a:spcPct val="90000"/>
              </a:lnSpc>
              <a:buNone/>
              <a:defRPr sz="3600" b="1">
                <a:solidFill>
                  <a:schemeClr val="tx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12" name="Textplatzhalter 8"/>
          <p:cNvSpPr>
            <a:spLocks noGrp="1"/>
          </p:cNvSpPr>
          <p:nvPr>
            <p:ph type="body" sz="quarter" idx="15"/>
          </p:nvPr>
        </p:nvSpPr>
        <p:spPr>
          <a:xfrm>
            <a:off x="263528" y="1520827"/>
            <a:ext cx="5724525" cy="4716463"/>
          </a:xfrm>
          <a:solidFill>
            <a:schemeClr val="accent4"/>
          </a:solidFill>
        </p:spPr>
        <p:txBody>
          <a:bodyPr lIns="360000" tIns="720000" rIns="360000" bIns="360000"/>
          <a:lstStyle>
            <a:lvl1pPr marL="0" indent="0" algn="l">
              <a:lnSpc>
                <a:spcPct val="90000"/>
              </a:lnSpc>
              <a:buNone/>
              <a:defRPr sz="3300" b="1">
                <a:solidFill>
                  <a:schemeClr val="bg1"/>
                </a:solidFill>
              </a:defRPr>
            </a:lvl1pPr>
          </a:lstStyle>
          <a:p>
            <a:pPr lvl="0"/>
            <a:r>
              <a:rPr lang="de-DE"/>
              <a:t>Formatvorlagen des Textmasters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371481" y="1785938"/>
            <a:ext cx="88249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cxnSp>
        <p:nvCxnSpPr>
          <p:cNvPr id="12" name="Gerade Verbindung 11"/>
          <p:cNvCxnSpPr/>
          <p:nvPr/>
        </p:nvCxnSpPr>
        <p:spPr>
          <a:xfrm>
            <a:off x="371477" y="6237288"/>
            <a:ext cx="1144905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74651" y="6313496"/>
            <a:ext cx="1436688" cy="295275"/>
          </a:xfrm>
          <a:prstGeom prst="rect">
            <a:avLst/>
          </a:prstGeom>
        </p:spPr>
        <p:txBody>
          <a:bodyPr lIns="0" tIns="0" rIns="0" bIns="0" anchor="b"/>
          <a:lstStyle>
            <a:defPPr>
              <a:defRPr lang="de-DE"/>
            </a:defPPr>
            <a:lvl1pPr>
              <a:defRPr sz="800"/>
            </a:lvl1pPr>
          </a:lstStyle>
          <a:p>
            <a:pPr>
              <a:defRPr/>
            </a:pPr>
            <a:fld id="{A01D7407-A3A9-3C49-9F9D-BB8A8CF52D19}" type="slidenum">
              <a:rPr lang="de-DE" sz="800" smtClean="0">
                <a:solidFill>
                  <a:prstClr val="black"/>
                </a:solidFill>
              </a:rPr>
              <a:pPr>
                <a:defRPr/>
              </a:pPr>
              <a:t>‹Nr.›</a:t>
            </a:fld>
            <a:endParaRPr lang="de-DE" sz="800">
              <a:solidFill>
                <a:prstClr val="black"/>
              </a:solidFill>
            </a:endParaRPr>
          </a:p>
        </p:txBody>
      </p:sp>
    </p:spTree>
    <p:extLst>
      <p:ext uri="{BB962C8B-B14F-4D97-AF65-F5344CB8AC3E}">
        <p14:creationId xmlns:p14="http://schemas.microsoft.com/office/powerpoint/2010/main" val="743939425"/>
      </p:ext>
    </p:extLst>
  </p:cSld>
  <p:clrMap bg1="lt1" tx1="dk1" bg2="lt2" tx2="dk2" accent1="accent1" accent2="accent2" accent3="accent3" accent4="accent4" accent5="accent5" accent6="accent6" hlink="hlink" folHlink="folHlink"/>
  <p:sldLayoutIdLst>
    <p:sldLayoutId id="2147483664" r:id="rId1"/>
    <p:sldLayoutId id="2147483671" r:id="rId2"/>
    <p:sldLayoutId id="2147483677" r:id="rId3"/>
    <p:sldLayoutId id="2147483681" r:id="rId4"/>
    <p:sldLayoutId id="2147483684" r:id="rId5"/>
    <p:sldLayoutId id="2147483685" r:id="rId6"/>
    <p:sldLayoutId id="2147483686" r:id="rId7"/>
    <p:sldLayoutId id="2147483687" r:id="rId8"/>
    <p:sldLayoutId id="2147483689" r:id="rId9"/>
    <p:sldLayoutId id="2147483690" r:id="rId10"/>
    <p:sldLayoutId id="2147483692" r:id="rId11"/>
    <p:sldLayoutId id="2147483696" r:id="rId12"/>
    <p:sldLayoutId id="2147483706" r:id="rId13"/>
  </p:sldLayoutIdLst>
  <p:hf sldNum="0" hdr="0" ftr="0" dt="0"/>
  <p:txStyles>
    <p:title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p:titleStyle>
    <p:body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educational-resources.de/oer-tullu-regel/" TargetMode="External"/><Relationship Id="rId2" Type="http://schemas.openxmlformats.org/officeDocument/2006/relationships/hyperlink" Target="https://creativecommons.org/licenses/by/4.0/deed.de" TargetMode="Externa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hyperlink" Target="https://www.ernaehrung-nachhaltig.d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4.xml"/><Relationship Id="rId16"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21.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30.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www.nabu.de/imperia/md/nabu/images/sonstiges/logos-symbole/guetezeichen-siegel/150507-nabu-biosiegel.jpeg" TargetMode="External"/><Relationship Id="rId5" Type="http://schemas.openxmlformats.org/officeDocument/2006/relationships/hyperlink" Target="https://www.nabu.de/imperia/md/nabu/images/sonstiges/logos-symbole/guetezeichen-siegel/150507-nabu-siegel-neuland.jpeg" TargetMode="Externa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fh-muenster.de/isun/genah.php"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averdishome.wordpress.com/initiativen/mehr-bio-mit-zertifikat-in-der-ahv/" TargetMode="External"/><Relationship Id="rId1" Type="http://schemas.openxmlformats.org/officeDocument/2006/relationships/slideLayout" Target="../slideLayouts/slideLayout4.xml"/><Relationship Id="rId4" Type="http://schemas.openxmlformats.org/officeDocument/2006/relationships/image" Target="../media/image54.svg"/></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s://de.asc-aqua.org/das-asc-siegel/"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hyperlink" Target="https://www.msc.org/de/vorteile/msc-zertifizierung" TargetMode="External"/><Relationship Id="rId5" Type="http://schemas.openxmlformats.org/officeDocument/2006/relationships/diagramQuickStyle" Target="../diagrams/quickStyle4.xml"/><Relationship Id="rId10" Type="http://schemas.openxmlformats.org/officeDocument/2006/relationships/hyperlink" Target="https://stories.msc.org/check-deinen-fisch/index.html" TargetMode="External"/><Relationship Id="rId4" Type="http://schemas.openxmlformats.org/officeDocument/2006/relationships/diagramLayout" Target="../diagrams/layout4.xml"/><Relationship Id="rId9"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diagramData" Target="../diagrams/data5.xml"/><Relationship Id="rId21" Type="http://schemas.openxmlformats.org/officeDocument/2006/relationships/image" Target="../media/image72.svg"/><Relationship Id="rId7" Type="http://schemas.microsoft.com/office/2007/relationships/diagramDrawing" Target="../diagrams/drawing5.xml"/><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notesSlide" Target="../notesSlides/notesSlide49.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62.svg"/><Relationship Id="rId5" Type="http://schemas.openxmlformats.org/officeDocument/2006/relationships/diagramQuickStyle" Target="../diagrams/quickStyle5.xml"/><Relationship Id="rId15" Type="http://schemas.openxmlformats.org/officeDocument/2006/relationships/image" Target="../media/image66.sv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diagramLayout" Target="../diagrams/layout5.xml"/><Relationship Id="rId9" Type="http://schemas.openxmlformats.org/officeDocument/2006/relationships/image" Target="../media/image60.svg"/><Relationship Id="rId1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hyperlink" Target="http://web.archive.org/web/20210925061217/https:/www.bmel.de/DE/themen/ernaehrung/lebensmittel-kennzeichnung/freiwillige-angaben-und-label/ohne-gentechnik-kennzeichnung.html"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hyperlink" Target="https://www.ohnegentechnik.org/"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www.ernaehrung-nachhaltig.de/"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hyperlink" Target="https://www.siegelklarheit.de/siegelverzeichnis#/sort:rating_desc"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83.png"/><Relationship Id="rId11" Type="http://schemas.openxmlformats.org/officeDocument/2006/relationships/hyperlink" Target="https://labelchecker.de/" TargetMode="External"/><Relationship Id="rId5" Type="http://schemas.openxmlformats.org/officeDocument/2006/relationships/image" Target="../media/image82.png"/><Relationship Id="rId10" Type="http://schemas.openxmlformats.org/officeDocument/2006/relationships/image" Target="../media/image86.png"/><Relationship Id="rId4" Type="http://schemas.microsoft.com/office/2007/relationships/hdphoto" Target="../media/hdphoto1.wdp"/><Relationship Id="rId9" Type="http://schemas.openxmlformats.org/officeDocument/2006/relationships/image" Target="../media/image8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88.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microsoft.com/office/2018/10/relationships/comments" Target="../comments/modernComment_503_4E90C82F.xml"/><Relationship Id="rId4" Type="http://schemas.openxmlformats.org/officeDocument/2006/relationships/image" Target="../media/image90.jpeg"/></Relationships>
</file>

<file path=ppt/slides/_rels/slide84.xml.rels><?xml version="1.0" encoding="UTF-8" standalone="yes"?>
<Relationships xmlns="http://schemas.openxmlformats.org/package/2006/relationships"><Relationship Id="rId8" Type="http://schemas.openxmlformats.org/officeDocument/2006/relationships/hyperlink" Target="https://www.nabu.de/umwelt-und-ressourcen/oekologisch-leben/essen-und-trinken/bio-fair-regional/labels/15604.html" TargetMode="External"/><Relationship Id="rId3" Type="http://schemas.openxmlformats.org/officeDocument/2006/relationships/hyperlink" Target="https://energiekonsens.de/media/pages/media/edc11fc2aa-1612789453/ek002_rz06_gemuse_und_obst_dig.pdf" TargetMode="External"/><Relationship Id="rId7" Type="http://schemas.openxmlformats.org/officeDocument/2006/relationships/hyperlink" Target="https://initiative-tierwohl.de/2019/02/08/unkompliziert-einheitlich-nachvollziehbar/"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hyperlink" Target="https://www.epiz-berlin.de/wp-content/uploads/Karte-Meeresueberfischung.pdf" TargetMode="External"/><Relationship Id="rId5" Type="http://schemas.openxmlformats.org/officeDocument/2006/relationships/hyperlink" Target="https://www.ci-romero.de/produkt/praxisleitfaden-lebensmittel/" TargetMode="External"/><Relationship Id="rId4" Type="http://schemas.openxmlformats.org/officeDocument/2006/relationships/hyperlink" Target="https://www.landwirtschaft.de/diskussion-und-dialog/tierhaltung/fleisch-von-wildtieren-aus-gehegen-eine-alternative" TargetMode="External"/><Relationship Id="rId9" Type="http://schemas.openxmlformats.org/officeDocument/2006/relationships/hyperlink" Target="https://www.ernaehrung-nachhaltig.de/"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ww.wwf.de/themen-projekte/plastik/plastikmuell-im-meer/fragen-und-antworten-zu-plastikmuell" TargetMode="External"/><Relationship Id="rId3" Type="http://schemas.openxmlformats.org/officeDocument/2006/relationships/hyperlink" Target="https://www.umweltbundesamt.de/themen/landwirtschaft/umweltbelastungen-der-landwirtschaft" TargetMode="External"/><Relationship Id="rId7" Type="http://schemas.openxmlformats.org/officeDocument/2006/relationships/hyperlink" Target="https://www2.weed-online.org/uploads/argumentationshilfe_gute_gruende_neuauflage_druck_2016.pdf"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hyperlink" Target="https://www.nachhaltigeernaehrung.de/fileadmin/Publikationen/aid_eif_Nachhaltige_Ernaehrung_Koerber_09-2014__Lit.pdf" TargetMode="External"/><Relationship Id="rId5" Type="http://schemas.openxmlformats.org/officeDocument/2006/relationships/hyperlink" Target="https://www.umweltbundesamt.de/daten/ressourcen-abfall/verwertung-entsorgung-ausgewaehlter-abfallarten/verpackungsabfaelle#eu-vorgaben-zur-verwertung-werden-erhoht" TargetMode="External"/><Relationship Id="rId4" Type="http://schemas.openxmlformats.org/officeDocument/2006/relationships/hyperlink" Target="https://www.umweltbundesamt.de/umwelttipps-fuer-den-alltag/uebergreifende-tipps/siegel-label#diese-siegel-und-label-helfen-beim-umweltbewussten-einkauf"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B75531A3-E64C-4F74-A694-994A9FAD7E69}"/>
              </a:ext>
            </a:extLst>
          </p:cNvPr>
          <p:cNvSpPr>
            <a:spLocks noChangeArrowheads="1"/>
          </p:cNvSpPr>
          <p:nvPr/>
        </p:nvSpPr>
        <p:spPr bwMode="auto">
          <a:xfrm>
            <a:off x="371481" y="1727448"/>
            <a:ext cx="1083711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Weiternutzung als OER ausdrücklich erlaubt: Dieses Werk und dessen Inhalte sind - sofern nicht anders angegeben - lizenziert unter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Nennung gemäß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TULLU-Regel</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bitte wie folgt: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de-DE" altLang="de-DE" sz="1400" b="0" i="1"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Workshops 1: </a:t>
            </a:r>
            <a:r>
              <a:rPr lang="de-DE" altLang="de-DE" sz="1400" i="1" dirty="0">
                <a:latin typeface="Arial" panose="020B0604020202020204" pitchFamily="34" charset="0"/>
                <a:ea typeface="Times New Roman" panose="02020603050405020304" pitchFamily="18" charset="0"/>
                <a:cs typeface="Arial" panose="020B0604020202020204" pitchFamily="34" charset="0"/>
              </a:rPr>
              <a:t>Beschaffung</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e-DE" altLang="de-DE" sz="1400" i="1" dirty="0">
                <a:latin typeface="Arial" panose="020B0604020202020204" pitchFamily="34" charset="0"/>
                <a:ea typeface="Times New Roman" panose="02020603050405020304" pitchFamily="18" charset="0"/>
                <a:cs typeface="Arial" panose="020B0604020202020204" pitchFamily="34" charset="0"/>
              </a:rPr>
              <a:t>aus dem DBU geförderten Projekt „Gerechte und nachhaltige Außer-Haus-Angebote gestalten“, Institut für nachhaltige Ernährung (</a:t>
            </a:r>
            <a:r>
              <a:rPr lang="de-DE" altLang="de-DE" sz="1400" i="1" dirty="0" err="1">
                <a:latin typeface="Arial" panose="020B0604020202020204" pitchFamily="34" charset="0"/>
                <a:ea typeface="Times New Roman" panose="02020603050405020304" pitchFamily="18" charset="0"/>
                <a:cs typeface="Arial" panose="020B0604020202020204" pitchFamily="34" charset="0"/>
              </a:rPr>
              <a:t>iSuN</a:t>
            </a:r>
            <a:r>
              <a:rPr lang="de-DE" altLang="de-DE" sz="1400" i="1" dirty="0">
                <a:latin typeface="Arial" panose="020B0604020202020204" pitchFamily="34" charset="0"/>
                <a:ea typeface="Times New Roman" panose="02020603050405020304" pitchFamily="18" charset="0"/>
                <a:cs typeface="Arial" panose="020B0604020202020204" pitchFamily="34" charset="0"/>
              </a:rPr>
              <a: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Lizenz: </a:t>
            </a:r>
            <a:r>
              <a:rPr kumimoji="0" lang="de-DE" altLang="de-DE" sz="1400" b="0" i="1"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Der Lizenzvertrag ist hier abrufbar: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https://creativecommons.org/licenses/by/4.0/deed.de</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Das Werk ist online verfügbar unter: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https://www.ernaehrung-nachhaltig.de/</a:t>
            </a:r>
            <a:endParaRPr kumimoji="0" lang="de-DE" altLang="de-DE"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Bei der Erstellung dieser Ausarbeitung wurde größte Sorgfalt und Genauigkeit angewendet, um sicherzustellen, dass alle Informationen korrekt und verständlich dargestellt sind. Zunächst wurden die Inhalte nach dem aktuellen Forschungsstand und praxisrelevanten Informationen erstellt und in Praxisbetrieben geprüft sowie anschließend überarbeitet. Danach folgte die Lizenzierung nach OER-Standards. Sollten dennoch Fehler oder Unklarheiten bei den Inhalten oder der Lizenz auftreten, bitte zögern Sie nicht, uns darauf hinzuweisen. Wir sind stets bemüht, Verbesserungen vorzunehmen und eventuelle Fehler zu korrigieren, um die Qualität unserer Arbeit kontinuierlich zu optimieren. </a:t>
            </a: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Vielen Dank für Ihr Verständnis und Ihre Unterstützung. </a:t>
            </a: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b="1" kern="1200" spc="-24" dirty="0">
                <a:latin typeface="Arial" panose="020B0604020202020204" pitchFamily="34" charset="0"/>
                <a:cs typeface="Arial" panose="020B0604020202020204" pitchFamily="34" charset="0"/>
              </a:rPr>
              <a:t>Open Educational Ressource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pic>
        <p:nvPicPr>
          <p:cNvPr id="1028" name="Bild 4" descr="CC BY 4.0">
            <a:hlinkClick r:id="rId2"/>
            <a:extLst>
              <a:ext uri="{FF2B5EF4-FFF2-40B4-BE49-F238E27FC236}">
                <a16:creationId xmlns:a16="http://schemas.microsoft.com/office/drawing/2014/main" id="{EF8B671E-2D7A-45B8-869A-3A5326ED3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0651" y="844415"/>
            <a:ext cx="1428750"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0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Vorstellungsrunde</a:t>
            </a: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a:t>Die Teilnehmenden sollen sich gegenseitig kennenlernen. Dafür soll jede*r in der Runde einmal folgende Aspekte berichten:</a:t>
            </a:r>
          </a:p>
          <a:p>
            <a:r>
              <a:rPr lang="de-DE"/>
              <a:t>Name, Beruf, Einrichtung</a:t>
            </a:r>
          </a:p>
          <a:p>
            <a:r>
              <a:rPr lang="de-DE"/>
              <a:t>Was ist Beschaffung für mich?</a:t>
            </a:r>
          </a:p>
          <a:p>
            <a:r>
              <a:rPr lang="de-DE"/>
              <a:t>Welche Rolle habe ich in der Beschaffung bei uns?</a:t>
            </a:r>
          </a:p>
          <a:p>
            <a:r>
              <a:rPr lang="de-DE"/>
              <a:t>Wie schätze ich unsere Beschaffung bzgl. Nachhaltigkeit ein oder Wo beschaffen wir nachhaltig?</a:t>
            </a:r>
          </a:p>
          <a:p>
            <a:pPr marL="0" indent="0">
              <a:buNone/>
            </a:pPr>
            <a:endParaRPr lang="de-DE"/>
          </a:p>
          <a:p>
            <a:pPr marL="0" indent="0">
              <a:buNone/>
            </a:pPr>
            <a:r>
              <a:rPr lang="de-DE" b="1"/>
              <a:t>Material:</a:t>
            </a:r>
            <a:r>
              <a:rPr lang="de-DE"/>
              <a:t> evtl. Präsentation</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34783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53C0414-B7DC-862C-4978-F20AC72ABCBF}"/>
              </a:ext>
            </a:extLst>
          </p:cNvPr>
          <p:cNvSpPr>
            <a:spLocks noGrp="1"/>
          </p:cNvSpPr>
          <p:nvPr>
            <p:ph type="ctrTitle"/>
          </p:nvPr>
        </p:nvSpPr>
        <p:spPr>
          <a:xfrm>
            <a:off x="2742245" y="1942598"/>
            <a:ext cx="6707509" cy="1486402"/>
          </a:xfrm>
        </p:spPr>
        <p:txBody>
          <a:bodyPr/>
          <a:lstStyle/>
          <a:p>
            <a:r>
              <a:rPr lang="de-DE" dirty="0"/>
              <a:t>Was ist Beschaffung für mich?!</a:t>
            </a:r>
          </a:p>
        </p:txBody>
      </p:sp>
    </p:spTree>
    <p:extLst>
      <p:ext uri="{BB962C8B-B14F-4D97-AF65-F5344CB8AC3E}">
        <p14:creationId xmlns:p14="http://schemas.microsoft.com/office/powerpoint/2010/main" val="173027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Einordnung in den Verpflegungsablauf &amp; Zielvorstellung</a:t>
            </a:r>
            <a:br>
              <a:rPr lang="de-DE"/>
            </a:b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dirty="0">
                <a:latin typeface="Arial" panose="020B0604020202020204" pitchFamily="34" charset="0"/>
                <a:cs typeface="Arial" panose="020B0604020202020204" pitchFamily="34" charset="0"/>
              </a:rPr>
              <a:t>Der/Die Dozentin erläutert mit Hilfe der nächsten Folie, wie die Thematik Beschaffung in den Verpflegungsablauf einzusortieren ist. Nähere Infos dazu finden Sie in den Notizen der Folie.</a:t>
            </a:r>
          </a:p>
          <a:p>
            <a:pPr marL="0" indent="0">
              <a:buNone/>
            </a:pPr>
            <a:r>
              <a:rPr lang="de-DE" sz="2000" dirty="0">
                <a:latin typeface="Arial" panose="020B0604020202020204" pitchFamily="34" charset="0"/>
                <a:cs typeface="Arial" panose="020B0604020202020204" pitchFamily="34" charset="0"/>
              </a:rPr>
              <a:t>Anschließend werden noch die Ziele des gesamten Moduls und des heutigen Workshops erläutert. </a:t>
            </a:r>
          </a:p>
          <a:p>
            <a:pPr marL="0" indent="0">
              <a:buNone/>
            </a:pPr>
            <a:endParaRPr lang="de-DE" b="1" dirty="0"/>
          </a:p>
          <a:p>
            <a:pPr marL="0" indent="0">
              <a:buNone/>
            </a:pPr>
            <a:r>
              <a:rPr lang="de-DE" b="1" dirty="0"/>
              <a:t>Material:</a:t>
            </a:r>
            <a:r>
              <a:rPr lang="de-DE" dirty="0"/>
              <a:t> Präsentation</a:t>
            </a:r>
          </a:p>
        </p:txBody>
      </p:sp>
    </p:spTree>
    <p:extLst>
      <p:ext uri="{BB962C8B-B14F-4D97-AF65-F5344CB8AC3E}">
        <p14:creationId xmlns:p14="http://schemas.microsoft.com/office/powerpoint/2010/main" val="201764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5E7F8-FA1E-3D03-9390-A7C7424FB5FE}"/>
              </a:ext>
            </a:extLst>
          </p:cNvPr>
          <p:cNvSpPr>
            <a:spLocks noGrp="1"/>
          </p:cNvSpPr>
          <p:nvPr>
            <p:ph type="title"/>
          </p:nvPr>
        </p:nvSpPr>
        <p:spPr/>
        <p:txBody>
          <a:bodyPr/>
          <a:lstStyle/>
          <a:p>
            <a:r>
              <a:rPr lang="de-DE"/>
              <a:t>Einordnung in den Verpflegungsablauf</a:t>
            </a:r>
          </a:p>
        </p:txBody>
      </p:sp>
      <p:graphicFrame>
        <p:nvGraphicFramePr>
          <p:cNvPr id="6" name="Inhaltsplatzhalter 5">
            <a:extLst>
              <a:ext uri="{FF2B5EF4-FFF2-40B4-BE49-F238E27FC236}">
                <a16:creationId xmlns:a16="http://schemas.microsoft.com/office/drawing/2014/main" id="{EADC91B7-CAC6-5C3F-7A75-A4C11C5E4FF2}"/>
              </a:ext>
            </a:extLst>
          </p:cNvPr>
          <p:cNvGraphicFramePr>
            <a:graphicFrameLocks noGrp="1"/>
          </p:cNvGraphicFramePr>
          <p:nvPr>
            <p:ph idx="1"/>
          </p:nvPr>
        </p:nvGraphicFramePr>
        <p:xfrm>
          <a:off x="719958" y="659614"/>
          <a:ext cx="10752083" cy="443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platzhalter 3">
            <a:extLst>
              <a:ext uri="{FF2B5EF4-FFF2-40B4-BE49-F238E27FC236}">
                <a16:creationId xmlns:a16="http://schemas.microsoft.com/office/drawing/2014/main" id="{BA74F4D3-820E-D84A-F2E7-22DB6C919BBA}"/>
              </a:ext>
            </a:extLst>
          </p:cNvPr>
          <p:cNvSpPr>
            <a:spLocks noGrp="1"/>
          </p:cNvSpPr>
          <p:nvPr>
            <p:ph type="body" sz="quarter" idx="13"/>
          </p:nvPr>
        </p:nvSpPr>
        <p:spPr/>
        <p:txBody>
          <a:bodyPr/>
          <a:lstStyle/>
          <a:p>
            <a:r>
              <a:rPr lang="de-DE"/>
              <a:t>Thema</a:t>
            </a:r>
          </a:p>
        </p:txBody>
      </p:sp>
      <p:graphicFrame>
        <p:nvGraphicFramePr>
          <p:cNvPr id="3" name="Diagramm 2">
            <a:extLst>
              <a:ext uri="{FF2B5EF4-FFF2-40B4-BE49-F238E27FC236}">
                <a16:creationId xmlns:a16="http://schemas.microsoft.com/office/drawing/2014/main" id="{1C5D2314-D7ED-9F82-E1AF-3BCD5E8DB58D}"/>
              </a:ext>
            </a:extLst>
          </p:cNvPr>
          <p:cNvGraphicFramePr/>
          <p:nvPr>
            <p:extLst>
              <p:ext uri="{D42A27DB-BD31-4B8C-83A1-F6EECF244321}">
                <p14:modId xmlns:p14="http://schemas.microsoft.com/office/powerpoint/2010/main" val="912198874"/>
              </p:ext>
            </p:extLst>
          </p:nvPr>
        </p:nvGraphicFramePr>
        <p:xfrm>
          <a:off x="1497073" y="2055465"/>
          <a:ext cx="9367838" cy="58072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reihandform: Form 10">
            <a:extLst>
              <a:ext uri="{FF2B5EF4-FFF2-40B4-BE49-F238E27FC236}">
                <a16:creationId xmlns:a16="http://schemas.microsoft.com/office/drawing/2014/main" id="{902204B1-0951-054D-1E86-09C5CD45D958}"/>
              </a:ext>
            </a:extLst>
          </p:cNvPr>
          <p:cNvSpPr/>
          <p:nvPr/>
        </p:nvSpPr>
        <p:spPr>
          <a:xfrm>
            <a:off x="1087292" y="3634740"/>
            <a:ext cx="8608582" cy="1000322"/>
          </a:xfrm>
          <a:custGeom>
            <a:avLst/>
            <a:gdLst>
              <a:gd name="connsiteX0" fmla="*/ 252777 w 6832278"/>
              <a:gd name="connsiteY0" fmla="*/ 1119352 h 1119352"/>
              <a:gd name="connsiteX1" fmla="*/ 158184 w 6832278"/>
              <a:gd name="connsiteY1" fmla="*/ 709449 h 1119352"/>
              <a:gd name="connsiteX2" fmla="*/ 2097342 w 6832278"/>
              <a:gd name="connsiteY2" fmla="*/ 551793 h 1119352"/>
              <a:gd name="connsiteX3" fmla="*/ 6149080 w 6832278"/>
              <a:gd name="connsiteY3" fmla="*/ 520262 h 1119352"/>
              <a:gd name="connsiteX4" fmla="*/ 6826998 w 6832278"/>
              <a:gd name="connsiteY4" fmla="*/ 0 h 1119352"/>
              <a:gd name="connsiteX5" fmla="*/ 6826998 w 6832278"/>
              <a:gd name="connsiteY5" fmla="*/ 0 h 111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2278" h="1119352">
                <a:moveTo>
                  <a:pt x="252777" y="1119352"/>
                </a:moveTo>
                <a:cubicBezTo>
                  <a:pt x="51767" y="961697"/>
                  <a:pt x="-149243" y="804042"/>
                  <a:pt x="158184" y="709449"/>
                </a:cubicBezTo>
                <a:cubicBezTo>
                  <a:pt x="465611" y="614856"/>
                  <a:pt x="1098859" y="583324"/>
                  <a:pt x="2097342" y="551793"/>
                </a:cubicBezTo>
                <a:cubicBezTo>
                  <a:pt x="3095825" y="520262"/>
                  <a:pt x="5360804" y="612228"/>
                  <a:pt x="6149080" y="520262"/>
                </a:cubicBezTo>
                <a:cubicBezTo>
                  <a:pt x="6937356" y="428296"/>
                  <a:pt x="6826998" y="0"/>
                  <a:pt x="6826998" y="0"/>
                </a:cubicBezTo>
                <a:lnTo>
                  <a:pt x="6826998" y="0"/>
                </a:lnTo>
              </a:path>
            </a:pathLst>
          </a:custGeom>
          <a:ln w="19050">
            <a:solidFill>
              <a:schemeClr val="accent5">
                <a:lumMod val="7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FF280C4D-1B90-BAA3-596F-688BC76DD8E7}"/>
              </a:ext>
            </a:extLst>
          </p:cNvPr>
          <p:cNvSpPr/>
          <p:nvPr/>
        </p:nvSpPr>
        <p:spPr>
          <a:xfrm>
            <a:off x="10035540" y="3634740"/>
            <a:ext cx="980711" cy="1031853"/>
          </a:xfrm>
          <a:custGeom>
            <a:avLst/>
            <a:gdLst>
              <a:gd name="connsiteX0" fmla="*/ 3090042 w 3117728"/>
              <a:gd name="connsiteY0" fmla="*/ 1056290 h 1056290"/>
              <a:gd name="connsiteX1" fmla="*/ 2758966 w 3117728"/>
              <a:gd name="connsiteY1" fmla="*/ 756745 h 1056290"/>
              <a:gd name="connsiteX2" fmla="*/ 567559 w 3117728"/>
              <a:gd name="connsiteY2" fmla="*/ 441435 h 1056290"/>
              <a:gd name="connsiteX3" fmla="*/ 0 w 3117728"/>
              <a:gd name="connsiteY3" fmla="*/ 0 h 1056290"/>
              <a:gd name="connsiteX4" fmla="*/ 0 w 3117728"/>
              <a:gd name="connsiteY4" fmla="*/ 0 h 105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728" h="1056290">
                <a:moveTo>
                  <a:pt x="3090042" y="1056290"/>
                </a:moveTo>
                <a:cubicBezTo>
                  <a:pt x="3134711" y="957755"/>
                  <a:pt x="3179380" y="859221"/>
                  <a:pt x="2758966" y="756745"/>
                </a:cubicBezTo>
                <a:cubicBezTo>
                  <a:pt x="2338552" y="654269"/>
                  <a:pt x="1027387" y="567559"/>
                  <a:pt x="567559" y="441435"/>
                </a:cubicBezTo>
                <a:cubicBezTo>
                  <a:pt x="107731" y="315311"/>
                  <a:pt x="0" y="0"/>
                  <a:pt x="0" y="0"/>
                </a:cubicBezTo>
                <a:lnTo>
                  <a:pt x="0" y="0"/>
                </a:lnTo>
              </a:path>
            </a:pathLst>
          </a:custGeom>
          <a:ln w="19050">
            <a:solidFill>
              <a:schemeClr val="accent5">
                <a:lumMod val="7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94273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5" name="Diagramm 4">
            <a:extLst>
              <a:ext uri="{FF2B5EF4-FFF2-40B4-BE49-F238E27FC236}">
                <a16:creationId xmlns:a16="http://schemas.microsoft.com/office/drawing/2014/main" id="{9D051EC3-1057-0364-5968-7DEBCBA3E946}"/>
              </a:ext>
            </a:extLst>
          </p:cNvPr>
          <p:cNvGraphicFramePr/>
          <p:nvPr/>
        </p:nvGraphicFramePr>
        <p:xfrm>
          <a:off x="2137516" y="1692827"/>
          <a:ext cx="6465636" cy="4564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22E47D12-1CB8-4B43-887D-3D6350A704BC}"/>
              </a:ext>
            </a:extLst>
          </p:cNvPr>
          <p:cNvSpPr>
            <a:spLocks noGrp="1"/>
          </p:cNvSpPr>
          <p:nvPr>
            <p:ph type="title"/>
          </p:nvPr>
        </p:nvSpPr>
        <p:spPr/>
        <p:txBody>
          <a:bodyPr/>
          <a:lstStyle/>
          <a:p>
            <a:r>
              <a:rPr lang="de-DE" sz="3200"/>
              <a:t>Nachhaltigkeit integrieren</a:t>
            </a:r>
          </a:p>
        </p:txBody>
      </p:sp>
      <p:sp>
        <p:nvSpPr>
          <p:cNvPr id="3" name="Textplatzhalter 2">
            <a:extLst>
              <a:ext uri="{FF2B5EF4-FFF2-40B4-BE49-F238E27FC236}">
                <a16:creationId xmlns:a16="http://schemas.microsoft.com/office/drawing/2014/main" id="{9276765D-8B65-4210-8A44-8AF01E0FC76F}"/>
              </a:ext>
            </a:extLst>
          </p:cNvPr>
          <p:cNvSpPr>
            <a:spLocks noGrp="1"/>
          </p:cNvSpPr>
          <p:nvPr>
            <p:ph type="body" sz="quarter" idx="13"/>
          </p:nvPr>
        </p:nvSpPr>
        <p:spPr/>
        <p:txBody>
          <a:bodyPr/>
          <a:lstStyle/>
          <a:p>
            <a:r>
              <a:rPr lang="de-DE"/>
              <a:t>Wie?</a:t>
            </a:r>
          </a:p>
        </p:txBody>
      </p:sp>
      <p:sp>
        <p:nvSpPr>
          <p:cNvPr id="4" name="Rechteck: abgerundete Ecken 3"/>
          <p:cNvSpPr/>
          <p:nvPr/>
        </p:nvSpPr>
        <p:spPr bwMode="auto">
          <a:xfrm>
            <a:off x="8653100" y="2479966"/>
            <a:ext cx="3254694" cy="102514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buFont typeface="Arial" panose="020B0604020202020204" pitchFamily="34" charset="0"/>
              <a:buChar char="•"/>
              <a:defRPr/>
            </a:pPr>
            <a:r>
              <a:rPr lang="de-DE" sz="1200">
                <a:solidFill>
                  <a:schemeClr val="tx1"/>
                </a:solidFill>
              </a:rPr>
              <a:t>einordnen, was wichtig/ relevant ist und was nicht</a:t>
            </a:r>
          </a:p>
          <a:p>
            <a:pPr marL="171450" indent="-171450">
              <a:buFont typeface="Arial" panose="020B0604020202020204" pitchFamily="34" charset="0"/>
              <a:buChar char="•"/>
              <a:defRPr/>
            </a:pPr>
            <a:r>
              <a:rPr lang="de-DE" sz="1200">
                <a:solidFill>
                  <a:schemeClr val="tx1"/>
                </a:solidFill>
              </a:rPr>
              <a:t>in eine systematische und dauerhafte Planung und Umsetzung einsteigen </a:t>
            </a:r>
            <a:endParaRPr lang="de-DE" sz="1200">
              <a:solidFill>
                <a:schemeClr val="tx1"/>
              </a:solidFill>
              <a:cs typeface="Arial"/>
            </a:endParaRPr>
          </a:p>
        </p:txBody>
      </p:sp>
      <p:cxnSp>
        <p:nvCxnSpPr>
          <p:cNvPr id="11" name="Gerade Verbindung mit Pfeil 10"/>
          <p:cNvCxnSpPr>
            <a:cxnSpLocks/>
            <a:stCxn id="4" idx="1"/>
          </p:cNvCxnSpPr>
          <p:nvPr/>
        </p:nvCxnSpPr>
        <p:spPr bwMode="auto">
          <a:xfrm flipH="1">
            <a:off x="7470843" y="2992540"/>
            <a:ext cx="1182257" cy="0"/>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cxnSpLocks/>
            <a:stCxn id="30" idx="1"/>
          </p:cNvCxnSpPr>
          <p:nvPr/>
        </p:nvCxnSpPr>
        <p:spPr bwMode="auto">
          <a:xfrm flipH="1" flipV="1">
            <a:off x="7188740" y="5372505"/>
            <a:ext cx="1716084" cy="70404"/>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2" name="Gerade Verbindung mit Pfeil 21"/>
          <p:cNvCxnSpPr>
            <a:cxnSpLocks/>
            <a:stCxn id="35" idx="3"/>
          </p:cNvCxnSpPr>
          <p:nvPr/>
        </p:nvCxnSpPr>
        <p:spPr bwMode="auto">
          <a:xfrm flipV="1">
            <a:off x="2863182" y="5324763"/>
            <a:ext cx="693215" cy="72345"/>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30" name="Rechteck: abgerundete Ecken 29">
            <a:extLst>
              <a:ext uri="{FF2B5EF4-FFF2-40B4-BE49-F238E27FC236}">
                <a16:creationId xmlns:a16="http://schemas.microsoft.com/office/drawing/2014/main" id="{9E335555-C577-40F8-82E6-FF858C9814B4}"/>
              </a:ext>
            </a:extLst>
          </p:cNvPr>
          <p:cNvSpPr/>
          <p:nvPr/>
        </p:nvSpPr>
        <p:spPr bwMode="auto">
          <a:xfrm>
            <a:off x="8904824" y="4900050"/>
            <a:ext cx="2949773" cy="108571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indent="-171450">
              <a:buFont typeface="Arial" panose="020B0604020202020204" pitchFamily="34" charset="0"/>
              <a:buChar char="•"/>
              <a:defRPr/>
            </a:pPr>
            <a:r>
              <a:rPr lang="de-DE" sz="1200">
                <a:solidFill>
                  <a:schemeClr val="tx1"/>
                </a:solidFill>
              </a:rPr>
              <a:t>Mitarbeiter*innen einbinden</a:t>
            </a:r>
          </a:p>
          <a:p>
            <a:pPr marL="171450" indent="-171450">
              <a:buFont typeface="Arial" panose="020B0604020202020204" pitchFamily="34" charset="0"/>
              <a:buChar char="•"/>
              <a:defRPr/>
            </a:pPr>
            <a:r>
              <a:rPr lang="de-DE" sz="1200">
                <a:solidFill>
                  <a:schemeClr val="tx1"/>
                </a:solidFill>
              </a:rPr>
              <a:t>Nachhaltigkeitsthemen im Alltagshandeln der Organisation verankern</a:t>
            </a:r>
          </a:p>
        </p:txBody>
      </p:sp>
      <p:sp>
        <p:nvSpPr>
          <p:cNvPr id="35" name="Rechteck: abgerundete Ecken 34">
            <a:extLst>
              <a:ext uri="{FF2B5EF4-FFF2-40B4-BE49-F238E27FC236}">
                <a16:creationId xmlns:a16="http://schemas.microsoft.com/office/drawing/2014/main" id="{3ED20C79-9C46-434C-BB3B-F94170541C64}"/>
              </a:ext>
            </a:extLst>
          </p:cNvPr>
          <p:cNvSpPr/>
          <p:nvPr/>
        </p:nvSpPr>
        <p:spPr bwMode="auto">
          <a:xfrm>
            <a:off x="612695" y="5084317"/>
            <a:ext cx="2250487" cy="62558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indent="-171450">
              <a:buFont typeface="Arial" panose="020B0604020202020204" pitchFamily="34" charset="0"/>
              <a:buChar char="•"/>
              <a:defRPr/>
            </a:pPr>
            <a:r>
              <a:rPr lang="de-DE" sz="1200">
                <a:solidFill>
                  <a:schemeClr val="tx1"/>
                </a:solidFill>
              </a:rPr>
              <a:t>Daten erfassen</a:t>
            </a:r>
          </a:p>
        </p:txBody>
      </p:sp>
      <p:sp>
        <p:nvSpPr>
          <p:cNvPr id="44" name="Rechteck: abgerundete Ecken 43">
            <a:extLst>
              <a:ext uri="{FF2B5EF4-FFF2-40B4-BE49-F238E27FC236}">
                <a16:creationId xmlns:a16="http://schemas.microsoft.com/office/drawing/2014/main" id="{CE90CD31-8368-4899-8714-67903E9266CE}"/>
              </a:ext>
            </a:extLst>
          </p:cNvPr>
          <p:cNvSpPr/>
          <p:nvPr/>
        </p:nvSpPr>
        <p:spPr bwMode="auto">
          <a:xfrm>
            <a:off x="341278" y="2078749"/>
            <a:ext cx="2266187" cy="82529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buFont typeface="Arial" panose="020B0604020202020204" pitchFamily="34" charset="0"/>
              <a:buChar char="•"/>
              <a:defRPr/>
            </a:pPr>
            <a:r>
              <a:rPr lang="de-DE" sz="1200">
                <a:solidFill>
                  <a:schemeClr val="tx1"/>
                </a:solidFill>
              </a:rPr>
              <a:t>einen kontinuierlichen Verbesserungsprozess in Gang setzen</a:t>
            </a:r>
          </a:p>
        </p:txBody>
      </p:sp>
      <p:cxnSp>
        <p:nvCxnSpPr>
          <p:cNvPr id="45" name="Gerade Verbindung mit Pfeil 44">
            <a:extLst>
              <a:ext uri="{FF2B5EF4-FFF2-40B4-BE49-F238E27FC236}">
                <a16:creationId xmlns:a16="http://schemas.microsoft.com/office/drawing/2014/main" id="{E07E4B80-6B45-4C36-BD03-E05CA1B1356C}"/>
              </a:ext>
            </a:extLst>
          </p:cNvPr>
          <p:cNvCxnSpPr>
            <a:cxnSpLocks/>
            <a:stCxn id="44" idx="3"/>
          </p:cNvCxnSpPr>
          <p:nvPr/>
        </p:nvCxnSpPr>
        <p:spPr bwMode="auto">
          <a:xfrm>
            <a:off x="2607465" y="2491395"/>
            <a:ext cx="794789" cy="273611"/>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6" name="Ellipse 5">
            <a:extLst>
              <a:ext uri="{FF2B5EF4-FFF2-40B4-BE49-F238E27FC236}">
                <a16:creationId xmlns:a16="http://schemas.microsoft.com/office/drawing/2014/main" id="{37A176BC-21D8-B510-C5D4-FF1F7CE6A551}"/>
              </a:ext>
            </a:extLst>
          </p:cNvPr>
          <p:cNvSpPr/>
          <p:nvPr/>
        </p:nvSpPr>
        <p:spPr>
          <a:xfrm>
            <a:off x="4470334" y="3022875"/>
            <a:ext cx="1800000" cy="1800000"/>
          </a:xfrm>
          <a:prstGeom prst="ellipse">
            <a:avLst/>
          </a:prstGeom>
          <a:solidFill>
            <a:schemeClr val="bg1"/>
          </a:solidFill>
          <a:ln w="76200">
            <a:solidFill>
              <a:srgbClr val="7FCAA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0000"/>
              </a:lnSpc>
            </a:pPr>
            <a:r>
              <a:rPr lang="de-DE" sz="1900">
                <a:solidFill>
                  <a:schemeClr val="tx1"/>
                </a:solidFill>
              </a:rPr>
              <a:t>erfasse die Situation</a:t>
            </a:r>
          </a:p>
        </p:txBody>
      </p:sp>
      <p:sp>
        <p:nvSpPr>
          <p:cNvPr id="8" name="Textfeld 7">
            <a:extLst>
              <a:ext uri="{FF2B5EF4-FFF2-40B4-BE49-F238E27FC236}">
                <a16:creationId xmlns:a16="http://schemas.microsoft.com/office/drawing/2014/main" id="{A6AA70A0-77F6-C057-F92B-F7CB37143554}"/>
              </a:ext>
            </a:extLst>
          </p:cNvPr>
          <p:cNvSpPr txBox="1"/>
          <p:nvPr/>
        </p:nvSpPr>
        <p:spPr>
          <a:xfrm>
            <a:off x="3937516" y="2766509"/>
            <a:ext cx="535724" cy="389017"/>
          </a:xfrm>
          <a:prstGeom prst="rect">
            <a:avLst/>
          </a:prstGeom>
          <a:noFill/>
        </p:spPr>
        <p:txBody>
          <a:bodyPr wrap="none" rtlCol="0">
            <a:spAutoFit/>
          </a:bodyPr>
          <a:lstStyle/>
          <a:p>
            <a:pPr>
              <a:lnSpc>
                <a:spcPct val="110000"/>
              </a:lnSpc>
            </a:pPr>
            <a:r>
              <a:rPr lang="de-DE" sz="1900"/>
              <a:t>Act</a:t>
            </a:r>
          </a:p>
        </p:txBody>
      </p:sp>
      <p:sp>
        <p:nvSpPr>
          <p:cNvPr id="10" name="Textfeld 9">
            <a:extLst>
              <a:ext uri="{FF2B5EF4-FFF2-40B4-BE49-F238E27FC236}">
                <a16:creationId xmlns:a16="http://schemas.microsoft.com/office/drawing/2014/main" id="{320D0E99-C436-7CF6-0D4F-16067E5DE213}"/>
              </a:ext>
            </a:extLst>
          </p:cNvPr>
          <p:cNvSpPr txBox="1"/>
          <p:nvPr/>
        </p:nvSpPr>
        <p:spPr bwMode="auto">
          <a:xfrm>
            <a:off x="6002472" y="2765006"/>
            <a:ext cx="673582" cy="389017"/>
          </a:xfrm>
          <a:prstGeom prst="rect">
            <a:avLst/>
          </a:prstGeom>
          <a:noFill/>
        </p:spPr>
        <p:txBody>
          <a:bodyPr wrap="none" rtlCol="0">
            <a:spAutoFit/>
          </a:bodyPr>
          <a:lstStyle/>
          <a:p>
            <a:pPr>
              <a:lnSpc>
                <a:spcPct val="110000"/>
              </a:lnSpc>
            </a:pPr>
            <a:r>
              <a:rPr lang="de-DE" sz="1900"/>
              <a:t>Plan</a:t>
            </a:r>
          </a:p>
        </p:txBody>
      </p:sp>
      <p:sp>
        <p:nvSpPr>
          <p:cNvPr id="12" name="Textfeld 11">
            <a:extLst>
              <a:ext uri="{FF2B5EF4-FFF2-40B4-BE49-F238E27FC236}">
                <a16:creationId xmlns:a16="http://schemas.microsoft.com/office/drawing/2014/main" id="{5A3F4DA8-8426-DC99-C8F2-C234A3657425}"/>
              </a:ext>
            </a:extLst>
          </p:cNvPr>
          <p:cNvSpPr txBox="1"/>
          <p:nvPr/>
        </p:nvSpPr>
        <p:spPr bwMode="auto">
          <a:xfrm>
            <a:off x="6016867" y="4674496"/>
            <a:ext cx="497252" cy="389017"/>
          </a:xfrm>
          <a:prstGeom prst="rect">
            <a:avLst/>
          </a:prstGeom>
          <a:noFill/>
        </p:spPr>
        <p:txBody>
          <a:bodyPr wrap="none" rtlCol="0">
            <a:spAutoFit/>
          </a:bodyPr>
          <a:lstStyle/>
          <a:p>
            <a:pPr>
              <a:lnSpc>
                <a:spcPct val="110000"/>
              </a:lnSpc>
            </a:pPr>
            <a:r>
              <a:rPr lang="de-DE" sz="1900"/>
              <a:t>Do</a:t>
            </a:r>
          </a:p>
        </p:txBody>
      </p:sp>
      <p:sp>
        <p:nvSpPr>
          <p:cNvPr id="14" name="Textfeld 13">
            <a:extLst>
              <a:ext uri="{FF2B5EF4-FFF2-40B4-BE49-F238E27FC236}">
                <a16:creationId xmlns:a16="http://schemas.microsoft.com/office/drawing/2014/main" id="{CBB98A8C-58A2-DE24-D6B4-F12ED0C251CD}"/>
              </a:ext>
            </a:extLst>
          </p:cNvPr>
          <p:cNvSpPr txBox="1"/>
          <p:nvPr/>
        </p:nvSpPr>
        <p:spPr bwMode="auto">
          <a:xfrm>
            <a:off x="3958900" y="4674496"/>
            <a:ext cx="877163" cy="389017"/>
          </a:xfrm>
          <a:prstGeom prst="rect">
            <a:avLst/>
          </a:prstGeom>
          <a:noFill/>
        </p:spPr>
        <p:txBody>
          <a:bodyPr wrap="none" rtlCol="0">
            <a:spAutoFit/>
          </a:bodyPr>
          <a:lstStyle/>
          <a:p>
            <a:pPr>
              <a:lnSpc>
                <a:spcPct val="110000"/>
              </a:lnSpc>
            </a:pPr>
            <a:r>
              <a:rPr lang="de-DE" sz="1900"/>
              <a:t>Check</a:t>
            </a:r>
          </a:p>
        </p:txBody>
      </p:sp>
      <p:sp>
        <p:nvSpPr>
          <p:cNvPr id="13" name="Rechteck: abgerundete Ecken 12"/>
          <p:cNvSpPr/>
          <p:nvPr/>
        </p:nvSpPr>
        <p:spPr bwMode="auto">
          <a:xfrm>
            <a:off x="5936559" y="378241"/>
            <a:ext cx="2968265" cy="136815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lnSpc>
                <a:spcPct val="110000"/>
              </a:lnSpc>
              <a:buFont typeface="Arial" panose="020B0604020202020204" pitchFamily="34" charset="0"/>
              <a:buChar char="•"/>
              <a:defRPr/>
            </a:pPr>
            <a:r>
              <a:rPr lang="de-DE" sz="1200">
                <a:solidFill>
                  <a:schemeClr val="tx1"/>
                </a:solidFill>
              </a:rPr>
              <a:t>verstehen worum es beim Thema Nachhaltigkeit geht </a:t>
            </a:r>
          </a:p>
          <a:p>
            <a:pPr marL="171450" indent="-171450">
              <a:lnSpc>
                <a:spcPct val="110000"/>
              </a:lnSpc>
              <a:buFont typeface="Arial" panose="020B0604020202020204" pitchFamily="34" charset="0"/>
              <a:buChar char="•"/>
              <a:defRPr/>
            </a:pPr>
            <a:r>
              <a:rPr lang="de-DE" sz="1200">
                <a:solidFill>
                  <a:schemeClr val="tx1"/>
                </a:solidFill>
              </a:rPr>
              <a:t>die Interessen der Anspruchs-gruppen verstehen</a:t>
            </a:r>
            <a:endParaRPr lang="de-DE" sz="1200">
              <a:solidFill>
                <a:schemeClr val="tx1"/>
              </a:solidFill>
              <a:cs typeface="Arial"/>
            </a:endParaRPr>
          </a:p>
          <a:p>
            <a:pPr marL="171450" indent="-171450">
              <a:lnSpc>
                <a:spcPct val="110000"/>
              </a:lnSpc>
              <a:buFont typeface="Arial" panose="020B0604020202020204" pitchFamily="34" charset="0"/>
              <a:buChar char="•"/>
              <a:defRPr/>
            </a:pPr>
            <a:r>
              <a:rPr lang="de-DE" sz="1200">
                <a:solidFill>
                  <a:schemeClr val="tx1"/>
                </a:solidFill>
              </a:rPr>
              <a:t>eine Haltung zum Thema entwickeln</a:t>
            </a:r>
            <a:endParaRPr>
              <a:solidFill>
                <a:schemeClr val="tx1"/>
              </a:solidFill>
            </a:endParaRPr>
          </a:p>
        </p:txBody>
      </p:sp>
      <p:cxnSp>
        <p:nvCxnSpPr>
          <p:cNvPr id="31" name="Gerade Verbindung mit Pfeil 30">
            <a:extLst>
              <a:ext uri="{FF2B5EF4-FFF2-40B4-BE49-F238E27FC236}">
                <a16:creationId xmlns:a16="http://schemas.microsoft.com/office/drawing/2014/main" id="{B419E8F0-1FB9-40CD-B452-5EBC7DDC89A7}"/>
              </a:ext>
            </a:extLst>
          </p:cNvPr>
          <p:cNvCxnSpPr>
            <a:cxnSpLocks/>
          </p:cNvCxnSpPr>
          <p:nvPr/>
        </p:nvCxnSpPr>
        <p:spPr bwMode="auto">
          <a:xfrm flipH="1">
            <a:off x="5408581" y="1692827"/>
            <a:ext cx="794788" cy="1585394"/>
          </a:xfrm>
          <a:prstGeom prst="straightConnector1">
            <a:avLst/>
          </a:prstGeom>
          <a:ln w="38100">
            <a:solidFill>
              <a:srgbClr val="7FCAAC"/>
            </a:solidFill>
            <a:tailEnd type="triangle"/>
          </a:ln>
        </p:spPr>
        <p:style>
          <a:lnRef idx="1">
            <a:schemeClr val="accent4"/>
          </a:lnRef>
          <a:fillRef idx="0">
            <a:schemeClr val="accent4"/>
          </a:fillRef>
          <a:effectRef idx="0">
            <a:schemeClr val="accent4"/>
          </a:effectRef>
          <a:fontRef idx="minor">
            <a:schemeClr val="tx1"/>
          </a:fontRef>
        </p:style>
      </p:cxnSp>
      <p:sp>
        <p:nvSpPr>
          <p:cNvPr id="25" name="Textfeld 24">
            <a:extLst>
              <a:ext uri="{FF2B5EF4-FFF2-40B4-BE49-F238E27FC236}">
                <a16:creationId xmlns:a16="http://schemas.microsoft.com/office/drawing/2014/main" id="{5E050AA5-57D7-8971-F1E8-A8ECE76AF1C0}"/>
              </a:ext>
            </a:extLst>
          </p:cNvPr>
          <p:cNvSpPr txBox="1"/>
          <p:nvPr/>
        </p:nvSpPr>
        <p:spPr>
          <a:xfrm>
            <a:off x="318550" y="6030685"/>
            <a:ext cx="2313454"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dirty="0">
                <a:solidFill>
                  <a:schemeClr val="bg1">
                    <a:lumMod val="65000"/>
                  </a:schemeClr>
                </a:solidFill>
              </a:rPr>
              <a:t>angelehnt an </a:t>
            </a:r>
            <a:r>
              <a:rPr lang="de-DE" sz="900" dirty="0" err="1">
                <a:solidFill>
                  <a:schemeClr val="bg1">
                    <a:lumMod val="65000"/>
                  </a:schemeClr>
                </a:solidFill>
              </a:rPr>
              <a:t>Teitscheid</a:t>
            </a:r>
            <a:r>
              <a:rPr lang="de-DE" sz="900" dirty="0">
                <a:solidFill>
                  <a:schemeClr val="bg1">
                    <a:lumMod val="65000"/>
                  </a:schemeClr>
                </a:solidFill>
              </a:rPr>
              <a:t> et al., 2021, S.21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5" grpId="0" animBg="1"/>
      <p:bldP spid="44"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18ADA-25EB-AC48-35F4-0BC286E96D5B}"/>
              </a:ext>
            </a:extLst>
          </p:cNvPr>
          <p:cNvSpPr>
            <a:spLocks noGrp="1"/>
          </p:cNvSpPr>
          <p:nvPr>
            <p:ph type="title"/>
          </p:nvPr>
        </p:nvSpPr>
        <p:spPr/>
        <p:txBody>
          <a:bodyPr/>
          <a:lstStyle/>
          <a:p>
            <a:r>
              <a:rPr lang="de-DE"/>
              <a:t>Modul-Ziele</a:t>
            </a:r>
          </a:p>
        </p:txBody>
      </p:sp>
      <p:sp>
        <p:nvSpPr>
          <p:cNvPr id="3" name="Inhaltsplatzhalter 2">
            <a:extLst>
              <a:ext uri="{FF2B5EF4-FFF2-40B4-BE49-F238E27FC236}">
                <a16:creationId xmlns:a16="http://schemas.microsoft.com/office/drawing/2014/main" id="{3897925A-1D36-150B-4C18-E341A84A33CE}"/>
              </a:ext>
            </a:extLst>
          </p:cNvPr>
          <p:cNvSpPr>
            <a:spLocks noGrp="1"/>
          </p:cNvSpPr>
          <p:nvPr>
            <p:ph idx="1"/>
          </p:nvPr>
        </p:nvSpPr>
        <p:spPr/>
        <p:txBody>
          <a:bodyPr/>
          <a:lstStyle/>
          <a:p>
            <a:pPr marL="0" indent="0">
              <a:lnSpc>
                <a:spcPct val="150000"/>
              </a:lnSpc>
              <a:buNone/>
            </a:pPr>
            <a:r>
              <a:rPr lang="de-DE"/>
              <a:t>Sie können ...</a:t>
            </a:r>
          </a:p>
          <a:p>
            <a:pPr>
              <a:lnSpc>
                <a:spcPct val="150000"/>
              </a:lnSpc>
              <a:buClr>
                <a:schemeClr val="accent4"/>
              </a:buClr>
            </a:pPr>
            <a:r>
              <a:rPr lang="de-DE"/>
              <a:t>ökologische und soziale Probleme von Lebensmittelgruppen erkennen</a:t>
            </a:r>
          </a:p>
          <a:p>
            <a:pPr>
              <a:lnSpc>
                <a:spcPct val="150000"/>
              </a:lnSpc>
              <a:buClr>
                <a:schemeClr val="accent4"/>
              </a:buClr>
            </a:pPr>
            <a:r>
              <a:rPr lang="de-DE"/>
              <a:t>ihren Einfluss auf die Lieferkette einschätzen</a:t>
            </a:r>
          </a:p>
          <a:p>
            <a:pPr>
              <a:lnSpc>
                <a:spcPct val="150000"/>
              </a:lnSpc>
              <a:buClr>
                <a:schemeClr val="accent4"/>
              </a:buClr>
            </a:pPr>
            <a:r>
              <a:rPr lang="de-DE"/>
              <a:t>ihre eigenen Bestellprozesse durchleuchten</a:t>
            </a:r>
          </a:p>
          <a:p>
            <a:pPr>
              <a:lnSpc>
                <a:spcPct val="150000"/>
              </a:lnSpc>
              <a:buClr>
                <a:schemeClr val="accent4"/>
              </a:buClr>
            </a:pPr>
            <a:r>
              <a:rPr lang="de-DE"/>
              <a:t>einschätzen, welche Produktgruppen sich für erste Umstellungsschritte eignen</a:t>
            </a:r>
          </a:p>
          <a:p>
            <a:pPr>
              <a:lnSpc>
                <a:spcPct val="150000"/>
              </a:lnSpc>
              <a:buClr>
                <a:schemeClr val="accent4"/>
              </a:buClr>
            </a:pPr>
            <a:r>
              <a:rPr lang="de-DE"/>
              <a:t>regionale Erzeuger finden</a:t>
            </a:r>
          </a:p>
          <a:p>
            <a:pPr>
              <a:lnSpc>
                <a:spcPct val="150000"/>
              </a:lnSpc>
              <a:buClr>
                <a:schemeClr val="accent4"/>
              </a:buClr>
            </a:pPr>
            <a:r>
              <a:rPr lang="de-DE"/>
              <a:t>die geringe finanzielle Tragweite einzelner Umstellungen einschätzen und kennen Anpassungsansätze</a:t>
            </a:r>
          </a:p>
        </p:txBody>
      </p:sp>
      <p:sp>
        <p:nvSpPr>
          <p:cNvPr id="4" name="Textplatzhalter 3">
            <a:extLst>
              <a:ext uri="{FF2B5EF4-FFF2-40B4-BE49-F238E27FC236}">
                <a16:creationId xmlns:a16="http://schemas.microsoft.com/office/drawing/2014/main" id="{0330CEFE-FF72-F3B7-D38A-3AABC5C78A5F}"/>
              </a:ext>
            </a:extLst>
          </p:cNvPr>
          <p:cNvSpPr>
            <a:spLocks noGrp="1"/>
          </p:cNvSpPr>
          <p:nvPr>
            <p:ph type="body" sz="quarter" idx="13"/>
          </p:nvPr>
        </p:nvSpPr>
        <p:spPr/>
        <p:txBody>
          <a:bodyPr/>
          <a:lstStyle/>
          <a:p>
            <a:r>
              <a:rPr lang="de-DE"/>
              <a:t>Beschaffung</a:t>
            </a:r>
          </a:p>
        </p:txBody>
      </p:sp>
    </p:spTree>
    <p:extLst>
      <p:ext uri="{BB962C8B-B14F-4D97-AF65-F5344CB8AC3E}">
        <p14:creationId xmlns:p14="http://schemas.microsoft.com/office/powerpoint/2010/main" val="4263367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E423-0993-20B2-439B-9A060C9E306C}"/>
              </a:ext>
            </a:extLst>
          </p:cNvPr>
          <p:cNvSpPr>
            <a:spLocks noGrp="1"/>
          </p:cNvSpPr>
          <p:nvPr>
            <p:ph type="title"/>
          </p:nvPr>
        </p:nvSpPr>
        <p:spPr/>
        <p:txBody>
          <a:bodyPr/>
          <a:lstStyle/>
          <a:p>
            <a:r>
              <a:rPr lang="de-DE"/>
              <a:t>Ziele: Workshop 1.</a:t>
            </a:r>
          </a:p>
        </p:txBody>
      </p:sp>
      <p:sp>
        <p:nvSpPr>
          <p:cNvPr id="3" name="Inhaltsplatzhalter 2">
            <a:extLst>
              <a:ext uri="{FF2B5EF4-FFF2-40B4-BE49-F238E27FC236}">
                <a16:creationId xmlns:a16="http://schemas.microsoft.com/office/drawing/2014/main" id="{450BBADE-3BD6-1046-D82B-00284A4EC2F6}"/>
              </a:ext>
            </a:extLst>
          </p:cNvPr>
          <p:cNvSpPr>
            <a:spLocks noGrp="1"/>
          </p:cNvSpPr>
          <p:nvPr>
            <p:ph idx="1"/>
          </p:nvPr>
        </p:nvSpPr>
        <p:spPr/>
        <p:txBody>
          <a:bodyPr/>
          <a:lstStyle/>
          <a:p>
            <a:pPr marL="0" indent="0">
              <a:lnSpc>
                <a:spcPct val="150000"/>
              </a:lnSpc>
              <a:buNone/>
            </a:pPr>
            <a:r>
              <a:rPr lang="de-DE"/>
              <a:t>Sie können …</a:t>
            </a:r>
          </a:p>
          <a:p>
            <a:pPr marL="354965" indent="-354965">
              <a:lnSpc>
                <a:spcPct val="150000"/>
              </a:lnSpc>
              <a:buClr>
                <a:schemeClr val="accent4"/>
              </a:buClr>
            </a:pPr>
            <a:r>
              <a:rPr lang="de-DE"/>
              <a:t>ökologische und soziale Probleme von beispielhaften Lebensmittel-Gruppen benennen</a:t>
            </a:r>
            <a:endParaRPr lang="de-DE">
              <a:cs typeface="Arial"/>
            </a:endParaRPr>
          </a:p>
          <a:p>
            <a:pPr marL="354965" indent="-354965">
              <a:lnSpc>
                <a:spcPct val="150000"/>
              </a:lnSpc>
              <a:buClr>
                <a:schemeClr val="accent4"/>
              </a:buClr>
            </a:pPr>
            <a:r>
              <a:rPr lang="de-DE"/>
              <a:t>den Einfluss ihrer Küche auf die Lieferkette einschätzen</a:t>
            </a:r>
            <a:endParaRPr lang="de-DE">
              <a:cs typeface="Arial"/>
            </a:endParaRPr>
          </a:p>
          <a:p>
            <a:pPr marL="354965" indent="-354965">
              <a:lnSpc>
                <a:spcPct val="150000"/>
              </a:lnSpc>
              <a:buClr>
                <a:schemeClr val="accent4"/>
              </a:buClr>
            </a:pPr>
            <a:r>
              <a:rPr lang="de-DE"/>
              <a:t>ihre eigenen Bestellprozesse durchleuchten</a:t>
            </a:r>
            <a:endParaRPr lang="de-DE">
              <a:cs typeface="Arial"/>
            </a:endParaRPr>
          </a:p>
          <a:p>
            <a:pPr marL="354965" indent="-354965">
              <a:lnSpc>
                <a:spcPct val="150000"/>
              </a:lnSpc>
              <a:buClr>
                <a:schemeClr val="accent4"/>
              </a:buClr>
            </a:pPr>
            <a:r>
              <a:rPr lang="de-DE"/>
              <a:t>die Excel-Tabelle zur Auswertung ihrer Bedarfe nutzen</a:t>
            </a:r>
            <a:endParaRPr lang="de-DE">
              <a:cs typeface="Arial"/>
            </a:endParaRPr>
          </a:p>
        </p:txBody>
      </p:sp>
      <p:sp>
        <p:nvSpPr>
          <p:cNvPr id="4" name="Textplatzhalter 3">
            <a:extLst>
              <a:ext uri="{FF2B5EF4-FFF2-40B4-BE49-F238E27FC236}">
                <a16:creationId xmlns:a16="http://schemas.microsoft.com/office/drawing/2014/main" id="{33BE2142-D8F6-B4CD-3A1B-4E3726FB09DA}"/>
              </a:ext>
            </a:extLst>
          </p:cNvPr>
          <p:cNvSpPr>
            <a:spLocks noGrp="1"/>
          </p:cNvSpPr>
          <p:nvPr>
            <p:ph type="body" sz="quarter" idx="13"/>
          </p:nvPr>
        </p:nvSpPr>
        <p:spPr/>
        <p:txBody>
          <a:bodyPr/>
          <a:lstStyle/>
          <a:p>
            <a:r>
              <a:rPr lang="de-DE"/>
              <a:t>Beschaffung</a:t>
            </a:r>
          </a:p>
        </p:txBody>
      </p:sp>
    </p:spTree>
    <p:extLst>
      <p:ext uri="{BB962C8B-B14F-4D97-AF65-F5344CB8AC3E}">
        <p14:creationId xmlns:p14="http://schemas.microsoft.com/office/powerpoint/2010/main" val="652369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Einstieg in die Thematik</a:t>
            </a:r>
            <a:br>
              <a:rPr lang="de-DE">
                <a:highlight>
                  <a:srgbClr val="FFFF00"/>
                </a:highlight>
              </a:rPr>
            </a:br>
            <a:endParaRPr lang="de-DE">
              <a:highlight>
                <a:srgbClr val="FFFF00"/>
              </a:highlight>
            </a:endParaRPr>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a:t>Um tiefer in die Thematik einzusteigen sollen die Teilnehmenden zu zweit Antworten zu folgenden Fragen finden: </a:t>
            </a:r>
          </a:p>
          <a:p>
            <a:r>
              <a:rPr lang="de-DE"/>
              <a:t>Welche Zutaten sind aus ihrer Sicht besonders </a:t>
            </a:r>
            <a:r>
              <a:rPr lang="de-DE" b="1"/>
              <a:t>unkritisch</a:t>
            </a:r>
            <a:r>
              <a:rPr lang="de-DE"/>
              <a:t> nach Nachhaltigkeitsgesichtspunkten?</a:t>
            </a:r>
          </a:p>
          <a:p>
            <a:r>
              <a:rPr lang="de-DE"/>
              <a:t>Welche Zutaten sind aus ihrer Sicht besonders </a:t>
            </a:r>
            <a:r>
              <a:rPr lang="de-DE" b="1"/>
              <a:t>kritisch</a:t>
            </a:r>
            <a:r>
              <a:rPr lang="de-DE"/>
              <a:t> nach Nachhaltigkeitsgesichtspunkten?</a:t>
            </a:r>
          </a:p>
          <a:p>
            <a:pPr marL="0" indent="0">
              <a:buNone/>
            </a:pPr>
            <a:endParaRPr lang="de-DE"/>
          </a:p>
          <a:p>
            <a:pPr marL="0" indent="0">
              <a:buNone/>
            </a:pPr>
            <a:r>
              <a:rPr lang="de-DE"/>
              <a:t>Ihre Antworten können Sie auf Moderationskarten festhalten. Anschließend werden diese im Plenum mit Begründung der Wahl vorgestellt und von dem/der Dozent*in zusammen mit den Teilnehmenden während der Präsentationen geclustert. </a:t>
            </a:r>
          </a:p>
          <a:p>
            <a:pPr marL="0" indent="0">
              <a:buNone/>
            </a:pPr>
            <a:endParaRPr lang="de-DE"/>
          </a:p>
          <a:p>
            <a:pPr marL="0" indent="0">
              <a:buNone/>
            </a:pPr>
            <a:r>
              <a:rPr lang="de-DE"/>
              <a:t>Auf  diese Übung baut die nächste Übung auf.</a:t>
            </a:r>
          </a:p>
          <a:p>
            <a:pPr marL="0" indent="0">
              <a:buNone/>
            </a:pPr>
            <a:endParaRPr lang="de-DE"/>
          </a:p>
          <a:p>
            <a:pPr marL="0" indent="0">
              <a:buNone/>
            </a:pPr>
            <a:r>
              <a:rPr lang="de-DE" b="1"/>
              <a:t>Material:</a:t>
            </a:r>
            <a:r>
              <a:rPr lang="de-DE"/>
              <a:t> Stellwand, Stecknadeln, Moderationskarten, Stifte</a:t>
            </a:r>
          </a:p>
          <a:p>
            <a:pPr marL="0" indent="0">
              <a:buNone/>
            </a:pPr>
            <a:endParaRPr lang="de-DE"/>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907892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80933-D27A-4591-92EE-9D7742118871}"/>
              </a:ext>
            </a:extLst>
          </p:cNvPr>
          <p:cNvSpPr>
            <a:spLocks noGrp="1"/>
          </p:cNvSpPr>
          <p:nvPr>
            <p:ph type="ctrTitle"/>
          </p:nvPr>
        </p:nvSpPr>
        <p:spPr>
          <a:xfrm>
            <a:off x="2742245" y="1613145"/>
            <a:ext cx="6707509" cy="659408"/>
          </a:xfrm>
        </p:spPr>
        <p:txBody>
          <a:bodyPr/>
          <a:lstStyle/>
          <a:p>
            <a:r>
              <a:rPr lang="de-DE" sz="3600" dirty="0"/>
              <a:t>Welche Zutaten sind aus ihrer Sicht besonders </a:t>
            </a:r>
            <a:r>
              <a:rPr lang="de-DE" sz="3600" b="1" dirty="0"/>
              <a:t>unkritisch</a:t>
            </a:r>
            <a:r>
              <a:rPr lang="de-DE" sz="3600" dirty="0"/>
              <a:t> nach Nachhaltigkeitsgesichtspunkten?</a:t>
            </a:r>
            <a:br>
              <a:rPr lang="de-DE" sz="3600" dirty="0"/>
            </a:br>
            <a:br>
              <a:rPr lang="de-DE" sz="3600" dirty="0"/>
            </a:br>
            <a:br>
              <a:rPr lang="de-DE" sz="3600" dirty="0"/>
            </a:br>
            <a:endParaRPr lang="de-DE" sz="3600" dirty="0"/>
          </a:p>
        </p:txBody>
      </p:sp>
      <p:sp>
        <p:nvSpPr>
          <p:cNvPr id="4" name="Rechteck 3">
            <a:extLst>
              <a:ext uri="{FF2B5EF4-FFF2-40B4-BE49-F238E27FC236}">
                <a16:creationId xmlns:a16="http://schemas.microsoft.com/office/drawing/2014/main" id="{23BA18B4-1773-439D-A9B9-D65A2EFF5BD3}"/>
              </a:ext>
            </a:extLst>
          </p:cNvPr>
          <p:cNvSpPr/>
          <p:nvPr/>
        </p:nvSpPr>
        <p:spPr>
          <a:xfrm>
            <a:off x="3902995" y="3608317"/>
            <a:ext cx="4386007" cy="1200329"/>
          </a:xfrm>
          <a:prstGeom prst="rect">
            <a:avLst/>
          </a:prstGeom>
          <a:solidFill>
            <a:schemeClr val="bg1"/>
          </a:solidFill>
        </p:spPr>
        <p:txBody>
          <a:bodyPr wrap="square">
            <a:spAutoFit/>
          </a:bodyPr>
          <a:lstStyle/>
          <a:p>
            <a:r>
              <a:rPr lang="de-DE" sz="3600" dirty="0"/>
              <a:t>Welche Zutaten sind besonders </a:t>
            </a:r>
            <a:r>
              <a:rPr lang="de-DE" sz="3600" b="1" dirty="0"/>
              <a:t>kritisch</a:t>
            </a:r>
            <a:r>
              <a:rPr lang="de-DE" sz="3600" dirty="0"/>
              <a:t>?</a:t>
            </a:r>
          </a:p>
        </p:txBody>
      </p:sp>
    </p:spTree>
    <p:extLst>
      <p:ext uri="{BB962C8B-B14F-4D97-AF65-F5344CB8AC3E}">
        <p14:creationId xmlns:p14="http://schemas.microsoft.com/office/powerpoint/2010/main" val="300082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F9763-E6CD-4E74-816F-88FFF350F824}"/>
              </a:ext>
            </a:extLst>
          </p:cNvPr>
          <p:cNvSpPr>
            <a:spLocks noGrp="1"/>
          </p:cNvSpPr>
          <p:nvPr>
            <p:ph type="title"/>
          </p:nvPr>
        </p:nvSpPr>
        <p:spPr/>
        <p:txBody>
          <a:bodyPr/>
          <a:lstStyle/>
          <a:p>
            <a:r>
              <a:rPr lang="de-DE"/>
              <a:t>Unkritische Zutaten</a:t>
            </a:r>
          </a:p>
        </p:txBody>
      </p:sp>
      <p:sp>
        <p:nvSpPr>
          <p:cNvPr id="14" name="Titel 1">
            <a:extLst>
              <a:ext uri="{FF2B5EF4-FFF2-40B4-BE49-F238E27FC236}">
                <a16:creationId xmlns:a16="http://schemas.microsoft.com/office/drawing/2014/main" id="{774D7072-58F6-4B5A-9738-E1E6E4E8BC55}"/>
              </a:ext>
            </a:extLst>
          </p:cNvPr>
          <p:cNvSpPr txBox="1">
            <a:spLocks/>
          </p:cNvSpPr>
          <p:nvPr/>
        </p:nvSpPr>
        <p:spPr bwMode="auto">
          <a:xfrm>
            <a:off x="8183328" y="3224163"/>
            <a:ext cx="3792347"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r>
              <a:rPr lang="de-DE"/>
              <a:t>Kritische Zutaten</a:t>
            </a:r>
          </a:p>
        </p:txBody>
      </p:sp>
      <p:sp>
        <p:nvSpPr>
          <p:cNvPr id="3" name="Rechteck 2">
            <a:extLst>
              <a:ext uri="{FF2B5EF4-FFF2-40B4-BE49-F238E27FC236}">
                <a16:creationId xmlns:a16="http://schemas.microsoft.com/office/drawing/2014/main" id="{FA41E910-55E6-4012-816B-2BBF88EAAD19}"/>
              </a:ext>
            </a:extLst>
          </p:cNvPr>
          <p:cNvSpPr/>
          <p:nvPr/>
        </p:nvSpPr>
        <p:spPr>
          <a:xfrm>
            <a:off x="371481" y="1023582"/>
            <a:ext cx="6858000" cy="2582680"/>
          </a:xfrm>
          <a:prstGeom prst="rect">
            <a:avLst/>
          </a:prstGeom>
          <a:solidFill>
            <a:schemeClr val="bg1"/>
          </a:solid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i="1">
                <a:solidFill>
                  <a:schemeClr val="bg1">
                    <a:lumMod val="65000"/>
                  </a:schemeClr>
                </a:solidFill>
              </a:rPr>
              <a:t>Hier können Sie Fotos der Ergebnisse eintragen.</a:t>
            </a:r>
          </a:p>
        </p:txBody>
      </p:sp>
      <p:sp>
        <p:nvSpPr>
          <p:cNvPr id="9" name="Rechteck 8">
            <a:extLst>
              <a:ext uri="{FF2B5EF4-FFF2-40B4-BE49-F238E27FC236}">
                <a16:creationId xmlns:a16="http://schemas.microsoft.com/office/drawing/2014/main" id="{2C74B30D-07A3-4E79-B34F-24F7BA76FC28}"/>
              </a:ext>
            </a:extLst>
          </p:cNvPr>
          <p:cNvSpPr/>
          <p:nvPr/>
        </p:nvSpPr>
        <p:spPr>
          <a:xfrm>
            <a:off x="5117675" y="3794076"/>
            <a:ext cx="6858000" cy="2582680"/>
          </a:xfrm>
          <a:prstGeom prst="rect">
            <a:avLst/>
          </a:prstGeom>
          <a:solidFill>
            <a:schemeClr val="bg1"/>
          </a:solid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i="1">
                <a:solidFill>
                  <a:schemeClr val="bg1">
                    <a:lumMod val="65000"/>
                  </a:schemeClr>
                </a:solidFill>
              </a:rPr>
              <a:t>Hier können Sie Fotos der Ergebnisse eintragen.</a:t>
            </a:r>
          </a:p>
          <a:p>
            <a:pPr algn="ctr">
              <a:lnSpc>
                <a:spcPct val="110000"/>
              </a:lnSpc>
            </a:pPr>
            <a:endParaRPr lang="de-DE" sz="1900" i="1">
              <a:solidFill>
                <a:schemeClr val="bg1">
                  <a:lumMod val="65000"/>
                </a:schemeClr>
              </a:solidFill>
            </a:endParaRPr>
          </a:p>
        </p:txBody>
      </p:sp>
    </p:spTree>
    <p:extLst>
      <p:ext uri="{BB962C8B-B14F-4D97-AF65-F5344CB8AC3E}">
        <p14:creationId xmlns:p14="http://schemas.microsoft.com/office/powerpoint/2010/main" val="3847655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spc="-24" dirty="0">
                <a:latin typeface="Arial" panose="020B0604020202020204" pitchFamily="34" charset="0"/>
                <a:cs typeface="Arial" panose="020B0604020202020204" pitchFamily="34" charset="0"/>
              </a:rPr>
              <a:t>Änderungshistorie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graphicFrame>
        <p:nvGraphicFramePr>
          <p:cNvPr id="8" name="Tabelle 7">
            <a:extLst>
              <a:ext uri="{FF2B5EF4-FFF2-40B4-BE49-F238E27FC236}">
                <a16:creationId xmlns:a16="http://schemas.microsoft.com/office/drawing/2014/main" id="{F190E8F0-97D6-4CFD-9BAC-36F284FF95F0}"/>
              </a:ext>
            </a:extLst>
          </p:cNvPr>
          <p:cNvGraphicFramePr>
            <a:graphicFrameLocks noGrp="1"/>
          </p:cNvGraphicFramePr>
          <p:nvPr>
            <p:extLst/>
          </p:nvPr>
        </p:nvGraphicFramePr>
        <p:xfrm>
          <a:off x="371357" y="1277472"/>
          <a:ext cx="10837113" cy="4961965"/>
        </p:xfrm>
        <a:graphic>
          <a:graphicData uri="http://schemas.openxmlformats.org/drawingml/2006/table">
            <a:tbl>
              <a:tblPr firstRow="1" bandRow="1"/>
              <a:tblGrid>
                <a:gridCol w="991813">
                  <a:extLst>
                    <a:ext uri="{9D8B030D-6E8A-4147-A177-3AD203B41FA5}">
                      <a16:colId xmlns:a16="http://schemas.microsoft.com/office/drawing/2014/main" val="1205430349"/>
                    </a:ext>
                  </a:extLst>
                </a:gridCol>
                <a:gridCol w="1359486">
                  <a:extLst>
                    <a:ext uri="{9D8B030D-6E8A-4147-A177-3AD203B41FA5}">
                      <a16:colId xmlns:a16="http://schemas.microsoft.com/office/drawing/2014/main" val="1829774173"/>
                    </a:ext>
                  </a:extLst>
                </a:gridCol>
                <a:gridCol w="8485814">
                  <a:extLst>
                    <a:ext uri="{9D8B030D-6E8A-4147-A177-3AD203B41FA5}">
                      <a16:colId xmlns:a16="http://schemas.microsoft.com/office/drawing/2014/main" val="2381613484"/>
                    </a:ext>
                  </a:extLst>
                </a:gridCol>
              </a:tblGrid>
              <a:tr h="354625">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Version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Datum</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Änderungen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1429997"/>
                  </a:ext>
                </a:extLst>
              </a:tr>
              <a:tr h="767890">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2197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437787"/>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80450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62567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4451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028595"/>
                  </a:ext>
                </a:extLst>
              </a:tr>
            </a:tbl>
          </a:graphicData>
        </a:graphic>
      </p:graphicFrame>
    </p:spTree>
    <p:extLst>
      <p:ext uri="{BB962C8B-B14F-4D97-AF65-F5344CB8AC3E}">
        <p14:creationId xmlns:p14="http://schemas.microsoft.com/office/powerpoint/2010/main" val="68427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Wertschöpfungsketten</a:t>
            </a: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a:t>Zunächst gibt der/die Dozent*in einen kurzen Einstieg in den Aufbau von Wertschöpfungsketten. Daraufhin können die Teilnehmenden in ihren bereits gebildeten Zweierteams eine Wertschöpfungskette für eine Zutat aufzeichnen. Welche Zutaten ausgewählt werden, kann angelehnt an die zuvor notieren Produkte sein oder freie Wahl.</a:t>
            </a:r>
          </a:p>
          <a:p>
            <a:pPr marL="0" indent="0">
              <a:buNone/>
            </a:pPr>
            <a:r>
              <a:rPr lang="de-DE"/>
              <a:t>Nachdem die Wertschöpfungskette aufgezeichnet wurde, können mögliche Probleme und Risiken in Bezug auf Nachhaltigkeit festgehalten werden. </a:t>
            </a:r>
          </a:p>
          <a:p>
            <a:pPr marL="0" indent="0">
              <a:buNone/>
            </a:pPr>
            <a:r>
              <a:rPr lang="de-DE"/>
              <a:t>Anschließend werden die Ergebnisse im Plenum vorgestellt.</a:t>
            </a:r>
          </a:p>
          <a:p>
            <a:pPr marL="0" indent="0">
              <a:buNone/>
            </a:pPr>
            <a:endParaRPr lang="de-DE"/>
          </a:p>
          <a:p>
            <a:pPr marL="0" indent="0">
              <a:buNone/>
            </a:pPr>
            <a:r>
              <a:rPr lang="de-DE" b="1"/>
              <a:t>Material:</a:t>
            </a:r>
            <a:r>
              <a:rPr lang="de-DE"/>
              <a:t> Stellwand, Stecknadeln, Moderationskarten, Präsentation</a:t>
            </a:r>
          </a:p>
          <a:p>
            <a:pPr marL="0" indent="0">
              <a:buNone/>
            </a:pPr>
            <a:endParaRPr lang="de-DE"/>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41125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86AA0CB-A500-4756-F9FE-AB14BCB2D2F0}"/>
              </a:ext>
            </a:extLst>
          </p:cNvPr>
          <p:cNvSpPr>
            <a:spLocks noGrp="1"/>
          </p:cNvSpPr>
          <p:nvPr>
            <p:ph type="body" sz="quarter" idx="15"/>
          </p:nvPr>
        </p:nvSpPr>
        <p:spPr>
          <a:solidFill>
            <a:schemeClr val="bg2">
              <a:lumMod val="50000"/>
            </a:schemeClr>
          </a:solidFill>
        </p:spPr>
        <p:txBody>
          <a:bodyPr/>
          <a:lstStyle/>
          <a:p>
            <a:r>
              <a:rPr lang="de-DE" b="0" dirty="0"/>
              <a:t>In dem wir wählen, </a:t>
            </a:r>
          </a:p>
          <a:p>
            <a:r>
              <a:rPr lang="de-DE" dirty="0">
                <a:solidFill>
                  <a:schemeClr val="accent5">
                    <a:lumMod val="75000"/>
                  </a:schemeClr>
                </a:solidFill>
              </a:rPr>
              <a:t>was</a:t>
            </a:r>
            <a:r>
              <a:rPr lang="de-DE" dirty="0"/>
              <a:t>, </a:t>
            </a:r>
          </a:p>
          <a:p>
            <a:r>
              <a:rPr lang="de-DE" b="0" dirty="0"/>
              <a:t>von</a:t>
            </a:r>
            <a:r>
              <a:rPr lang="de-DE" dirty="0"/>
              <a:t> </a:t>
            </a:r>
            <a:r>
              <a:rPr lang="de-DE" dirty="0">
                <a:solidFill>
                  <a:schemeClr val="accent5">
                    <a:lumMod val="75000"/>
                  </a:schemeClr>
                </a:solidFill>
              </a:rPr>
              <a:t>wo</a:t>
            </a:r>
            <a:r>
              <a:rPr lang="de-DE" dirty="0"/>
              <a:t>, </a:t>
            </a:r>
          </a:p>
          <a:p>
            <a:r>
              <a:rPr lang="de-DE" dirty="0">
                <a:solidFill>
                  <a:schemeClr val="accent5">
                    <a:lumMod val="75000"/>
                  </a:schemeClr>
                </a:solidFill>
              </a:rPr>
              <a:t>in welcher Qualität </a:t>
            </a:r>
          </a:p>
          <a:p>
            <a:r>
              <a:rPr lang="de-DE" b="0" dirty="0"/>
              <a:t>und</a:t>
            </a:r>
            <a:r>
              <a:rPr lang="de-DE" dirty="0"/>
              <a:t> </a:t>
            </a:r>
            <a:r>
              <a:rPr lang="de-DE" b="0" dirty="0"/>
              <a:t>von</a:t>
            </a:r>
            <a:r>
              <a:rPr lang="de-DE" dirty="0"/>
              <a:t> </a:t>
            </a:r>
            <a:r>
              <a:rPr lang="de-DE" dirty="0">
                <a:solidFill>
                  <a:schemeClr val="accent5">
                    <a:lumMod val="75000"/>
                  </a:schemeClr>
                </a:solidFill>
              </a:rPr>
              <a:t>wem</a:t>
            </a:r>
            <a:r>
              <a:rPr lang="de-DE" dirty="0"/>
              <a:t> </a:t>
            </a:r>
          </a:p>
          <a:p>
            <a:r>
              <a:rPr lang="de-DE" b="0" dirty="0"/>
              <a:t>wir Lebensmittel beziehen, können wir die genannten Faktoren beeinflussen!</a:t>
            </a:r>
          </a:p>
        </p:txBody>
      </p:sp>
      <p:sp>
        <p:nvSpPr>
          <p:cNvPr id="2" name="Titel 1">
            <a:extLst>
              <a:ext uri="{FF2B5EF4-FFF2-40B4-BE49-F238E27FC236}">
                <a16:creationId xmlns:a16="http://schemas.microsoft.com/office/drawing/2014/main" id="{3A74186E-F8B6-4A66-D5D5-DD48EF941DFF}"/>
              </a:ext>
            </a:extLst>
          </p:cNvPr>
          <p:cNvSpPr>
            <a:spLocks noGrp="1"/>
          </p:cNvSpPr>
          <p:nvPr>
            <p:ph type="title"/>
          </p:nvPr>
        </p:nvSpPr>
        <p:spPr/>
        <p:txBody>
          <a:bodyPr/>
          <a:lstStyle/>
          <a:p>
            <a:r>
              <a:rPr lang="de-DE" sz="3200"/>
              <a:t>Ökologische und soziale Herausforderungen</a:t>
            </a:r>
          </a:p>
        </p:txBody>
      </p:sp>
      <p:sp>
        <p:nvSpPr>
          <p:cNvPr id="4" name="Textplatzhalter 3">
            <a:extLst>
              <a:ext uri="{FF2B5EF4-FFF2-40B4-BE49-F238E27FC236}">
                <a16:creationId xmlns:a16="http://schemas.microsoft.com/office/drawing/2014/main" id="{3252A6B3-9D8F-D9DA-78C9-340D373CF153}"/>
              </a:ext>
            </a:extLst>
          </p:cNvPr>
          <p:cNvSpPr>
            <a:spLocks noGrp="1"/>
          </p:cNvSpPr>
          <p:nvPr>
            <p:ph type="body" sz="quarter" idx="13"/>
          </p:nvPr>
        </p:nvSpPr>
        <p:spPr/>
        <p:txBody>
          <a:bodyPr/>
          <a:lstStyle/>
          <a:p>
            <a:r>
              <a:rPr lang="de-DE"/>
              <a:t>in der Beschaffung von Lebensmittel</a:t>
            </a:r>
          </a:p>
        </p:txBody>
      </p:sp>
    </p:spTree>
    <p:extLst>
      <p:ext uri="{BB962C8B-B14F-4D97-AF65-F5344CB8AC3E}">
        <p14:creationId xmlns:p14="http://schemas.microsoft.com/office/powerpoint/2010/main" val="294236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CEE0C-5E33-4BD8-94E7-F6E9028022A3}"/>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B52F167C-64BC-4BE1-A7D6-63690B7F0D83}"/>
              </a:ext>
            </a:extLst>
          </p:cNvPr>
          <p:cNvSpPr>
            <a:spLocks noGrp="1"/>
          </p:cNvSpPr>
          <p:nvPr>
            <p:ph type="body" sz="quarter" idx="13"/>
          </p:nvPr>
        </p:nvSpPr>
        <p:spPr>
          <a:xfrm>
            <a:off x="371357" y="909402"/>
            <a:ext cx="10592797" cy="467370"/>
          </a:xfrm>
        </p:spPr>
        <p:txBody>
          <a:bodyPr/>
          <a:lstStyle/>
          <a:p>
            <a:r>
              <a:rPr lang="de-DE"/>
              <a:t>Aktuelles Ernährungssystem - Treibhausgasemissionen </a:t>
            </a:r>
          </a:p>
        </p:txBody>
      </p:sp>
      <p:grpSp>
        <p:nvGrpSpPr>
          <p:cNvPr id="8" name="Google Shape;198;g1a2593a56b6_1_5">
            <a:extLst>
              <a:ext uri="{FF2B5EF4-FFF2-40B4-BE49-F238E27FC236}">
                <a16:creationId xmlns:a16="http://schemas.microsoft.com/office/drawing/2014/main" id="{F0E9AF18-B82F-4963-810B-52ADD9189249}"/>
              </a:ext>
            </a:extLst>
          </p:cNvPr>
          <p:cNvGrpSpPr/>
          <p:nvPr/>
        </p:nvGrpSpPr>
        <p:grpSpPr>
          <a:xfrm>
            <a:off x="1757551" y="4926354"/>
            <a:ext cx="1520303" cy="1112925"/>
            <a:chOff x="2842514" y="5416524"/>
            <a:chExt cx="1256449" cy="894850"/>
          </a:xfrm>
        </p:grpSpPr>
        <p:pic>
          <p:nvPicPr>
            <p:cNvPr id="9" name="Google Shape;199;g1a2593a56b6_1_5">
              <a:extLst>
                <a:ext uri="{FF2B5EF4-FFF2-40B4-BE49-F238E27FC236}">
                  <a16:creationId xmlns:a16="http://schemas.microsoft.com/office/drawing/2014/main" id="{15A52844-C20F-42B2-9035-6B5C65993C87}"/>
                </a:ext>
              </a:extLst>
            </p:cNvPr>
            <p:cNvPicPr preferRelativeResize="0"/>
            <p:nvPr/>
          </p:nvPicPr>
          <p:blipFill rotWithShape="1">
            <a:blip r:embed="rId3">
              <a:alphaModFix/>
            </a:blip>
            <a:srcRect b="28779"/>
            <a:stretch/>
          </p:blipFill>
          <p:spPr>
            <a:xfrm>
              <a:off x="2842514" y="5416524"/>
              <a:ext cx="1256449" cy="894850"/>
            </a:xfrm>
            <a:prstGeom prst="rect">
              <a:avLst/>
            </a:prstGeom>
            <a:noFill/>
            <a:ln>
              <a:noFill/>
            </a:ln>
          </p:spPr>
        </p:pic>
        <p:sp>
          <p:nvSpPr>
            <p:cNvPr id="10" name="Google Shape;200;g1a2593a56b6_1_5">
              <a:extLst>
                <a:ext uri="{FF2B5EF4-FFF2-40B4-BE49-F238E27FC236}">
                  <a16:creationId xmlns:a16="http://schemas.microsoft.com/office/drawing/2014/main" id="{E8485162-8502-4D56-A0B0-48787CCDE05B}"/>
                </a:ext>
              </a:extLst>
            </p:cNvPr>
            <p:cNvSpPr txBox="1"/>
            <p:nvPr/>
          </p:nvSpPr>
          <p:spPr>
            <a:xfrm>
              <a:off x="3054638" y="5730925"/>
              <a:ext cx="832200" cy="3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de-DE" sz="1600" b="1" i="0" u="none" strike="noStrike" cap="none">
                  <a:solidFill>
                    <a:srgbClr val="000000"/>
                  </a:solidFill>
                  <a:latin typeface="Tahoma"/>
                  <a:ea typeface="Tahoma"/>
                  <a:cs typeface="Tahoma"/>
                  <a:sym typeface="Tahoma"/>
                </a:rPr>
                <a:t>Methan</a:t>
              </a:r>
              <a:endParaRPr sz="1600" b="1" i="0" u="none" strike="noStrike" cap="none">
                <a:solidFill>
                  <a:srgbClr val="000000"/>
                </a:solidFill>
                <a:latin typeface="Tahoma"/>
                <a:ea typeface="Tahoma"/>
                <a:cs typeface="Tahoma"/>
                <a:sym typeface="Tahoma"/>
              </a:endParaRPr>
            </a:p>
          </p:txBody>
        </p:sp>
      </p:grpSp>
      <p:grpSp>
        <p:nvGrpSpPr>
          <p:cNvPr id="11" name="Google Shape;201;g1a2593a56b6_1_5">
            <a:extLst>
              <a:ext uri="{FF2B5EF4-FFF2-40B4-BE49-F238E27FC236}">
                <a16:creationId xmlns:a16="http://schemas.microsoft.com/office/drawing/2014/main" id="{1E53EB7F-442E-4C9B-B8C2-8F72461B582C}"/>
              </a:ext>
            </a:extLst>
          </p:cNvPr>
          <p:cNvGrpSpPr/>
          <p:nvPr/>
        </p:nvGrpSpPr>
        <p:grpSpPr>
          <a:xfrm>
            <a:off x="528637" y="4629617"/>
            <a:ext cx="1162375" cy="894823"/>
            <a:chOff x="846400" y="5402259"/>
            <a:chExt cx="1162375" cy="827850"/>
          </a:xfrm>
        </p:grpSpPr>
        <p:pic>
          <p:nvPicPr>
            <p:cNvPr id="12" name="Google Shape;202;g1a2593a56b6_1_5">
              <a:extLst>
                <a:ext uri="{FF2B5EF4-FFF2-40B4-BE49-F238E27FC236}">
                  <a16:creationId xmlns:a16="http://schemas.microsoft.com/office/drawing/2014/main" id="{BAB19120-E30C-42BE-B9CA-A03D1DC8CE1D}"/>
                </a:ext>
              </a:extLst>
            </p:cNvPr>
            <p:cNvPicPr preferRelativeResize="0"/>
            <p:nvPr/>
          </p:nvPicPr>
          <p:blipFill rotWithShape="1">
            <a:blip r:embed="rId3">
              <a:alphaModFix/>
            </a:blip>
            <a:srcRect b="28779"/>
            <a:stretch/>
          </p:blipFill>
          <p:spPr>
            <a:xfrm>
              <a:off x="846400" y="5402259"/>
              <a:ext cx="1162375" cy="827850"/>
            </a:xfrm>
            <a:prstGeom prst="rect">
              <a:avLst/>
            </a:prstGeom>
            <a:noFill/>
            <a:ln>
              <a:noFill/>
            </a:ln>
          </p:spPr>
        </p:pic>
        <p:sp>
          <p:nvSpPr>
            <p:cNvPr id="13" name="Google Shape;203;g1a2593a56b6_1_5">
              <a:extLst>
                <a:ext uri="{FF2B5EF4-FFF2-40B4-BE49-F238E27FC236}">
                  <a16:creationId xmlns:a16="http://schemas.microsoft.com/office/drawing/2014/main" id="{4E9B1F63-3613-4E04-B229-92C8557ACBC7}"/>
                </a:ext>
              </a:extLst>
            </p:cNvPr>
            <p:cNvSpPr txBox="1"/>
            <p:nvPr/>
          </p:nvSpPr>
          <p:spPr>
            <a:xfrm>
              <a:off x="1011475" y="5679300"/>
              <a:ext cx="832200" cy="34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000000"/>
                  </a:solidFill>
                  <a:latin typeface="Tahoma"/>
                  <a:ea typeface="Tahoma"/>
                  <a:cs typeface="Tahoma"/>
                  <a:sym typeface="Tahom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Lachgas</a:t>
              </a:r>
              <a:endParaRPr sz="1200" b="1" i="0" u="none" strike="noStrike" cap="none">
                <a:solidFill>
                  <a:srgbClr val="000000"/>
                </a:solidFill>
                <a:latin typeface="Tahoma"/>
                <a:ea typeface="Tahoma"/>
                <a:cs typeface="Tahoma"/>
                <a:sym typeface="Tahoma"/>
              </a:endParaRPr>
            </a:p>
          </p:txBody>
        </p:sp>
      </p:grpSp>
      <p:grpSp>
        <p:nvGrpSpPr>
          <p:cNvPr id="14" name="Google Shape;204;g1a2593a56b6_1_5">
            <a:extLst>
              <a:ext uri="{FF2B5EF4-FFF2-40B4-BE49-F238E27FC236}">
                <a16:creationId xmlns:a16="http://schemas.microsoft.com/office/drawing/2014/main" id="{CAFE8BAC-508D-480D-BAF7-FD35E1DB87DC}"/>
              </a:ext>
            </a:extLst>
          </p:cNvPr>
          <p:cNvGrpSpPr/>
          <p:nvPr/>
        </p:nvGrpSpPr>
        <p:grpSpPr>
          <a:xfrm>
            <a:off x="10108791" y="4563796"/>
            <a:ext cx="1337114" cy="1026484"/>
            <a:chOff x="8068175" y="5468149"/>
            <a:chExt cx="1256450" cy="894851"/>
          </a:xfrm>
        </p:grpSpPr>
        <p:pic>
          <p:nvPicPr>
            <p:cNvPr id="15" name="Google Shape;205;g1a2593a56b6_1_5">
              <a:extLst>
                <a:ext uri="{FF2B5EF4-FFF2-40B4-BE49-F238E27FC236}">
                  <a16:creationId xmlns:a16="http://schemas.microsoft.com/office/drawing/2014/main" id="{A17AFEF3-4AAF-4CE0-8C5F-4ECE05A502B9}"/>
                </a:ext>
              </a:extLst>
            </p:cNvPr>
            <p:cNvPicPr preferRelativeResize="0"/>
            <p:nvPr/>
          </p:nvPicPr>
          <p:blipFill rotWithShape="1">
            <a:blip r:embed="rId3">
              <a:alphaModFix/>
            </a:blip>
            <a:srcRect b="28779"/>
            <a:stretch/>
          </p:blipFill>
          <p:spPr>
            <a:xfrm>
              <a:off x="8068175" y="5468149"/>
              <a:ext cx="1256450" cy="894851"/>
            </a:xfrm>
            <a:prstGeom prst="rect">
              <a:avLst/>
            </a:prstGeom>
            <a:noFill/>
            <a:ln>
              <a:noFill/>
            </a:ln>
          </p:spPr>
        </p:pic>
        <p:sp>
          <p:nvSpPr>
            <p:cNvPr id="16" name="Google Shape;206;g1a2593a56b6_1_5">
              <a:extLst>
                <a:ext uri="{FF2B5EF4-FFF2-40B4-BE49-F238E27FC236}">
                  <a16:creationId xmlns:a16="http://schemas.microsoft.com/office/drawing/2014/main" id="{0F36EACF-7BC9-458D-8F55-C5B64791D631}"/>
                </a:ext>
              </a:extLst>
            </p:cNvPr>
            <p:cNvSpPr txBox="1"/>
            <p:nvPr/>
          </p:nvSpPr>
          <p:spPr>
            <a:xfrm>
              <a:off x="8191500" y="5679300"/>
              <a:ext cx="1009800" cy="48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000000"/>
                  </a:solidFill>
                  <a:latin typeface="Tahoma"/>
                  <a:ea typeface="Tahoma"/>
                  <a:cs typeface="Tahoma"/>
                  <a:sym typeface="Tahoma"/>
                </a:rPr>
                <a:t>Kohlen-</a:t>
              </a:r>
              <a:endParaRPr sz="1200" b="1"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000000"/>
                  </a:solidFill>
                  <a:latin typeface="Tahoma"/>
                  <a:ea typeface="Tahoma"/>
                  <a:cs typeface="Tahoma"/>
                  <a:sym typeface="Tahoma"/>
                </a:rPr>
                <a:t>stoffdioxid</a:t>
              </a:r>
              <a:endParaRPr sz="1200" b="1" i="0" u="none" strike="noStrike" cap="none">
                <a:solidFill>
                  <a:srgbClr val="000000"/>
                </a:solidFill>
                <a:latin typeface="Tahoma"/>
                <a:ea typeface="Tahoma"/>
                <a:cs typeface="Tahoma"/>
                <a:sym typeface="Tahoma"/>
              </a:endParaRPr>
            </a:p>
          </p:txBody>
        </p:sp>
      </p:grpSp>
      <p:sp>
        <p:nvSpPr>
          <p:cNvPr id="18" name="Google Shape;208;g1a2593a56b6_1_5">
            <a:extLst>
              <a:ext uri="{FF2B5EF4-FFF2-40B4-BE49-F238E27FC236}">
                <a16:creationId xmlns:a16="http://schemas.microsoft.com/office/drawing/2014/main" id="{3F63B5FF-DC68-4054-B0D8-6F2770B1D9D3}"/>
              </a:ext>
            </a:extLst>
          </p:cNvPr>
          <p:cNvSpPr/>
          <p:nvPr/>
        </p:nvSpPr>
        <p:spPr>
          <a:xfrm>
            <a:off x="2526175" y="2336677"/>
            <a:ext cx="792300" cy="49200"/>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C587C"/>
              </a:solidFill>
              <a:latin typeface="Arial"/>
              <a:ea typeface="Arial"/>
              <a:cs typeface="Arial"/>
              <a:sym typeface="Arial"/>
            </a:endParaRPr>
          </a:p>
        </p:txBody>
      </p:sp>
      <p:grpSp>
        <p:nvGrpSpPr>
          <p:cNvPr id="19" name="Google Shape;209;g1a2593a56b6_1_5">
            <a:extLst>
              <a:ext uri="{FF2B5EF4-FFF2-40B4-BE49-F238E27FC236}">
                <a16:creationId xmlns:a16="http://schemas.microsoft.com/office/drawing/2014/main" id="{A43D63BD-71B3-4B38-A74A-BEC11F02E594}"/>
              </a:ext>
            </a:extLst>
          </p:cNvPr>
          <p:cNvGrpSpPr/>
          <p:nvPr/>
        </p:nvGrpSpPr>
        <p:grpSpPr>
          <a:xfrm>
            <a:off x="644313" y="2887005"/>
            <a:ext cx="2104347" cy="1583639"/>
            <a:chOff x="369675" y="2664225"/>
            <a:chExt cx="1578300" cy="1187759"/>
          </a:xfrm>
        </p:grpSpPr>
        <p:sp>
          <p:nvSpPr>
            <p:cNvPr id="20" name="Google Shape;210;g1a2593a56b6_1_5">
              <a:extLst>
                <a:ext uri="{FF2B5EF4-FFF2-40B4-BE49-F238E27FC236}">
                  <a16:creationId xmlns:a16="http://schemas.microsoft.com/office/drawing/2014/main" id="{86675BA9-33E3-4FAB-A535-D40303347ECF}"/>
                </a:ext>
              </a:extLst>
            </p:cNvPr>
            <p:cNvSpPr txBox="1"/>
            <p:nvPr/>
          </p:nvSpPr>
          <p:spPr>
            <a:xfrm>
              <a:off x="369675" y="2664225"/>
              <a:ext cx="15783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de-DE" sz="1300" b="1" i="0" u="none" strike="noStrike" cap="none">
                  <a:solidFill>
                    <a:schemeClr val="accent4">
                      <a:lumMod val="75000"/>
                    </a:schemeClr>
                  </a:solidFill>
                  <a:latin typeface="Roboto"/>
                  <a:ea typeface="Roboto"/>
                  <a:cs typeface="Roboto"/>
                  <a:sym typeface="Roboto"/>
                </a:rPr>
                <a:t>Landwirtschaft</a:t>
              </a:r>
              <a:endParaRPr sz="1300" b="1" i="0" u="none" strike="noStrike" cap="none">
                <a:solidFill>
                  <a:schemeClr val="accent4">
                    <a:lumMod val="75000"/>
                  </a:schemeClr>
                </a:solidFill>
                <a:latin typeface="Roboto"/>
                <a:ea typeface="Roboto"/>
                <a:cs typeface="Roboto"/>
                <a:sym typeface="Roboto"/>
              </a:endParaRPr>
            </a:p>
          </p:txBody>
        </p:sp>
        <p:sp>
          <p:nvSpPr>
            <p:cNvPr id="21" name="Google Shape;211;g1a2593a56b6_1_5">
              <a:extLst>
                <a:ext uri="{FF2B5EF4-FFF2-40B4-BE49-F238E27FC236}">
                  <a16:creationId xmlns:a16="http://schemas.microsoft.com/office/drawing/2014/main" id="{769C9209-0B99-450E-9908-C5C973FB84BD}"/>
                </a:ext>
              </a:extLst>
            </p:cNvPr>
            <p:cNvSpPr txBox="1"/>
            <p:nvPr/>
          </p:nvSpPr>
          <p:spPr>
            <a:xfrm>
              <a:off x="439876" y="3114584"/>
              <a:ext cx="1437900" cy="737400"/>
            </a:xfrm>
            <a:prstGeom prst="rect">
              <a:avLst/>
            </a:prstGeom>
            <a:noFill/>
            <a:ln>
              <a:noFill/>
            </a:ln>
          </p:spPr>
          <p:txBody>
            <a:bodyPr spcFirstLastPara="1" wrap="square" lIns="121900" tIns="121900" rIns="121900" bIns="121900" anchor="t" anchorCtr="0">
              <a:noAutofit/>
            </a:bodyPr>
            <a:lstStyle/>
            <a:p>
              <a:pPr algn="ctr">
                <a:lnSpc>
                  <a:spcPct val="114999"/>
                </a:lnSpc>
                <a:buClr>
                  <a:srgbClr val="000000"/>
                </a:buClr>
                <a:buSzPts val="1100"/>
                <a:buFont typeface="Arial"/>
              </a:pPr>
              <a:r>
                <a:rPr lang="de-DE" sz="1100">
                  <a:solidFill>
                    <a:schemeClr val="dk1"/>
                  </a:solidFill>
                  <a:latin typeface="Roboto"/>
                  <a:ea typeface="Roboto"/>
                  <a:cs typeface="Roboto"/>
                  <a:sym typeface="Roboto"/>
                </a:rPr>
                <a:t>Viehzucht</a:t>
              </a:r>
              <a:endParaRPr lang="de-DE" sz="1100">
                <a:solidFill>
                  <a:schemeClr val="dk1"/>
                </a:solidFill>
                <a:latin typeface="Roboto"/>
                <a:ea typeface="Roboto"/>
                <a:cs typeface="Roboto"/>
              </a:endParaRPr>
            </a:p>
            <a:p>
              <a:pPr algn="ctr">
                <a:lnSpc>
                  <a:spcPct val="115000"/>
                </a:lnSpc>
                <a:spcBef>
                  <a:spcPts val="300"/>
                </a:spcBef>
                <a:buClr>
                  <a:srgbClr val="000000"/>
                </a:buClr>
                <a:buSzPts val="1100"/>
              </a:pPr>
              <a:r>
                <a:rPr lang="de-DE" sz="1100" b="0" i="0" u="none" strike="noStrike" cap="none">
                  <a:solidFill>
                    <a:schemeClr val="dk1"/>
                  </a:solidFill>
                  <a:latin typeface="Roboto"/>
                  <a:ea typeface="Roboto"/>
                  <a:cs typeface="Roboto"/>
                  <a:sym typeface="Roboto"/>
                </a:rPr>
                <a:t>Ackerbau</a:t>
              </a:r>
              <a:r>
                <a:rPr lang="de-DE" sz="1100">
                  <a:solidFill>
                    <a:schemeClr val="dk1"/>
                  </a:solidFill>
                  <a:latin typeface="Roboto"/>
                  <a:ea typeface="Roboto"/>
                  <a:cs typeface="Roboto"/>
                  <a:sym typeface="Roboto"/>
                </a:rPr>
                <a:t> </a:t>
              </a:r>
              <a:endParaRPr sz="1100" b="0" i="0" u="none" strike="noStrike" cap="none">
                <a:solidFill>
                  <a:schemeClr val="dk1"/>
                </a:solidFill>
                <a:latin typeface="Roboto"/>
                <a:ea typeface="Roboto"/>
                <a:cs typeface="Roboto"/>
                <a:sym typeface="Roboto"/>
              </a:endParaRPr>
            </a:p>
            <a:p>
              <a:pPr algn="ctr">
                <a:lnSpc>
                  <a:spcPct val="115000"/>
                </a:lnSpc>
                <a:spcBef>
                  <a:spcPts val="300"/>
                </a:spcBef>
                <a:buClr>
                  <a:srgbClr val="000000"/>
                </a:buClr>
                <a:buSzPts val="1100"/>
              </a:pPr>
              <a:r>
                <a:rPr lang="de-DE" sz="1100" b="0" i="0" u="none" strike="noStrike" cap="none">
                  <a:solidFill>
                    <a:schemeClr val="dk1"/>
                  </a:solidFill>
                  <a:latin typeface="Roboto"/>
                  <a:ea typeface="Roboto"/>
                  <a:cs typeface="Roboto"/>
                  <a:sym typeface="Roboto"/>
                </a:rPr>
                <a:t>Umwandlung von Land</a:t>
              </a:r>
              <a:r>
                <a:rPr lang="de-DE" sz="1100">
                  <a:solidFill>
                    <a:schemeClr val="dk1"/>
                  </a:solidFill>
                  <a:latin typeface="Roboto"/>
                  <a:ea typeface="Roboto"/>
                  <a:cs typeface="Roboto"/>
                  <a:sym typeface="Roboto"/>
                </a:rPr>
                <a:t> </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30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Dünger</a:t>
              </a:r>
              <a:endParaRPr sz="1100" b="0" i="0" u="none" strike="noStrike" cap="none">
                <a:solidFill>
                  <a:schemeClr val="dk1"/>
                </a:solidFill>
                <a:latin typeface="Roboto"/>
                <a:ea typeface="Roboto"/>
                <a:cs typeface="Roboto"/>
                <a:sym typeface="Roboto"/>
              </a:endParaRPr>
            </a:p>
          </p:txBody>
        </p:sp>
      </p:grpSp>
      <p:grpSp>
        <p:nvGrpSpPr>
          <p:cNvPr id="22" name="Google Shape;212;g1a2593a56b6_1_5">
            <a:extLst>
              <a:ext uri="{FF2B5EF4-FFF2-40B4-BE49-F238E27FC236}">
                <a16:creationId xmlns:a16="http://schemas.microsoft.com/office/drawing/2014/main" id="{A0DF3C26-86CA-495D-AD02-3AABCD135689}"/>
              </a:ext>
            </a:extLst>
          </p:cNvPr>
          <p:cNvGrpSpPr/>
          <p:nvPr/>
        </p:nvGrpSpPr>
        <p:grpSpPr>
          <a:xfrm>
            <a:off x="2970972" y="2887004"/>
            <a:ext cx="2049552" cy="1853005"/>
            <a:chOff x="2114712" y="2664225"/>
            <a:chExt cx="1537202" cy="1389788"/>
          </a:xfrm>
        </p:grpSpPr>
        <p:sp>
          <p:nvSpPr>
            <p:cNvPr id="23" name="Google Shape;213;g1a2593a56b6_1_5">
              <a:extLst>
                <a:ext uri="{FF2B5EF4-FFF2-40B4-BE49-F238E27FC236}">
                  <a16:creationId xmlns:a16="http://schemas.microsoft.com/office/drawing/2014/main" id="{BE69EECF-928F-4BCF-943B-6CCB60E7E162}"/>
                </a:ext>
              </a:extLst>
            </p:cNvPr>
            <p:cNvSpPr txBox="1"/>
            <p:nvPr/>
          </p:nvSpPr>
          <p:spPr>
            <a:xfrm>
              <a:off x="2114712" y="2664225"/>
              <a:ext cx="15372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de-DE" sz="1300" b="1" i="0" u="none" strike="noStrike" cap="none">
                  <a:solidFill>
                    <a:schemeClr val="accent4">
                      <a:lumMod val="75000"/>
                    </a:schemeClr>
                  </a:solidFill>
                  <a:latin typeface="Roboto"/>
                  <a:ea typeface="Roboto"/>
                  <a:cs typeface="Roboto"/>
                  <a:sym typeface="Roboto"/>
                </a:rPr>
                <a:t>Verarbeitung</a:t>
              </a:r>
              <a:endParaRPr sz="1300" b="1" i="0" u="none" strike="noStrike" cap="none">
                <a:solidFill>
                  <a:schemeClr val="accent4">
                    <a:lumMod val="75000"/>
                  </a:schemeClr>
                </a:solidFill>
                <a:latin typeface="Roboto"/>
                <a:ea typeface="Roboto"/>
                <a:cs typeface="Roboto"/>
                <a:sym typeface="Roboto"/>
              </a:endParaRPr>
            </a:p>
          </p:txBody>
        </p:sp>
        <p:sp>
          <p:nvSpPr>
            <p:cNvPr id="24" name="Google Shape;214;g1a2593a56b6_1_5">
              <a:extLst>
                <a:ext uri="{FF2B5EF4-FFF2-40B4-BE49-F238E27FC236}">
                  <a16:creationId xmlns:a16="http://schemas.microsoft.com/office/drawing/2014/main" id="{DF783928-3D57-4AA4-BB03-C8271DA77FD0}"/>
                </a:ext>
              </a:extLst>
            </p:cNvPr>
            <p:cNvSpPr txBox="1"/>
            <p:nvPr/>
          </p:nvSpPr>
          <p:spPr>
            <a:xfrm>
              <a:off x="2114714" y="3121013"/>
              <a:ext cx="1537200" cy="933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Schlachtung</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Kochen</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Abfüllen</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Kühlen</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300"/>
                </a:spcAft>
                <a:buClr>
                  <a:srgbClr val="000000"/>
                </a:buClr>
                <a:buSzPts val="1100"/>
                <a:buFont typeface="Arial"/>
                <a:buNone/>
              </a:pPr>
              <a:r>
                <a:rPr lang="de-DE" sz="1100">
                  <a:solidFill>
                    <a:schemeClr val="dk1"/>
                  </a:solidFill>
                  <a:latin typeface="Roboto"/>
                  <a:ea typeface="Roboto"/>
                  <a:cs typeface="Roboto"/>
                  <a:sym typeface="Roboto"/>
                </a:rPr>
                <a:t>Verpacken</a:t>
              </a:r>
              <a:endParaRPr sz="1100">
                <a:solidFill>
                  <a:schemeClr val="dk1"/>
                </a:solidFill>
                <a:latin typeface="Roboto"/>
                <a:ea typeface="Roboto"/>
                <a:cs typeface="Roboto"/>
                <a:sym typeface="Roboto"/>
              </a:endParaRPr>
            </a:p>
          </p:txBody>
        </p:sp>
      </p:grpSp>
      <p:grpSp>
        <p:nvGrpSpPr>
          <p:cNvPr id="25" name="Google Shape;215;g1a2593a56b6_1_5">
            <a:extLst>
              <a:ext uri="{FF2B5EF4-FFF2-40B4-BE49-F238E27FC236}">
                <a16:creationId xmlns:a16="http://schemas.microsoft.com/office/drawing/2014/main" id="{0D6D4620-6CC3-4674-A371-9E803A772644}"/>
              </a:ext>
            </a:extLst>
          </p:cNvPr>
          <p:cNvGrpSpPr/>
          <p:nvPr/>
        </p:nvGrpSpPr>
        <p:grpSpPr>
          <a:xfrm>
            <a:off x="5242809" y="2887003"/>
            <a:ext cx="2049571" cy="1520323"/>
            <a:chOff x="3818633" y="2664225"/>
            <a:chExt cx="1537217" cy="1140271"/>
          </a:xfrm>
        </p:grpSpPr>
        <p:sp>
          <p:nvSpPr>
            <p:cNvPr id="26" name="Google Shape;216;g1a2593a56b6_1_5">
              <a:extLst>
                <a:ext uri="{FF2B5EF4-FFF2-40B4-BE49-F238E27FC236}">
                  <a16:creationId xmlns:a16="http://schemas.microsoft.com/office/drawing/2014/main" id="{C80C6404-D42F-4B0F-8F40-46163766B175}"/>
                </a:ext>
              </a:extLst>
            </p:cNvPr>
            <p:cNvSpPr txBox="1"/>
            <p:nvPr/>
          </p:nvSpPr>
          <p:spPr>
            <a:xfrm>
              <a:off x="3818650" y="2664225"/>
              <a:ext cx="15372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de-DE" sz="1300" b="1" i="0" u="none" strike="noStrike" cap="none">
                  <a:solidFill>
                    <a:schemeClr val="accent4">
                      <a:lumMod val="75000"/>
                    </a:schemeClr>
                  </a:solidFill>
                  <a:latin typeface="Roboto"/>
                  <a:ea typeface="Roboto"/>
                  <a:cs typeface="Roboto"/>
                  <a:sym typeface="Roboto"/>
                </a:rPr>
                <a:t>Lieferung / Transport</a:t>
              </a:r>
              <a:endParaRPr sz="1300" b="1" i="0" u="none" strike="noStrike" cap="none">
                <a:solidFill>
                  <a:schemeClr val="accent4">
                    <a:lumMod val="75000"/>
                  </a:schemeClr>
                </a:solidFill>
                <a:latin typeface="Roboto"/>
                <a:ea typeface="Roboto"/>
                <a:cs typeface="Roboto"/>
                <a:sym typeface="Roboto"/>
              </a:endParaRPr>
            </a:p>
          </p:txBody>
        </p:sp>
        <p:sp>
          <p:nvSpPr>
            <p:cNvPr id="27" name="Google Shape;217;g1a2593a56b6_1_5">
              <a:extLst>
                <a:ext uri="{FF2B5EF4-FFF2-40B4-BE49-F238E27FC236}">
                  <a16:creationId xmlns:a16="http://schemas.microsoft.com/office/drawing/2014/main" id="{E7261152-3D50-49DE-AB04-38F00C16B9C7}"/>
                </a:ext>
              </a:extLst>
            </p:cNvPr>
            <p:cNvSpPr txBox="1"/>
            <p:nvPr/>
          </p:nvSpPr>
          <p:spPr>
            <a:xfrm>
              <a:off x="3818633" y="3067096"/>
              <a:ext cx="1537200" cy="737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Flugzeug</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Schiff</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LKW</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30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PKW </a:t>
              </a:r>
              <a:endParaRPr sz="1100" b="0" i="0" u="none" strike="noStrike" cap="none">
                <a:solidFill>
                  <a:schemeClr val="dk1"/>
                </a:solidFill>
                <a:latin typeface="Roboto"/>
                <a:ea typeface="Roboto"/>
                <a:cs typeface="Roboto"/>
                <a:sym typeface="Roboto"/>
              </a:endParaRPr>
            </a:p>
          </p:txBody>
        </p:sp>
      </p:grpSp>
      <p:grpSp>
        <p:nvGrpSpPr>
          <p:cNvPr id="28" name="Google Shape;218;g1a2593a56b6_1_5">
            <a:extLst>
              <a:ext uri="{FF2B5EF4-FFF2-40B4-BE49-F238E27FC236}">
                <a16:creationId xmlns:a16="http://schemas.microsoft.com/office/drawing/2014/main" id="{0226F177-B2FC-487E-86DF-533D0E1D6CDA}"/>
              </a:ext>
            </a:extLst>
          </p:cNvPr>
          <p:cNvGrpSpPr/>
          <p:nvPr/>
        </p:nvGrpSpPr>
        <p:grpSpPr>
          <a:xfrm>
            <a:off x="7742322" y="2889629"/>
            <a:ext cx="2049471" cy="1578377"/>
            <a:chOff x="5441872" y="2664225"/>
            <a:chExt cx="1623215" cy="1183812"/>
          </a:xfrm>
        </p:grpSpPr>
        <p:sp>
          <p:nvSpPr>
            <p:cNvPr id="29" name="Google Shape;219;g1a2593a56b6_1_5">
              <a:extLst>
                <a:ext uri="{FF2B5EF4-FFF2-40B4-BE49-F238E27FC236}">
                  <a16:creationId xmlns:a16="http://schemas.microsoft.com/office/drawing/2014/main" id="{480739F5-252A-423C-9098-DC281416937B}"/>
                </a:ext>
              </a:extLst>
            </p:cNvPr>
            <p:cNvSpPr txBox="1"/>
            <p:nvPr/>
          </p:nvSpPr>
          <p:spPr>
            <a:xfrm>
              <a:off x="5527887" y="2664225"/>
              <a:ext cx="1537200" cy="4464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rgbClr val="000000"/>
                </a:buClr>
                <a:buSzPts val="1300"/>
                <a:buFont typeface="Arial"/>
                <a:buNone/>
              </a:pPr>
              <a:r>
                <a:rPr lang="de-DE" sz="1300" b="1" i="0" u="none" strike="noStrike" cap="none">
                  <a:solidFill>
                    <a:srgbClr val="F07F3C"/>
                  </a:solidFill>
                  <a:latin typeface="Roboto"/>
                  <a:ea typeface="Roboto"/>
                  <a:cs typeface="Roboto"/>
                  <a:sym typeface="Roboto"/>
                </a:rPr>
                <a:t>            </a:t>
              </a:r>
              <a:r>
                <a:rPr lang="de-DE" sz="1300" b="1" i="0" u="none" strike="noStrike" cap="none">
                  <a:solidFill>
                    <a:schemeClr val="accent4">
                      <a:lumMod val="75000"/>
                    </a:schemeClr>
                  </a:solidFill>
                  <a:latin typeface="Roboto"/>
                  <a:ea typeface="Roboto"/>
                  <a:cs typeface="Roboto"/>
                  <a:sym typeface="Roboto"/>
                </a:rPr>
                <a:t>Küche</a:t>
              </a:r>
              <a:endParaRPr sz="1300" b="1" i="0" u="none" strike="noStrike" cap="none">
                <a:solidFill>
                  <a:schemeClr val="accent4">
                    <a:lumMod val="75000"/>
                  </a:schemeClr>
                </a:solidFill>
                <a:latin typeface="Roboto"/>
                <a:ea typeface="Roboto"/>
                <a:cs typeface="Roboto"/>
                <a:sym typeface="Roboto"/>
              </a:endParaRPr>
            </a:p>
          </p:txBody>
        </p:sp>
        <p:sp>
          <p:nvSpPr>
            <p:cNvPr id="30" name="Google Shape;220;g1a2593a56b6_1_5">
              <a:extLst>
                <a:ext uri="{FF2B5EF4-FFF2-40B4-BE49-F238E27FC236}">
                  <a16:creationId xmlns:a16="http://schemas.microsoft.com/office/drawing/2014/main" id="{2F431AFA-2C20-4D42-BF20-F28880CD677F}"/>
                </a:ext>
              </a:extLst>
            </p:cNvPr>
            <p:cNvSpPr txBox="1"/>
            <p:nvPr/>
          </p:nvSpPr>
          <p:spPr>
            <a:xfrm>
              <a:off x="5441872" y="3110637"/>
              <a:ext cx="1537200" cy="737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Kochen</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Warmhalten</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30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Kühlen</a:t>
              </a:r>
              <a:endParaRPr sz="1100" b="0" i="0" u="none" strike="noStrike" cap="none">
                <a:solidFill>
                  <a:schemeClr val="dk1"/>
                </a:solidFill>
                <a:latin typeface="Roboto"/>
                <a:ea typeface="Roboto"/>
                <a:cs typeface="Roboto"/>
                <a:sym typeface="Roboto"/>
              </a:endParaRPr>
            </a:p>
          </p:txBody>
        </p:sp>
      </p:grpSp>
      <p:grpSp>
        <p:nvGrpSpPr>
          <p:cNvPr id="31" name="Google Shape;221;g1a2593a56b6_1_5">
            <a:extLst>
              <a:ext uri="{FF2B5EF4-FFF2-40B4-BE49-F238E27FC236}">
                <a16:creationId xmlns:a16="http://schemas.microsoft.com/office/drawing/2014/main" id="{CD37B085-EEBD-4182-839C-81632659673B}"/>
              </a:ext>
            </a:extLst>
          </p:cNvPr>
          <p:cNvGrpSpPr/>
          <p:nvPr/>
        </p:nvGrpSpPr>
        <p:grpSpPr>
          <a:xfrm>
            <a:off x="9800699" y="2887004"/>
            <a:ext cx="2049549" cy="1144645"/>
            <a:chOff x="7237137" y="2664225"/>
            <a:chExt cx="1537200" cy="858505"/>
          </a:xfrm>
        </p:grpSpPr>
        <p:sp>
          <p:nvSpPr>
            <p:cNvPr id="32" name="Google Shape;222;g1a2593a56b6_1_5">
              <a:extLst>
                <a:ext uri="{FF2B5EF4-FFF2-40B4-BE49-F238E27FC236}">
                  <a16:creationId xmlns:a16="http://schemas.microsoft.com/office/drawing/2014/main" id="{B7827FE2-5071-4DDB-AB68-EA5595375292}"/>
                </a:ext>
              </a:extLst>
            </p:cNvPr>
            <p:cNvSpPr txBox="1"/>
            <p:nvPr/>
          </p:nvSpPr>
          <p:spPr>
            <a:xfrm>
              <a:off x="7237137" y="2664225"/>
              <a:ext cx="15372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de-DE" sz="1300" b="1" i="0" u="none" strike="noStrike" cap="none">
                  <a:solidFill>
                    <a:schemeClr val="accent4">
                      <a:lumMod val="75000"/>
                    </a:schemeClr>
                  </a:solidFill>
                  <a:latin typeface="Roboto"/>
                  <a:ea typeface="Roboto"/>
                  <a:cs typeface="Roboto"/>
                  <a:sym typeface="Roboto"/>
                </a:rPr>
                <a:t>Entsorgung</a:t>
              </a:r>
              <a:endParaRPr sz="1300" b="1" i="0" u="none" strike="noStrike" cap="none">
                <a:solidFill>
                  <a:schemeClr val="accent4">
                    <a:lumMod val="75000"/>
                  </a:schemeClr>
                </a:solidFill>
                <a:latin typeface="Roboto"/>
                <a:ea typeface="Roboto"/>
                <a:cs typeface="Roboto"/>
                <a:sym typeface="Roboto"/>
              </a:endParaRPr>
            </a:p>
          </p:txBody>
        </p:sp>
        <p:sp>
          <p:nvSpPr>
            <p:cNvPr id="33" name="Google Shape;223;g1a2593a56b6_1_5">
              <a:extLst>
                <a:ext uri="{FF2B5EF4-FFF2-40B4-BE49-F238E27FC236}">
                  <a16:creationId xmlns:a16="http://schemas.microsoft.com/office/drawing/2014/main" id="{7C9879DC-B7CA-4CA7-BDB3-FE55D081670E}"/>
                </a:ext>
              </a:extLst>
            </p:cNvPr>
            <p:cNvSpPr txBox="1"/>
            <p:nvPr/>
          </p:nvSpPr>
          <p:spPr>
            <a:xfrm>
              <a:off x="7237137" y="3121030"/>
              <a:ext cx="1537200" cy="4017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Recycling</a:t>
              </a:r>
              <a:endParaRPr sz="1100" b="0" i="0" u="none" strike="noStrike" cap="none">
                <a:solidFill>
                  <a:schemeClr val="dk1"/>
                </a:solidFill>
                <a:latin typeface="Roboto"/>
                <a:ea typeface="Roboto"/>
                <a:cs typeface="Roboto"/>
                <a:sym typeface="Roboto"/>
              </a:endParaRPr>
            </a:p>
            <a:p>
              <a:pPr marL="0" marR="0" lvl="0" indent="0" algn="ctr" rtl="0">
                <a:lnSpc>
                  <a:spcPct val="115000"/>
                </a:lnSpc>
                <a:spcBef>
                  <a:spcPts val="300"/>
                </a:spcBef>
                <a:spcAft>
                  <a:spcPts val="300"/>
                </a:spcAft>
                <a:buClr>
                  <a:srgbClr val="000000"/>
                </a:buClr>
                <a:buSzPts val="1100"/>
                <a:buFont typeface="Arial"/>
                <a:buNone/>
              </a:pPr>
              <a:r>
                <a:rPr lang="de-DE" sz="1100" b="0" i="0" u="none" strike="noStrike" cap="none">
                  <a:solidFill>
                    <a:schemeClr val="dk1"/>
                  </a:solidFill>
                  <a:latin typeface="Roboto"/>
                  <a:ea typeface="Roboto"/>
                  <a:cs typeface="Roboto"/>
                  <a:sym typeface="Roboto"/>
                </a:rPr>
                <a:t>Lebensmittelabfälle</a:t>
              </a:r>
              <a:endParaRPr sz="1100" b="0" i="0" u="none" strike="noStrike" cap="none">
                <a:solidFill>
                  <a:schemeClr val="dk1"/>
                </a:solidFill>
                <a:latin typeface="Roboto"/>
                <a:ea typeface="Roboto"/>
                <a:cs typeface="Roboto"/>
                <a:sym typeface="Roboto"/>
              </a:endParaRPr>
            </a:p>
          </p:txBody>
        </p:sp>
      </p:grpSp>
      <p:sp>
        <p:nvSpPr>
          <p:cNvPr id="34" name="Google Shape;224;g1a2593a56b6_1_5">
            <a:extLst>
              <a:ext uri="{FF2B5EF4-FFF2-40B4-BE49-F238E27FC236}">
                <a16:creationId xmlns:a16="http://schemas.microsoft.com/office/drawing/2014/main" id="{2238EBDB-A60E-4674-B845-BA09208FA43E}"/>
              </a:ext>
            </a:extLst>
          </p:cNvPr>
          <p:cNvSpPr/>
          <p:nvPr/>
        </p:nvSpPr>
        <p:spPr>
          <a:xfrm>
            <a:off x="4811808" y="2336677"/>
            <a:ext cx="792300" cy="49200"/>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225;g1a2593a56b6_1_5">
            <a:extLst>
              <a:ext uri="{FF2B5EF4-FFF2-40B4-BE49-F238E27FC236}">
                <a16:creationId xmlns:a16="http://schemas.microsoft.com/office/drawing/2014/main" id="{0623BB8D-5D77-4CFB-9F00-63E6FAC2E29B}"/>
              </a:ext>
            </a:extLst>
          </p:cNvPr>
          <p:cNvSpPr/>
          <p:nvPr/>
        </p:nvSpPr>
        <p:spPr>
          <a:xfrm>
            <a:off x="7139742" y="2336677"/>
            <a:ext cx="792300" cy="49200"/>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226;g1a2593a56b6_1_5">
            <a:extLst>
              <a:ext uri="{FF2B5EF4-FFF2-40B4-BE49-F238E27FC236}">
                <a16:creationId xmlns:a16="http://schemas.microsoft.com/office/drawing/2014/main" id="{6EA0E333-2064-4A6E-928C-FE5B3BB4B714}"/>
              </a:ext>
            </a:extLst>
          </p:cNvPr>
          <p:cNvSpPr/>
          <p:nvPr/>
        </p:nvSpPr>
        <p:spPr>
          <a:xfrm>
            <a:off x="9366242" y="2336677"/>
            <a:ext cx="792300" cy="49200"/>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 name="Google Shape;230;g1a2593a56b6_1_5">
            <a:extLst>
              <a:ext uri="{FF2B5EF4-FFF2-40B4-BE49-F238E27FC236}">
                <a16:creationId xmlns:a16="http://schemas.microsoft.com/office/drawing/2014/main" id="{1328A5A3-6A2F-4954-B961-50B958CB486D}"/>
              </a:ext>
            </a:extLst>
          </p:cNvPr>
          <p:cNvGrpSpPr/>
          <p:nvPr/>
        </p:nvGrpSpPr>
        <p:grpSpPr>
          <a:xfrm>
            <a:off x="3911425" y="5068868"/>
            <a:ext cx="1412800" cy="827850"/>
            <a:chOff x="4224025" y="4640300"/>
            <a:chExt cx="1412800" cy="827850"/>
          </a:xfrm>
        </p:grpSpPr>
        <p:pic>
          <p:nvPicPr>
            <p:cNvPr id="41" name="Google Shape;231;g1a2593a56b6_1_5">
              <a:extLst>
                <a:ext uri="{FF2B5EF4-FFF2-40B4-BE49-F238E27FC236}">
                  <a16:creationId xmlns:a16="http://schemas.microsoft.com/office/drawing/2014/main" id="{551F5875-B184-4EBC-BB29-40B935B6B291}"/>
                </a:ext>
              </a:extLst>
            </p:cNvPr>
            <p:cNvPicPr preferRelativeResize="0"/>
            <p:nvPr/>
          </p:nvPicPr>
          <p:blipFill rotWithShape="1">
            <a:blip r:embed="rId3">
              <a:alphaModFix/>
            </a:blip>
            <a:srcRect b="28779"/>
            <a:stretch/>
          </p:blipFill>
          <p:spPr>
            <a:xfrm>
              <a:off x="4224025" y="4640300"/>
              <a:ext cx="1412800" cy="827850"/>
            </a:xfrm>
            <a:prstGeom prst="rect">
              <a:avLst/>
            </a:prstGeom>
            <a:noFill/>
            <a:ln>
              <a:noFill/>
            </a:ln>
          </p:spPr>
        </p:pic>
        <p:sp>
          <p:nvSpPr>
            <p:cNvPr id="42" name="Google Shape;232;g1a2593a56b6_1_5">
              <a:extLst>
                <a:ext uri="{FF2B5EF4-FFF2-40B4-BE49-F238E27FC236}">
                  <a16:creationId xmlns:a16="http://schemas.microsoft.com/office/drawing/2014/main" id="{4D0DA643-3A28-4EA0-8BFB-C6A6FF4A932F}"/>
                </a:ext>
              </a:extLst>
            </p:cNvPr>
            <p:cNvSpPr txBox="1"/>
            <p:nvPr/>
          </p:nvSpPr>
          <p:spPr>
            <a:xfrm>
              <a:off x="4328925" y="4852700"/>
              <a:ext cx="1203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202124"/>
                  </a:solidFill>
                  <a:highlight>
                    <a:srgbClr val="FFFFFF"/>
                  </a:highlight>
                  <a:latin typeface="Arial"/>
                  <a:ea typeface="Arial"/>
                  <a:cs typeface="Arial"/>
                  <a:sym typeface="Arial"/>
                </a:rPr>
                <a:t>F(luorierte) Gase </a:t>
              </a:r>
              <a:endParaRPr sz="1200" b="1" i="0" u="none" strike="noStrike" cap="none">
                <a:solidFill>
                  <a:srgbClr val="000000"/>
                </a:solidFill>
                <a:latin typeface="Tahoma"/>
                <a:ea typeface="Tahoma"/>
                <a:cs typeface="Tahoma"/>
                <a:sym typeface="Tahoma"/>
              </a:endParaRPr>
            </a:p>
          </p:txBody>
        </p:sp>
      </p:grpSp>
      <p:grpSp>
        <p:nvGrpSpPr>
          <p:cNvPr id="43" name="Google Shape;234;g1a2593a56b6_1_5">
            <a:extLst>
              <a:ext uri="{FF2B5EF4-FFF2-40B4-BE49-F238E27FC236}">
                <a16:creationId xmlns:a16="http://schemas.microsoft.com/office/drawing/2014/main" id="{9F5CFEF1-5707-43AD-85E7-ABAFC0FEF471}"/>
              </a:ext>
            </a:extLst>
          </p:cNvPr>
          <p:cNvGrpSpPr/>
          <p:nvPr/>
        </p:nvGrpSpPr>
        <p:grpSpPr>
          <a:xfrm>
            <a:off x="5896741" y="4676371"/>
            <a:ext cx="1337114" cy="1026484"/>
            <a:chOff x="8068175" y="5468149"/>
            <a:chExt cx="1256450" cy="894851"/>
          </a:xfrm>
        </p:grpSpPr>
        <p:pic>
          <p:nvPicPr>
            <p:cNvPr id="44" name="Google Shape;235;g1a2593a56b6_1_5">
              <a:extLst>
                <a:ext uri="{FF2B5EF4-FFF2-40B4-BE49-F238E27FC236}">
                  <a16:creationId xmlns:a16="http://schemas.microsoft.com/office/drawing/2014/main" id="{01B926DB-6AA1-47DC-8E6E-CAFB03B18E0D}"/>
                </a:ext>
              </a:extLst>
            </p:cNvPr>
            <p:cNvPicPr preferRelativeResize="0"/>
            <p:nvPr/>
          </p:nvPicPr>
          <p:blipFill rotWithShape="1">
            <a:blip r:embed="rId3">
              <a:alphaModFix/>
            </a:blip>
            <a:srcRect b="28779"/>
            <a:stretch/>
          </p:blipFill>
          <p:spPr>
            <a:xfrm>
              <a:off x="8068175" y="5468149"/>
              <a:ext cx="1256450" cy="894851"/>
            </a:xfrm>
            <a:prstGeom prst="rect">
              <a:avLst/>
            </a:prstGeom>
            <a:noFill/>
            <a:ln>
              <a:noFill/>
            </a:ln>
          </p:spPr>
        </p:pic>
        <p:sp>
          <p:nvSpPr>
            <p:cNvPr id="45" name="Google Shape;236;g1a2593a56b6_1_5">
              <a:extLst>
                <a:ext uri="{FF2B5EF4-FFF2-40B4-BE49-F238E27FC236}">
                  <a16:creationId xmlns:a16="http://schemas.microsoft.com/office/drawing/2014/main" id="{FD9B6789-4D95-4468-B0AC-06C6BB092A73}"/>
                </a:ext>
              </a:extLst>
            </p:cNvPr>
            <p:cNvSpPr txBox="1"/>
            <p:nvPr/>
          </p:nvSpPr>
          <p:spPr>
            <a:xfrm>
              <a:off x="8191500" y="5679300"/>
              <a:ext cx="1009800" cy="48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000000"/>
                  </a:solidFill>
                  <a:latin typeface="Tahoma"/>
                  <a:ea typeface="Tahoma"/>
                  <a:cs typeface="Tahoma"/>
                  <a:sym typeface="Tahoma"/>
                </a:rPr>
                <a:t>Kohlen-</a:t>
              </a:r>
              <a:endParaRPr sz="1200" b="1"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000000"/>
                  </a:solidFill>
                  <a:latin typeface="Tahoma"/>
                  <a:ea typeface="Tahoma"/>
                  <a:cs typeface="Tahoma"/>
                  <a:sym typeface="Tahoma"/>
                </a:rPr>
                <a:t>stoffdioxid</a:t>
              </a:r>
              <a:endParaRPr sz="1200" b="1" i="0" u="none" strike="noStrike" cap="none">
                <a:solidFill>
                  <a:srgbClr val="000000"/>
                </a:solidFill>
                <a:latin typeface="Tahoma"/>
                <a:ea typeface="Tahoma"/>
                <a:cs typeface="Tahoma"/>
                <a:sym typeface="Tahoma"/>
              </a:endParaRPr>
            </a:p>
          </p:txBody>
        </p:sp>
      </p:grpSp>
      <p:grpSp>
        <p:nvGrpSpPr>
          <p:cNvPr id="46" name="Google Shape;240;g1a2593a56b6_1_5">
            <a:extLst>
              <a:ext uri="{FF2B5EF4-FFF2-40B4-BE49-F238E27FC236}">
                <a16:creationId xmlns:a16="http://schemas.microsoft.com/office/drawing/2014/main" id="{B4AD9B25-23FA-4B69-9691-CE1E19D66C71}"/>
              </a:ext>
            </a:extLst>
          </p:cNvPr>
          <p:cNvGrpSpPr/>
          <p:nvPr/>
        </p:nvGrpSpPr>
        <p:grpSpPr>
          <a:xfrm>
            <a:off x="8378988" y="4407306"/>
            <a:ext cx="1412800" cy="827850"/>
            <a:chOff x="4224025" y="4640300"/>
            <a:chExt cx="1412800" cy="827850"/>
          </a:xfrm>
        </p:grpSpPr>
        <p:pic>
          <p:nvPicPr>
            <p:cNvPr id="47" name="Google Shape;241;g1a2593a56b6_1_5">
              <a:extLst>
                <a:ext uri="{FF2B5EF4-FFF2-40B4-BE49-F238E27FC236}">
                  <a16:creationId xmlns:a16="http://schemas.microsoft.com/office/drawing/2014/main" id="{76E4E4D0-62EB-400D-BB8D-F6317BA95480}"/>
                </a:ext>
              </a:extLst>
            </p:cNvPr>
            <p:cNvPicPr preferRelativeResize="0"/>
            <p:nvPr/>
          </p:nvPicPr>
          <p:blipFill rotWithShape="1">
            <a:blip r:embed="rId3">
              <a:alphaModFix/>
            </a:blip>
            <a:srcRect b="28779"/>
            <a:stretch/>
          </p:blipFill>
          <p:spPr>
            <a:xfrm>
              <a:off x="4224025" y="4640300"/>
              <a:ext cx="1412800" cy="827850"/>
            </a:xfrm>
            <a:prstGeom prst="rect">
              <a:avLst/>
            </a:prstGeom>
            <a:noFill/>
            <a:ln>
              <a:noFill/>
            </a:ln>
          </p:spPr>
        </p:pic>
        <p:sp>
          <p:nvSpPr>
            <p:cNvPr id="48" name="Google Shape;242;g1a2593a56b6_1_5">
              <a:extLst>
                <a:ext uri="{FF2B5EF4-FFF2-40B4-BE49-F238E27FC236}">
                  <a16:creationId xmlns:a16="http://schemas.microsoft.com/office/drawing/2014/main" id="{EA057D02-7C27-4162-82CE-A65DC9D0B08C}"/>
                </a:ext>
              </a:extLst>
            </p:cNvPr>
            <p:cNvSpPr txBox="1"/>
            <p:nvPr/>
          </p:nvSpPr>
          <p:spPr>
            <a:xfrm>
              <a:off x="4328925" y="4852700"/>
              <a:ext cx="1203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rgbClr val="202124"/>
                  </a:solidFill>
                  <a:highlight>
                    <a:srgbClr val="FFFFFF"/>
                  </a:highlight>
                  <a:latin typeface="Arial"/>
                  <a:ea typeface="Arial"/>
                  <a:cs typeface="Arial"/>
                  <a:sym typeface="Arial"/>
                </a:rPr>
                <a:t>F(luorierte) Gase </a:t>
              </a:r>
              <a:endParaRPr sz="1200" b="1" i="0" u="none" strike="noStrike" cap="none">
                <a:solidFill>
                  <a:srgbClr val="000000"/>
                </a:solidFill>
                <a:latin typeface="Tahoma"/>
                <a:ea typeface="Tahoma"/>
                <a:cs typeface="Tahoma"/>
                <a:sym typeface="Tahoma"/>
              </a:endParaRPr>
            </a:p>
          </p:txBody>
        </p:sp>
      </p:grpSp>
      <p:sp>
        <p:nvSpPr>
          <p:cNvPr id="3" name="Rechteck 2">
            <a:extLst>
              <a:ext uri="{FF2B5EF4-FFF2-40B4-BE49-F238E27FC236}">
                <a16:creationId xmlns:a16="http://schemas.microsoft.com/office/drawing/2014/main" id="{C53AD284-7C95-4662-AC98-F68C950379D5}"/>
              </a:ext>
            </a:extLst>
          </p:cNvPr>
          <p:cNvSpPr/>
          <p:nvPr/>
        </p:nvSpPr>
        <p:spPr>
          <a:xfrm>
            <a:off x="9498172" y="6039279"/>
            <a:ext cx="2416046" cy="230832"/>
          </a:xfrm>
          <a:prstGeom prst="rect">
            <a:avLst/>
          </a:prstGeom>
        </p:spPr>
        <p:txBody>
          <a:bodyPr wrap="none">
            <a:spAutoFit/>
          </a:bodyPr>
          <a:lstStyle/>
          <a:p>
            <a:r>
              <a:rPr lang="de-DE" sz="900">
                <a:solidFill>
                  <a:schemeClr val="bg1">
                    <a:lumMod val="65000"/>
                  </a:schemeClr>
                </a:solidFill>
              </a:rPr>
              <a:t>Verband Deutscher Naturparke et al., 2023</a:t>
            </a:r>
          </a:p>
        </p:txBody>
      </p:sp>
      <p:pic>
        <p:nvPicPr>
          <p:cNvPr id="49" name="Grafik 48" descr="Ein Bild, das Entwurf, Clipart, Design enthält.&#10;&#10;Beschreibung automatisch generiert.">
            <a:extLst>
              <a:ext uri="{FF2B5EF4-FFF2-40B4-BE49-F238E27FC236}">
                <a16:creationId xmlns:a16="http://schemas.microsoft.com/office/drawing/2014/main" id="{D3310DA3-4405-964B-CDE6-542E98747296}"/>
              </a:ext>
            </a:extLst>
          </p:cNvPr>
          <p:cNvPicPr>
            <a:picLocks noChangeAspect="1"/>
          </p:cNvPicPr>
          <p:nvPr/>
        </p:nvPicPr>
        <p:blipFill rotWithShape="1">
          <a:blip r:embed="rId4"/>
          <a:srcRect t="3234" r="1422" b="5291"/>
          <a:stretch/>
        </p:blipFill>
        <p:spPr>
          <a:xfrm>
            <a:off x="371475" y="1858084"/>
            <a:ext cx="1981200" cy="1097839"/>
          </a:xfrm>
          <a:prstGeom prst="rect">
            <a:avLst/>
          </a:prstGeom>
        </p:spPr>
      </p:pic>
      <p:pic>
        <p:nvPicPr>
          <p:cNvPr id="50" name="Grafik 49" descr="Ein Bild, das Entwurf, Symbol, Clipart, Design enthält.&#10;&#10;Beschreibung automatisch generiert.">
            <a:extLst>
              <a:ext uri="{FF2B5EF4-FFF2-40B4-BE49-F238E27FC236}">
                <a16:creationId xmlns:a16="http://schemas.microsoft.com/office/drawing/2014/main" id="{C3E3742B-082E-4CAB-671E-D32D1C388DE7}"/>
              </a:ext>
            </a:extLst>
          </p:cNvPr>
          <p:cNvPicPr>
            <a:picLocks noChangeAspect="1"/>
          </p:cNvPicPr>
          <p:nvPr/>
        </p:nvPicPr>
        <p:blipFill>
          <a:blip r:embed="rId5"/>
          <a:stretch>
            <a:fillRect/>
          </a:stretch>
        </p:blipFill>
        <p:spPr>
          <a:xfrm>
            <a:off x="5629275" y="1785938"/>
            <a:ext cx="1514475" cy="1104900"/>
          </a:xfrm>
          <a:prstGeom prst="rect">
            <a:avLst/>
          </a:prstGeom>
        </p:spPr>
      </p:pic>
      <p:pic>
        <p:nvPicPr>
          <p:cNvPr id="51" name="Grafik 50" descr="Ein Bild, das Küchengerät, Gerät, Entwurf, Ofen enthält.&#10;&#10;Beschreibung automatisch generiert.">
            <a:extLst>
              <a:ext uri="{FF2B5EF4-FFF2-40B4-BE49-F238E27FC236}">
                <a16:creationId xmlns:a16="http://schemas.microsoft.com/office/drawing/2014/main" id="{55D46E77-BCE5-BF63-45FD-0798F79C4E34}"/>
              </a:ext>
            </a:extLst>
          </p:cNvPr>
          <p:cNvPicPr>
            <a:picLocks noChangeAspect="1"/>
          </p:cNvPicPr>
          <p:nvPr/>
        </p:nvPicPr>
        <p:blipFill>
          <a:blip r:embed="rId6"/>
          <a:stretch>
            <a:fillRect/>
          </a:stretch>
        </p:blipFill>
        <p:spPr>
          <a:xfrm>
            <a:off x="7934325" y="1833563"/>
            <a:ext cx="1409700" cy="1095375"/>
          </a:xfrm>
          <a:prstGeom prst="rect">
            <a:avLst/>
          </a:prstGeom>
        </p:spPr>
      </p:pic>
      <p:pic>
        <p:nvPicPr>
          <p:cNvPr id="52" name="Grafik 51" descr="Ein Bild, das Entwurf, Tasse enthält.&#10;&#10;Beschreibung automatisch generiert.">
            <a:extLst>
              <a:ext uri="{FF2B5EF4-FFF2-40B4-BE49-F238E27FC236}">
                <a16:creationId xmlns:a16="http://schemas.microsoft.com/office/drawing/2014/main" id="{99B84190-1059-6C23-C555-1B51C67416E4}"/>
              </a:ext>
            </a:extLst>
          </p:cNvPr>
          <p:cNvPicPr>
            <a:picLocks noChangeAspect="1"/>
          </p:cNvPicPr>
          <p:nvPr/>
        </p:nvPicPr>
        <p:blipFill>
          <a:blip r:embed="rId7"/>
          <a:stretch>
            <a:fillRect/>
          </a:stretch>
        </p:blipFill>
        <p:spPr>
          <a:xfrm>
            <a:off x="10063163" y="1776413"/>
            <a:ext cx="1514475" cy="1209675"/>
          </a:xfrm>
          <a:prstGeom prst="rect">
            <a:avLst/>
          </a:prstGeom>
        </p:spPr>
      </p:pic>
      <p:pic>
        <p:nvPicPr>
          <p:cNvPr id="7" name="Grafik 6">
            <a:extLst>
              <a:ext uri="{FF2B5EF4-FFF2-40B4-BE49-F238E27FC236}">
                <a16:creationId xmlns:a16="http://schemas.microsoft.com/office/drawing/2014/main" id="{553EABAA-4B96-43C4-BBAB-B4E1DE0BDA8F}"/>
              </a:ext>
            </a:extLst>
          </p:cNvPr>
          <p:cNvPicPr>
            <a:picLocks noChangeAspect="1"/>
          </p:cNvPicPr>
          <p:nvPr/>
        </p:nvPicPr>
        <p:blipFill>
          <a:blip r:embed="rId8"/>
          <a:stretch>
            <a:fillRect/>
          </a:stretch>
        </p:blipFill>
        <p:spPr>
          <a:xfrm>
            <a:off x="3275138" y="1877069"/>
            <a:ext cx="1496755" cy="958052"/>
          </a:xfrm>
          <a:prstGeom prst="rect">
            <a:avLst/>
          </a:prstGeom>
        </p:spPr>
      </p:pic>
    </p:spTree>
    <p:extLst>
      <p:ext uri="{BB962C8B-B14F-4D97-AF65-F5344CB8AC3E}">
        <p14:creationId xmlns:p14="http://schemas.microsoft.com/office/powerpoint/2010/main" val="1303039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FFCDF-0CEB-41A6-5BDE-BADB114FE9B9}"/>
              </a:ext>
            </a:extLst>
          </p:cNvPr>
          <p:cNvSpPr>
            <a:spLocks noGrp="1"/>
          </p:cNvSpPr>
          <p:nvPr>
            <p:ph type="title"/>
          </p:nvPr>
        </p:nvSpPr>
        <p:spPr/>
        <p:txBody>
          <a:bodyPr/>
          <a:lstStyle/>
          <a:p>
            <a:r>
              <a:rPr lang="de-DE"/>
              <a:t>Wertschöpfungsketten durchleuchten</a:t>
            </a:r>
          </a:p>
        </p:txBody>
      </p:sp>
      <p:sp>
        <p:nvSpPr>
          <p:cNvPr id="4" name="Textplatzhalter 3">
            <a:extLst>
              <a:ext uri="{FF2B5EF4-FFF2-40B4-BE49-F238E27FC236}">
                <a16:creationId xmlns:a16="http://schemas.microsoft.com/office/drawing/2014/main" id="{83565254-E691-F17C-1DAA-02EB60BA7FBA}"/>
              </a:ext>
            </a:extLst>
          </p:cNvPr>
          <p:cNvSpPr>
            <a:spLocks noGrp="1"/>
          </p:cNvSpPr>
          <p:nvPr>
            <p:ph type="body" sz="quarter" idx="13"/>
          </p:nvPr>
        </p:nvSpPr>
        <p:spPr/>
        <p:txBody>
          <a:bodyPr/>
          <a:lstStyle/>
          <a:p>
            <a:r>
              <a:rPr lang="de-DE"/>
              <a:t>Aufgabe</a:t>
            </a:r>
          </a:p>
        </p:txBody>
      </p:sp>
      <p:sp>
        <p:nvSpPr>
          <p:cNvPr id="6" name="Textplatzhalter 1">
            <a:extLst>
              <a:ext uri="{FF2B5EF4-FFF2-40B4-BE49-F238E27FC236}">
                <a16:creationId xmlns:a16="http://schemas.microsoft.com/office/drawing/2014/main" id="{04CB6C5F-BEDE-4C13-F827-21F3D11E1FA7}"/>
              </a:ext>
            </a:extLst>
          </p:cNvPr>
          <p:cNvSpPr txBox="1">
            <a:spLocks/>
          </p:cNvSpPr>
          <p:nvPr/>
        </p:nvSpPr>
        <p:spPr bwMode="auto">
          <a:xfrm>
            <a:off x="406876" y="888262"/>
            <a:ext cx="11453699"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828000" rIns="360000" bIns="360000" numCol="1" anchor="t" anchorCtr="0" compatLnSpc="1">
            <a:prstTxWarp prst="textNoShape">
              <a:avLst/>
            </a:prstTxWarp>
          </a:bodyPr>
          <a:lstStyle>
            <a:lvl1pPr marL="0" indent="0" algn="ctr" rtl="0" eaLnBrk="0" fontAlgn="base" hangingPunct="0">
              <a:lnSpc>
                <a:spcPct val="90000"/>
              </a:lnSpc>
              <a:spcBef>
                <a:spcPct val="0"/>
              </a:spcBef>
              <a:spcAft>
                <a:spcPct val="0"/>
              </a:spcAft>
              <a:buFont typeface="Arial" charset="0"/>
              <a:buNone/>
              <a:defRPr sz="3600" b="1"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b="0"/>
              <a:t>Finden Sie sich zu zweit zusammen und zeichnen Sie exemplarisch den Weg einer der typischen Zutaten von der Erzeugung zu Ihnen in die Küche.</a:t>
            </a:r>
          </a:p>
          <a:p>
            <a:r>
              <a:rPr lang="de-DE" sz="2400" b="0"/>
              <a:t> </a:t>
            </a:r>
          </a:p>
          <a:p>
            <a:r>
              <a:rPr lang="de-DE" sz="2400" b="0"/>
              <a:t>Jede Station einer Produktkette ist mit Folgen für Mensch und Umwelt verbunden. Erfassen Sie alle sozialen und ökologischen Aspekte, die Ihnen bei den einzelnen Produktionsschritten einfallen.</a:t>
            </a:r>
          </a:p>
          <a:p>
            <a:endParaRPr lang="de-DE" sz="2400" b="0"/>
          </a:p>
          <a:p>
            <a:r>
              <a:rPr lang="de-DE" sz="2400" b="0"/>
              <a:t>Stellen Sie ihre Ergebnisse der Gruppe vor.</a:t>
            </a:r>
          </a:p>
          <a:p>
            <a:pPr>
              <a:lnSpc>
                <a:spcPct val="125000"/>
              </a:lnSpc>
              <a:spcBef>
                <a:spcPts val="1800"/>
              </a:spcBef>
              <a:spcAft>
                <a:spcPts val="0"/>
              </a:spcAft>
            </a:pPr>
            <a:endParaRPr lang="de-DE" sz="2000" b="0">
              <a:sym typeface="Wingdings" pitchFamily="2" charset="2"/>
            </a:endParaRPr>
          </a:p>
        </p:txBody>
      </p:sp>
      <p:sp>
        <p:nvSpPr>
          <p:cNvPr id="3" name="Textfeld 2">
            <a:extLst>
              <a:ext uri="{FF2B5EF4-FFF2-40B4-BE49-F238E27FC236}">
                <a16:creationId xmlns:a16="http://schemas.microsoft.com/office/drawing/2014/main" id="{3FDDDC2A-9AB9-4BE2-B759-800C5B2C2641}"/>
              </a:ext>
            </a:extLst>
          </p:cNvPr>
          <p:cNvSpPr txBox="1"/>
          <p:nvPr/>
        </p:nvSpPr>
        <p:spPr>
          <a:xfrm>
            <a:off x="649869" y="5515418"/>
            <a:ext cx="1494264" cy="310919"/>
          </a:xfrm>
          <a:prstGeom prst="rect">
            <a:avLst/>
          </a:prstGeom>
          <a:noFill/>
        </p:spPr>
        <p:txBody>
          <a:bodyPr wrap="square" rtlCol="0">
            <a:spAutoFit/>
          </a:bodyPr>
          <a:lstStyle/>
          <a:p>
            <a:pPr>
              <a:lnSpc>
                <a:spcPct val="110000"/>
              </a:lnSpc>
            </a:pPr>
            <a:r>
              <a:rPr lang="de-DE" sz="1400"/>
              <a:t>Orangensaft</a:t>
            </a:r>
          </a:p>
        </p:txBody>
      </p:sp>
      <p:sp>
        <p:nvSpPr>
          <p:cNvPr id="12" name="Textfeld 11">
            <a:extLst>
              <a:ext uri="{FF2B5EF4-FFF2-40B4-BE49-F238E27FC236}">
                <a16:creationId xmlns:a16="http://schemas.microsoft.com/office/drawing/2014/main" id="{455135FC-3447-4B74-8010-A2727BC29DB5}"/>
              </a:ext>
            </a:extLst>
          </p:cNvPr>
          <p:cNvSpPr txBox="1"/>
          <p:nvPr/>
        </p:nvSpPr>
        <p:spPr>
          <a:xfrm>
            <a:off x="5151946" y="5515418"/>
            <a:ext cx="2396416" cy="547907"/>
          </a:xfrm>
          <a:prstGeom prst="rect">
            <a:avLst/>
          </a:prstGeom>
          <a:noFill/>
        </p:spPr>
        <p:txBody>
          <a:bodyPr wrap="square" rtlCol="0">
            <a:spAutoFit/>
          </a:bodyPr>
          <a:lstStyle/>
          <a:p>
            <a:pPr>
              <a:lnSpc>
                <a:spcPct val="110000"/>
              </a:lnSpc>
            </a:pPr>
            <a:r>
              <a:rPr lang="de-DE" sz="1400"/>
              <a:t>Schweineschnitzel paniert, </a:t>
            </a:r>
            <a:r>
              <a:rPr lang="de-DE" sz="1400" err="1"/>
              <a:t>Conveniencestufe</a:t>
            </a:r>
            <a:r>
              <a:rPr lang="de-DE" sz="1400"/>
              <a:t> 2</a:t>
            </a:r>
          </a:p>
        </p:txBody>
      </p:sp>
      <p:sp>
        <p:nvSpPr>
          <p:cNvPr id="13" name="Textfeld 12">
            <a:extLst>
              <a:ext uri="{FF2B5EF4-FFF2-40B4-BE49-F238E27FC236}">
                <a16:creationId xmlns:a16="http://schemas.microsoft.com/office/drawing/2014/main" id="{605355C6-EFEC-43FF-9A41-4D27EFB32F14}"/>
              </a:ext>
            </a:extLst>
          </p:cNvPr>
          <p:cNvSpPr txBox="1"/>
          <p:nvPr/>
        </p:nvSpPr>
        <p:spPr>
          <a:xfrm>
            <a:off x="8082034" y="5515416"/>
            <a:ext cx="1300948" cy="310919"/>
          </a:xfrm>
          <a:prstGeom prst="rect">
            <a:avLst/>
          </a:prstGeom>
          <a:noFill/>
        </p:spPr>
        <p:txBody>
          <a:bodyPr wrap="square" rtlCol="0">
            <a:spAutoFit/>
          </a:bodyPr>
          <a:lstStyle/>
          <a:p>
            <a:pPr>
              <a:lnSpc>
                <a:spcPct val="110000"/>
              </a:lnSpc>
            </a:pPr>
            <a:r>
              <a:rPr lang="de-DE" sz="1400"/>
              <a:t>Kuchen</a:t>
            </a:r>
          </a:p>
        </p:txBody>
      </p:sp>
      <p:sp>
        <p:nvSpPr>
          <p:cNvPr id="14" name="Textfeld 13">
            <a:extLst>
              <a:ext uri="{FF2B5EF4-FFF2-40B4-BE49-F238E27FC236}">
                <a16:creationId xmlns:a16="http://schemas.microsoft.com/office/drawing/2014/main" id="{F02199A8-8994-46EE-AFCD-39728CC941CE}"/>
              </a:ext>
            </a:extLst>
          </p:cNvPr>
          <p:cNvSpPr txBox="1"/>
          <p:nvPr/>
        </p:nvSpPr>
        <p:spPr>
          <a:xfrm>
            <a:off x="3197425" y="5515417"/>
            <a:ext cx="1494264" cy="310919"/>
          </a:xfrm>
          <a:prstGeom prst="rect">
            <a:avLst/>
          </a:prstGeom>
          <a:noFill/>
        </p:spPr>
        <p:txBody>
          <a:bodyPr wrap="square" rtlCol="0">
            <a:spAutoFit/>
          </a:bodyPr>
          <a:lstStyle/>
          <a:p>
            <a:pPr>
              <a:lnSpc>
                <a:spcPct val="110000"/>
              </a:lnSpc>
            </a:pPr>
            <a:r>
              <a:rPr lang="de-DE" sz="1400"/>
              <a:t>Tomaten</a:t>
            </a:r>
          </a:p>
        </p:txBody>
      </p:sp>
      <p:sp>
        <p:nvSpPr>
          <p:cNvPr id="15" name="Textfeld 14">
            <a:extLst>
              <a:ext uri="{FF2B5EF4-FFF2-40B4-BE49-F238E27FC236}">
                <a16:creationId xmlns:a16="http://schemas.microsoft.com/office/drawing/2014/main" id="{70827741-4A0E-4AC7-85B4-C81131D4D5D3}"/>
              </a:ext>
            </a:extLst>
          </p:cNvPr>
          <p:cNvSpPr txBox="1"/>
          <p:nvPr/>
        </p:nvSpPr>
        <p:spPr>
          <a:xfrm>
            <a:off x="10171203" y="5515417"/>
            <a:ext cx="1639297" cy="547907"/>
          </a:xfrm>
          <a:prstGeom prst="rect">
            <a:avLst/>
          </a:prstGeom>
          <a:noFill/>
        </p:spPr>
        <p:txBody>
          <a:bodyPr wrap="square" rtlCol="0">
            <a:spAutoFit/>
          </a:bodyPr>
          <a:lstStyle/>
          <a:p>
            <a:pPr>
              <a:lnSpc>
                <a:spcPct val="110000"/>
              </a:lnSpc>
            </a:pPr>
            <a:r>
              <a:rPr lang="de-DE" sz="1400"/>
              <a:t>Fischfilet mit Kräuterkruste TK</a:t>
            </a:r>
          </a:p>
        </p:txBody>
      </p:sp>
      <p:pic>
        <p:nvPicPr>
          <p:cNvPr id="7" name="Grafik 6" descr="Ein Bild, das Kreis, Clipart, Grafiken, Cartoon enthält.&#10;&#10;Beschreibung automatisch generiert.">
            <a:extLst>
              <a:ext uri="{FF2B5EF4-FFF2-40B4-BE49-F238E27FC236}">
                <a16:creationId xmlns:a16="http://schemas.microsoft.com/office/drawing/2014/main" id="{FFD5292A-6CD9-43DF-881B-7162AC649AC5}"/>
              </a:ext>
            </a:extLst>
          </p:cNvPr>
          <p:cNvPicPr>
            <a:picLocks noChangeAspect="1"/>
          </p:cNvPicPr>
          <p:nvPr/>
        </p:nvPicPr>
        <p:blipFill>
          <a:blip r:embed="rId3"/>
          <a:stretch>
            <a:fillRect/>
          </a:stretch>
        </p:blipFill>
        <p:spPr>
          <a:xfrm>
            <a:off x="648247" y="4494316"/>
            <a:ext cx="1026983" cy="892385"/>
          </a:xfrm>
          <a:prstGeom prst="rect">
            <a:avLst/>
          </a:prstGeom>
        </p:spPr>
      </p:pic>
      <p:pic>
        <p:nvPicPr>
          <p:cNvPr id="8" name="Grafik 7" descr="Ein Bild, das Clipart, Grafiken, Schablone, Schwarzweiß enthält.&#10;&#10;Beschreibung automatisch generiert.">
            <a:extLst>
              <a:ext uri="{FF2B5EF4-FFF2-40B4-BE49-F238E27FC236}">
                <a16:creationId xmlns:a16="http://schemas.microsoft.com/office/drawing/2014/main" id="{5C47A90A-21FD-1252-B07E-6CF9574F79FE}"/>
              </a:ext>
            </a:extLst>
          </p:cNvPr>
          <p:cNvPicPr>
            <a:picLocks noChangeAspect="1"/>
          </p:cNvPicPr>
          <p:nvPr/>
        </p:nvPicPr>
        <p:blipFill>
          <a:blip r:embed="rId4"/>
          <a:stretch>
            <a:fillRect/>
          </a:stretch>
        </p:blipFill>
        <p:spPr>
          <a:xfrm>
            <a:off x="10172311" y="4558571"/>
            <a:ext cx="1416102" cy="876301"/>
          </a:xfrm>
          <a:prstGeom prst="rect">
            <a:avLst/>
          </a:prstGeom>
        </p:spPr>
      </p:pic>
      <p:pic>
        <p:nvPicPr>
          <p:cNvPr id="9" name="Grafik 8" descr="Ein Bild, das Geburtstagstorte, Hochzeitstorte, Kuchen, Kuchendekoration enthält.&#10;&#10;Beschreibung automatisch generiert.">
            <a:extLst>
              <a:ext uri="{FF2B5EF4-FFF2-40B4-BE49-F238E27FC236}">
                <a16:creationId xmlns:a16="http://schemas.microsoft.com/office/drawing/2014/main" id="{68C6E683-463F-CC56-1EBF-320385832993}"/>
              </a:ext>
            </a:extLst>
          </p:cNvPr>
          <p:cNvPicPr>
            <a:picLocks noChangeAspect="1"/>
          </p:cNvPicPr>
          <p:nvPr/>
        </p:nvPicPr>
        <p:blipFill>
          <a:blip r:embed="rId5"/>
          <a:stretch>
            <a:fillRect/>
          </a:stretch>
        </p:blipFill>
        <p:spPr>
          <a:xfrm>
            <a:off x="8171347" y="4419599"/>
            <a:ext cx="646158" cy="1029325"/>
          </a:xfrm>
          <a:prstGeom prst="rect">
            <a:avLst/>
          </a:prstGeom>
        </p:spPr>
      </p:pic>
      <p:pic>
        <p:nvPicPr>
          <p:cNvPr id="10" name="Grafik 9" descr="Ein Bild, das Grafiken, Zeichnung, Karminrot, Kunst enthält.&#10;&#10;Beschreibung automatisch generiert.">
            <a:extLst>
              <a:ext uri="{FF2B5EF4-FFF2-40B4-BE49-F238E27FC236}">
                <a16:creationId xmlns:a16="http://schemas.microsoft.com/office/drawing/2014/main" id="{9F542E1D-284B-3E41-6612-178EE585E0D8}"/>
              </a:ext>
            </a:extLst>
          </p:cNvPr>
          <p:cNvPicPr>
            <a:picLocks noChangeAspect="1"/>
          </p:cNvPicPr>
          <p:nvPr/>
        </p:nvPicPr>
        <p:blipFill>
          <a:blip r:embed="rId6"/>
          <a:stretch>
            <a:fillRect/>
          </a:stretch>
        </p:blipFill>
        <p:spPr>
          <a:xfrm>
            <a:off x="5300185" y="4494551"/>
            <a:ext cx="1366778" cy="954374"/>
          </a:xfrm>
          <a:prstGeom prst="rect">
            <a:avLst/>
          </a:prstGeom>
        </p:spPr>
      </p:pic>
      <p:pic>
        <p:nvPicPr>
          <p:cNvPr id="16" name="Grafik 15" descr="Ein Bild, das Clipart, Kreativität, Cartoon, Darstellung enthält.&#10;&#10;Beschreibung automatisch generiert.">
            <a:extLst>
              <a:ext uri="{FF2B5EF4-FFF2-40B4-BE49-F238E27FC236}">
                <a16:creationId xmlns:a16="http://schemas.microsoft.com/office/drawing/2014/main" id="{C4845874-F22E-0051-5009-3BFD160B616F}"/>
              </a:ext>
            </a:extLst>
          </p:cNvPr>
          <p:cNvPicPr>
            <a:picLocks noChangeAspect="1"/>
          </p:cNvPicPr>
          <p:nvPr/>
        </p:nvPicPr>
        <p:blipFill>
          <a:blip r:embed="rId7"/>
          <a:stretch>
            <a:fillRect/>
          </a:stretch>
        </p:blipFill>
        <p:spPr>
          <a:xfrm>
            <a:off x="2909732" y="4398675"/>
            <a:ext cx="1313357" cy="1083664"/>
          </a:xfrm>
          <a:prstGeom prst="rect">
            <a:avLst/>
          </a:prstGeom>
        </p:spPr>
      </p:pic>
    </p:spTree>
    <p:extLst>
      <p:ext uri="{BB962C8B-B14F-4D97-AF65-F5344CB8AC3E}">
        <p14:creationId xmlns:p14="http://schemas.microsoft.com/office/powerpoint/2010/main" val="1295274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el 1">
            <a:extLst>
              <a:ext uri="{FF2B5EF4-FFF2-40B4-BE49-F238E27FC236}">
                <a16:creationId xmlns:a16="http://schemas.microsoft.com/office/drawing/2014/main" id="{A6B97D4C-3EFC-470A-930D-9162BFF15E59}"/>
              </a:ext>
            </a:extLst>
          </p:cNvPr>
          <p:cNvSpPr txBox="1">
            <a:spLocks/>
          </p:cNvSpPr>
          <p:nvPr/>
        </p:nvSpPr>
        <p:spPr bwMode="auto">
          <a:xfrm>
            <a:off x="7920422" y="2965800"/>
            <a:ext cx="4271578" cy="92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lgn="ctr"/>
            <a:r>
              <a:rPr lang="de-DE" sz="2800"/>
              <a:t>Wertschöpfungskette von …</a:t>
            </a:r>
          </a:p>
        </p:txBody>
      </p:sp>
      <p:sp>
        <p:nvSpPr>
          <p:cNvPr id="2" name="Rechteck 1">
            <a:extLst>
              <a:ext uri="{FF2B5EF4-FFF2-40B4-BE49-F238E27FC236}">
                <a16:creationId xmlns:a16="http://schemas.microsoft.com/office/drawing/2014/main" id="{98BF81E1-1B05-4F97-8AEE-0D1847A17579}"/>
              </a:ext>
            </a:extLst>
          </p:cNvPr>
          <p:cNvSpPr/>
          <p:nvPr/>
        </p:nvSpPr>
        <p:spPr>
          <a:xfrm>
            <a:off x="286603" y="450376"/>
            <a:ext cx="7772400" cy="5595582"/>
          </a:xfrm>
          <a:prstGeom prst="rect">
            <a:avLst/>
          </a:prstGeom>
          <a:solidFill>
            <a:schemeClr val="bg1"/>
          </a:solid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i="1">
                <a:solidFill>
                  <a:schemeClr val="bg1">
                    <a:lumMod val="65000"/>
                  </a:schemeClr>
                </a:solidFill>
              </a:rPr>
              <a:t>Hier können Sie Fotos der Ergebnisse eintragen.</a:t>
            </a:r>
          </a:p>
        </p:txBody>
      </p:sp>
    </p:spTree>
    <p:extLst>
      <p:ext uri="{BB962C8B-B14F-4D97-AF65-F5344CB8AC3E}">
        <p14:creationId xmlns:p14="http://schemas.microsoft.com/office/powerpoint/2010/main" val="2625194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Herausforderungen des aktuellen Ernährungssystems</a:t>
            </a: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a:latin typeface="Arial" panose="020B0604020202020204" pitchFamily="34" charset="0"/>
                <a:cs typeface="Arial" panose="020B0604020202020204" pitchFamily="34" charset="0"/>
              </a:rPr>
              <a:t>Nach der Ausarbeitung der Teilnehmenden übernimmt der/die Dozent*in und gibt einen Überblick über Probleme und Risiken, die mit Lebensmittel-Rohstoffen verbunden sein können.</a:t>
            </a:r>
          </a:p>
          <a:p>
            <a:pPr marL="0" indent="0">
              <a:buNone/>
            </a:pPr>
            <a:endParaRPr lang="de-DE"/>
          </a:p>
          <a:p>
            <a:pPr marL="0" indent="0">
              <a:buNone/>
            </a:pPr>
            <a:r>
              <a:rPr lang="de-DE" b="1"/>
              <a:t>Material:</a:t>
            </a:r>
            <a:r>
              <a:rPr lang="de-DE"/>
              <a:t> Präsentation</a:t>
            </a:r>
          </a:p>
        </p:txBody>
      </p:sp>
    </p:spTree>
    <p:extLst>
      <p:ext uri="{BB962C8B-B14F-4D97-AF65-F5344CB8AC3E}">
        <p14:creationId xmlns:p14="http://schemas.microsoft.com/office/powerpoint/2010/main" val="4222102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2C1A8-E3B5-471B-8A36-72B443D01269}"/>
              </a:ext>
            </a:extLst>
          </p:cNvPr>
          <p:cNvSpPr>
            <a:spLocks noGrp="1"/>
          </p:cNvSpPr>
          <p:nvPr>
            <p:ph type="ctrTitle"/>
          </p:nvPr>
        </p:nvSpPr>
        <p:spPr>
          <a:xfrm>
            <a:off x="2742245" y="1802981"/>
            <a:ext cx="6707509" cy="2272308"/>
          </a:xfrm>
        </p:spPr>
        <p:txBody>
          <a:bodyPr/>
          <a:lstStyle/>
          <a:p>
            <a:r>
              <a:rPr lang="de-DE" dirty="0"/>
              <a:t>Herausforderungen des aktuellen Ernährungssystems</a:t>
            </a:r>
          </a:p>
        </p:txBody>
      </p:sp>
    </p:spTree>
    <p:extLst>
      <p:ext uri="{BB962C8B-B14F-4D97-AF65-F5344CB8AC3E}">
        <p14:creationId xmlns:p14="http://schemas.microsoft.com/office/powerpoint/2010/main" val="1100258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66639-CFF7-4CBA-BFFC-3790C75A22E7}"/>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530F1FA7-69C3-4172-875F-C73767DD13F4}"/>
              </a:ext>
            </a:extLst>
          </p:cNvPr>
          <p:cNvSpPr>
            <a:spLocks noGrp="1"/>
          </p:cNvSpPr>
          <p:nvPr>
            <p:ph type="body" sz="quarter" idx="13"/>
          </p:nvPr>
        </p:nvSpPr>
        <p:spPr/>
        <p:txBody>
          <a:bodyPr/>
          <a:lstStyle/>
          <a:p>
            <a:r>
              <a:rPr lang="de-DE"/>
              <a:t>Probleme intensiver Tierhaltung</a:t>
            </a:r>
          </a:p>
        </p:txBody>
      </p:sp>
      <p:cxnSp>
        <p:nvCxnSpPr>
          <p:cNvPr id="9" name="Google Shape;409;g1b920655c7f_0_1">
            <a:extLst>
              <a:ext uri="{FF2B5EF4-FFF2-40B4-BE49-F238E27FC236}">
                <a16:creationId xmlns:a16="http://schemas.microsoft.com/office/drawing/2014/main" id="{CCF68C75-EB02-4A97-954B-1EC10647676B}"/>
              </a:ext>
            </a:extLst>
          </p:cNvPr>
          <p:cNvCxnSpPr/>
          <p:nvPr/>
        </p:nvCxnSpPr>
        <p:spPr>
          <a:xfrm rot="10800000" flipH="1">
            <a:off x="6514913" y="2648888"/>
            <a:ext cx="593700" cy="715200"/>
          </a:xfrm>
          <a:prstGeom prst="straightConnector1">
            <a:avLst/>
          </a:prstGeom>
          <a:noFill/>
          <a:ln w="38100" cap="flat" cmpd="sng">
            <a:solidFill>
              <a:schemeClr val="accent5">
                <a:lumMod val="75000"/>
              </a:schemeClr>
            </a:solidFill>
            <a:prstDash val="solid"/>
            <a:round/>
            <a:headEnd type="none" w="sm" len="sm"/>
            <a:tailEnd type="stealth" w="med" len="med"/>
          </a:ln>
        </p:spPr>
      </p:cxnSp>
      <p:cxnSp>
        <p:nvCxnSpPr>
          <p:cNvPr id="10" name="Google Shape;410;g1b920655c7f_0_1">
            <a:extLst>
              <a:ext uri="{FF2B5EF4-FFF2-40B4-BE49-F238E27FC236}">
                <a16:creationId xmlns:a16="http://schemas.microsoft.com/office/drawing/2014/main" id="{6DFB8BC1-2F44-4130-BF03-9E7ADD21A767}"/>
              </a:ext>
            </a:extLst>
          </p:cNvPr>
          <p:cNvCxnSpPr>
            <a:cxnSpLocks/>
            <a:endCxn id="14" idx="3"/>
          </p:cNvCxnSpPr>
          <p:nvPr/>
        </p:nvCxnSpPr>
        <p:spPr>
          <a:xfrm>
            <a:off x="6514913" y="4596548"/>
            <a:ext cx="1537418" cy="839650"/>
          </a:xfrm>
          <a:prstGeom prst="straightConnector1">
            <a:avLst/>
          </a:prstGeom>
          <a:noFill/>
          <a:ln w="38100" cap="flat" cmpd="sng">
            <a:solidFill>
              <a:schemeClr val="accent5">
                <a:lumMod val="75000"/>
              </a:schemeClr>
            </a:solidFill>
            <a:prstDash val="solid"/>
            <a:round/>
            <a:headEnd type="none" w="sm" len="sm"/>
            <a:tailEnd type="stealth" w="med" len="med"/>
          </a:ln>
        </p:spPr>
      </p:cxnSp>
      <p:sp>
        <p:nvSpPr>
          <p:cNvPr id="11" name="Google Shape;412;g1b920655c7f_0_1">
            <a:extLst>
              <a:ext uri="{FF2B5EF4-FFF2-40B4-BE49-F238E27FC236}">
                <a16:creationId xmlns:a16="http://schemas.microsoft.com/office/drawing/2014/main" id="{ECF91822-AF52-4D30-A6DF-C61B1F543113}"/>
              </a:ext>
            </a:extLst>
          </p:cNvPr>
          <p:cNvSpPr/>
          <p:nvPr/>
        </p:nvSpPr>
        <p:spPr>
          <a:xfrm>
            <a:off x="7204900" y="2095146"/>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i="0" u="none" strike="noStrike" cap="none">
                <a:ea typeface="Arial"/>
                <a:cs typeface="Arial"/>
                <a:sym typeface="Arial"/>
              </a:rPr>
              <a:t>Beanspruchung von Flächen für Futtermittel </a:t>
            </a:r>
            <a:endParaRPr sz="1600" i="0" u="none" strike="noStrike" cap="none">
              <a:ea typeface="Arial"/>
              <a:cs typeface="Arial"/>
              <a:sym typeface="Arial"/>
            </a:endParaRPr>
          </a:p>
        </p:txBody>
      </p:sp>
      <p:sp>
        <p:nvSpPr>
          <p:cNvPr id="12" name="Google Shape;413;g1b920655c7f_0_1">
            <a:extLst>
              <a:ext uri="{FF2B5EF4-FFF2-40B4-BE49-F238E27FC236}">
                <a16:creationId xmlns:a16="http://schemas.microsoft.com/office/drawing/2014/main" id="{4FA1E712-A03D-49E2-9969-17B1121B0735}"/>
              </a:ext>
            </a:extLst>
          </p:cNvPr>
          <p:cNvSpPr/>
          <p:nvPr/>
        </p:nvSpPr>
        <p:spPr>
          <a:xfrm>
            <a:off x="7870125" y="3630921"/>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i="0" u="none" strike="noStrike" cap="none">
                <a:ea typeface="Arial"/>
                <a:cs typeface="Arial"/>
                <a:sym typeface="Arial"/>
              </a:rPr>
              <a:t>Belastung des Grundwasser durch Ausscheidungen</a:t>
            </a:r>
            <a:endParaRPr sz="1600" i="0" u="none" strike="noStrike" cap="none">
              <a:ea typeface="Arial"/>
              <a:cs typeface="Arial"/>
              <a:sym typeface="Arial"/>
            </a:endParaRPr>
          </a:p>
        </p:txBody>
      </p:sp>
      <p:sp>
        <p:nvSpPr>
          <p:cNvPr id="13" name="Google Shape;414;g1b920655c7f_0_1">
            <a:extLst>
              <a:ext uri="{FF2B5EF4-FFF2-40B4-BE49-F238E27FC236}">
                <a16:creationId xmlns:a16="http://schemas.microsoft.com/office/drawing/2014/main" id="{06564460-F0C0-491A-8ACB-1A6072140126}"/>
              </a:ext>
            </a:extLst>
          </p:cNvPr>
          <p:cNvSpPr/>
          <p:nvPr/>
        </p:nvSpPr>
        <p:spPr>
          <a:xfrm>
            <a:off x="1156200" y="4969450"/>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i="0" u="none" strike="noStrike" cap="none">
                <a:ea typeface="Arial"/>
                <a:cs typeface="Arial"/>
                <a:sym typeface="Arial"/>
              </a:rPr>
              <a:t>Gefahr von Resistenzen durch zu hohen Einsatz von Antibiotika</a:t>
            </a:r>
            <a:endParaRPr sz="1600" i="0" u="none" strike="noStrike" cap="none">
              <a:ea typeface="Arial"/>
              <a:cs typeface="Arial"/>
              <a:sym typeface="Arial"/>
            </a:endParaRPr>
          </a:p>
        </p:txBody>
      </p:sp>
      <p:sp>
        <p:nvSpPr>
          <p:cNvPr id="14" name="Google Shape;411;g1b920655c7f_0_1">
            <a:extLst>
              <a:ext uri="{FF2B5EF4-FFF2-40B4-BE49-F238E27FC236}">
                <a16:creationId xmlns:a16="http://schemas.microsoft.com/office/drawing/2014/main" id="{E96C62A6-1460-4A48-ABF7-EB93C6619DE2}"/>
              </a:ext>
            </a:extLst>
          </p:cNvPr>
          <p:cNvSpPr/>
          <p:nvPr/>
        </p:nvSpPr>
        <p:spPr>
          <a:xfrm>
            <a:off x="7204900" y="5436198"/>
            <a:ext cx="1694861" cy="357465"/>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i="0" u="none" strike="noStrike" cap="none">
                <a:ea typeface="Arial"/>
                <a:cs typeface="Arial"/>
                <a:sym typeface="Arial"/>
              </a:rPr>
              <a:t>Haltungsweisen</a:t>
            </a:r>
          </a:p>
        </p:txBody>
      </p:sp>
      <p:cxnSp>
        <p:nvCxnSpPr>
          <p:cNvPr id="15" name="Google Shape;415;g1b920655c7f_0_1">
            <a:extLst>
              <a:ext uri="{FF2B5EF4-FFF2-40B4-BE49-F238E27FC236}">
                <a16:creationId xmlns:a16="http://schemas.microsoft.com/office/drawing/2014/main" id="{9E10C883-A975-4148-8E14-43E8F4458E4A}"/>
              </a:ext>
            </a:extLst>
          </p:cNvPr>
          <p:cNvCxnSpPr>
            <a:cxnSpLocks/>
            <a:endCxn id="13" idx="0"/>
          </p:cNvCxnSpPr>
          <p:nvPr/>
        </p:nvCxnSpPr>
        <p:spPr>
          <a:xfrm flipH="1">
            <a:off x="3905488" y="4418726"/>
            <a:ext cx="1252800" cy="898800"/>
          </a:xfrm>
          <a:prstGeom prst="straightConnector1">
            <a:avLst/>
          </a:prstGeom>
          <a:noFill/>
          <a:ln w="38100" cap="flat" cmpd="sng">
            <a:solidFill>
              <a:schemeClr val="accent5">
                <a:lumMod val="75000"/>
              </a:schemeClr>
            </a:solidFill>
            <a:prstDash val="solid"/>
            <a:round/>
            <a:headEnd type="none" w="sm" len="sm"/>
            <a:tailEnd type="stealth" w="med" len="med"/>
          </a:ln>
        </p:spPr>
      </p:cxnSp>
      <p:cxnSp>
        <p:nvCxnSpPr>
          <p:cNvPr id="16" name="Google Shape;416;g1b920655c7f_0_1">
            <a:extLst>
              <a:ext uri="{FF2B5EF4-FFF2-40B4-BE49-F238E27FC236}">
                <a16:creationId xmlns:a16="http://schemas.microsoft.com/office/drawing/2014/main" id="{98B60699-9D69-409D-B121-A8BD1E8A3B31}"/>
              </a:ext>
            </a:extLst>
          </p:cNvPr>
          <p:cNvCxnSpPr/>
          <p:nvPr/>
        </p:nvCxnSpPr>
        <p:spPr>
          <a:xfrm>
            <a:off x="6878500" y="3919800"/>
            <a:ext cx="1266900" cy="5100"/>
          </a:xfrm>
          <a:prstGeom prst="straightConnector1">
            <a:avLst/>
          </a:prstGeom>
          <a:noFill/>
          <a:ln w="38100" cap="flat" cmpd="sng">
            <a:solidFill>
              <a:schemeClr val="accent5">
                <a:lumMod val="75000"/>
              </a:schemeClr>
            </a:solidFill>
            <a:prstDash val="solid"/>
            <a:round/>
            <a:headEnd type="none" w="sm" len="sm"/>
            <a:tailEnd type="stealth" w="med" len="med"/>
          </a:ln>
        </p:spPr>
      </p:cxnSp>
      <p:cxnSp>
        <p:nvCxnSpPr>
          <p:cNvPr id="17" name="Google Shape;418;g1b920655c7f_0_1">
            <a:extLst>
              <a:ext uri="{FF2B5EF4-FFF2-40B4-BE49-F238E27FC236}">
                <a16:creationId xmlns:a16="http://schemas.microsoft.com/office/drawing/2014/main" id="{BB0958E0-AD0B-439A-A499-7B8D31254020}"/>
              </a:ext>
            </a:extLst>
          </p:cNvPr>
          <p:cNvCxnSpPr>
            <a:cxnSpLocks/>
          </p:cNvCxnSpPr>
          <p:nvPr/>
        </p:nvCxnSpPr>
        <p:spPr>
          <a:xfrm flipH="1" flipV="1">
            <a:off x="4637063" y="3157146"/>
            <a:ext cx="726287" cy="560844"/>
          </a:xfrm>
          <a:prstGeom prst="straightConnector1">
            <a:avLst/>
          </a:prstGeom>
          <a:noFill/>
          <a:ln w="38100" cap="flat" cmpd="sng">
            <a:solidFill>
              <a:schemeClr val="accent5">
                <a:lumMod val="75000"/>
              </a:schemeClr>
            </a:solidFill>
            <a:prstDash val="solid"/>
            <a:round/>
            <a:headEnd type="none" w="sm" len="sm"/>
            <a:tailEnd type="stealth" w="med" len="med"/>
          </a:ln>
        </p:spPr>
      </p:cxnSp>
      <p:sp>
        <p:nvSpPr>
          <p:cNvPr id="30" name="Google Shape;419;g1b920655c7f_0_1">
            <a:extLst>
              <a:ext uri="{FF2B5EF4-FFF2-40B4-BE49-F238E27FC236}">
                <a16:creationId xmlns:a16="http://schemas.microsoft.com/office/drawing/2014/main" id="{7E3D180B-B538-499B-8A31-943BF8831753}"/>
              </a:ext>
            </a:extLst>
          </p:cNvPr>
          <p:cNvSpPr/>
          <p:nvPr/>
        </p:nvSpPr>
        <p:spPr>
          <a:xfrm>
            <a:off x="2022342" y="2573924"/>
            <a:ext cx="2749200" cy="696300"/>
          </a:xfrm>
          <a:prstGeom prst="round2DiagRect">
            <a:avLst>
              <a:gd name="adj1" fmla="val 17933"/>
              <a:gd name="adj2" fmla="val 26872"/>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a:t>Immer weniger Tierhaltungsbetriebe bei gesteigerter Tieranzahl</a:t>
            </a:r>
            <a:endParaRPr sz="1600" i="0" u="none" strike="noStrike" cap="none">
              <a:ea typeface="Arial"/>
              <a:cs typeface="Arial"/>
              <a:sym typeface="Arial"/>
            </a:endParaRPr>
          </a:p>
        </p:txBody>
      </p:sp>
      <p:sp>
        <p:nvSpPr>
          <p:cNvPr id="31" name="Rechteck 30">
            <a:extLst>
              <a:ext uri="{FF2B5EF4-FFF2-40B4-BE49-F238E27FC236}">
                <a16:creationId xmlns:a16="http://schemas.microsoft.com/office/drawing/2014/main" id="{5E7B913C-DFFA-40DD-9D9C-57115B492841}"/>
              </a:ext>
            </a:extLst>
          </p:cNvPr>
          <p:cNvSpPr/>
          <p:nvPr/>
        </p:nvSpPr>
        <p:spPr>
          <a:xfrm>
            <a:off x="371357" y="1601366"/>
            <a:ext cx="6096000" cy="646331"/>
          </a:xfrm>
          <a:prstGeom prst="rect">
            <a:avLst/>
          </a:prstGeom>
        </p:spPr>
        <p:txBody>
          <a:bodyPr>
            <a:spAutoFit/>
          </a:bodyPr>
          <a:lstStyle/>
          <a:p>
            <a:pPr>
              <a:spcBef>
                <a:spcPts val="0"/>
              </a:spcBef>
              <a:spcAft>
                <a:spcPts val="0"/>
              </a:spcAft>
              <a:buSzPts val="1440"/>
            </a:pPr>
            <a:r>
              <a:rPr lang="de-DE" b="1" dirty="0">
                <a:highlight>
                  <a:srgbClr val="FA9A6D"/>
                </a:highlight>
              </a:rPr>
              <a:t>Herausforderungen durch einen zu hohen Fleischkonsum/eine zu intensive Tierhaltung:</a:t>
            </a:r>
          </a:p>
        </p:txBody>
      </p:sp>
      <p:sp>
        <p:nvSpPr>
          <p:cNvPr id="19" name="Rechteck 18">
            <a:extLst>
              <a:ext uri="{FF2B5EF4-FFF2-40B4-BE49-F238E27FC236}">
                <a16:creationId xmlns:a16="http://schemas.microsoft.com/office/drawing/2014/main" id="{D1517EE7-8354-4EC4-AAC7-193E5BD38614}"/>
              </a:ext>
            </a:extLst>
          </p:cNvPr>
          <p:cNvSpPr/>
          <p:nvPr/>
        </p:nvSpPr>
        <p:spPr>
          <a:xfrm>
            <a:off x="9498172" y="6039279"/>
            <a:ext cx="2416046" cy="230832"/>
          </a:xfrm>
          <a:prstGeom prst="rect">
            <a:avLst/>
          </a:prstGeom>
        </p:spPr>
        <p:txBody>
          <a:bodyPr wrap="none">
            <a:spAutoFit/>
          </a:bodyPr>
          <a:lstStyle/>
          <a:p>
            <a:r>
              <a:rPr lang="de-DE" sz="900">
                <a:solidFill>
                  <a:schemeClr val="bg1">
                    <a:lumMod val="65000"/>
                  </a:schemeClr>
                </a:solidFill>
              </a:rPr>
              <a:t>Verband Deutscher Naturparke et al., 2023</a:t>
            </a:r>
          </a:p>
        </p:txBody>
      </p:sp>
      <p:pic>
        <p:nvPicPr>
          <p:cNvPr id="3" name="Grafik 2" descr="Ein Bild, das Clipart, Cartoon, Darstellung, Kunst enthält.&#10;&#10;Beschreibung automatisch generiert.">
            <a:extLst>
              <a:ext uri="{FF2B5EF4-FFF2-40B4-BE49-F238E27FC236}">
                <a16:creationId xmlns:a16="http://schemas.microsoft.com/office/drawing/2014/main" id="{D3FB0F20-998B-8606-E871-92AA40000F67}"/>
              </a:ext>
            </a:extLst>
          </p:cNvPr>
          <p:cNvPicPr>
            <a:picLocks noChangeAspect="1"/>
          </p:cNvPicPr>
          <p:nvPr/>
        </p:nvPicPr>
        <p:blipFill>
          <a:blip r:embed="rId3">
            <a:biLevel thresh="25000"/>
          </a:blip>
          <a:stretch>
            <a:fillRect/>
          </a:stretch>
        </p:blipFill>
        <p:spPr>
          <a:xfrm>
            <a:off x="4989198" y="3868575"/>
            <a:ext cx="981075" cy="621445"/>
          </a:xfrm>
          <a:prstGeom prst="rect">
            <a:avLst/>
          </a:prstGeom>
        </p:spPr>
      </p:pic>
      <p:pic>
        <p:nvPicPr>
          <p:cNvPr id="18" name="Grafik 17" descr="Ein Bild, das Clipart, Cartoon, Darstellung, Schwarzweiß enthält.&#10;&#10;Beschreibung automatisch generiert.">
            <a:extLst>
              <a:ext uri="{FF2B5EF4-FFF2-40B4-BE49-F238E27FC236}">
                <a16:creationId xmlns:a16="http://schemas.microsoft.com/office/drawing/2014/main" id="{904AFE32-BEB9-4F6D-4FB8-D26F7C0016C1}"/>
              </a:ext>
            </a:extLst>
          </p:cNvPr>
          <p:cNvPicPr>
            <a:picLocks noChangeAspect="1"/>
          </p:cNvPicPr>
          <p:nvPr/>
        </p:nvPicPr>
        <p:blipFill>
          <a:blip r:embed="rId4"/>
          <a:stretch>
            <a:fillRect/>
          </a:stretch>
        </p:blipFill>
        <p:spPr>
          <a:xfrm>
            <a:off x="5336575" y="3115142"/>
            <a:ext cx="1178338" cy="1000125"/>
          </a:xfrm>
          <a:prstGeom prst="rect">
            <a:avLst/>
          </a:prstGeom>
        </p:spPr>
      </p:pic>
      <p:pic>
        <p:nvPicPr>
          <p:cNvPr id="20" name="Grafik 19" descr="Ein Bild, das Clipart, Schablone, Grafiken, Silhouette enthält.&#10;&#10;Beschreibung automatisch generiert.">
            <a:extLst>
              <a:ext uri="{FF2B5EF4-FFF2-40B4-BE49-F238E27FC236}">
                <a16:creationId xmlns:a16="http://schemas.microsoft.com/office/drawing/2014/main" id="{AB749B2D-36C6-9622-7583-0A5DB4286D7D}"/>
              </a:ext>
            </a:extLst>
          </p:cNvPr>
          <p:cNvPicPr>
            <a:picLocks noChangeAspect="1"/>
          </p:cNvPicPr>
          <p:nvPr/>
        </p:nvPicPr>
        <p:blipFill>
          <a:blip r:embed="rId5"/>
          <a:stretch>
            <a:fillRect/>
          </a:stretch>
        </p:blipFill>
        <p:spPr>
          <a:xfrm>
            <a:off x="5853556" y="3937629"/>
            <a:ext cx="740160" cy="749907"/>
          </a:xfrm>
          <a:prstGeom prst="rect">
            <a:avLst/>
          </a:prstGeom>
        </p:spPr>
      </p:pic>
    </p:spTree>
    <p:extLst>
      <p:ext uri="{BB962C8B-B14F-4D97-AF65-F5344CB8AC3E}">
        <p14:creationId xmlns:p14="http://schemas.microsoft.com/office/powerpoint/2010/main" val="3348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3" name="Inhaltsplatzhalter 2">
            <a:extLst>
              <a:ext uri="{FF2B5EF4-FFF2-40B4-BE49-F238E27FC236}">
                <a16:creationId xmlns:a16="http://schemas.microsoft.com/office/drawing/2014/main" id="{FF97E285-46C3-44E5-AD28-A72ABC193BD4}"/>
              </a:ext>
            </a:extLst>
          </p:cNvPr>
          <p:cNvSpPr>
            <a:spLocks noGrp="1"/>
          </p:cNvSpPr>
          <p:nvPr>
            <p:ph idx="1"/>
          </p:nvPr>
        </p:nvSpPr>
        <p:spPr>
          <a:xfrm>
            <a:off x="371357" y="2607469"/>
            <a:ext cx="3590919" cy="1643062"/>
          </a:xfrm>
        </p:spPr>
        <p:txBody>
          <a:bodyPr/>
          <a:lstStyle/>
          <a:p>
            <a:pPr marL="0" indent="0">
              <a:buNone/>
            </a:pPr>
            <a:r>
              <a:rPr lang="de-DE" dirty="0"/>
              <a:t>25% unsere Weltmeere sind überfischt und auch 53% der nicht überfischten Regionen werden bis zu ihrer maximalen Grenze ausgenutzt.</a:t>
            </a: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a:t>Fischfang</a:t>
            </a:r>
          </a:p>
        </p:txBody>
      </p:sp>
      <p:pic>
        <p:nvPicPr>
          <p:cNvPr id="6" name="Grafik 5">
            <a:extLst>
              <a:ext uri="{FF2B5EF4-FFF2-40B4-BE49-F238E27FC236}">
                <a16:creationId xmlns:a16="http://schemas.microsoft.com/office/drawing/2014/main" id="{13720485-0126-4E1F-B062-41F8CB91AAAA}"/>
              </a:ext>
            </a:extLst>
          </p:cNvPr>
          <p:cNvPicPr>
            <a:picLocks noChangeAspect="1"/>
          </p:cNvPicPr>
          <p:nvPr/>
        </p:nvPicPr>
        <p:blipFill rotWithShape="1">
          <a:blip r:embed="rId3"/>
          <a:srcRect l="15273" t="16325" r="15086" b="14309"/>
          <a:stretch/>
        </p:blipFill>
        <p:spPr>
          <a:xfrm>
            <a:off x="4122821" y="948816"/>
            <a:ext cx="7854913" cy="5534526"/>
          </a:xfrm>
          <a:prstGeom prst="rect">
            <a:avLst/>
          </a:prstGeom>
        </p:spPr>
      </p:pic>
      <p:sp>
        <p:nvSpPr>
          <p:cNvPr id="8" name="Google Shape;476;g18f22d5eeaa_1_1">
            <a:extLst>
              <a:ext uri="{FF2B5EF4-FFF2-40B4-BE49-F238E27FC236}">
                <a16:creationId xmlns:a16="http://schemas.microsoft.com/office/drawing/2014/main" id="{A74CA18C-B57F-40C6-90C3-DCAA2BC6427C}"/>
              </a:ext>
            </a:extLst>
          </p:cNvPr>
          <p:cNvSpPr txBox="1"/>
          <p:nvPr/>
        </p:nvSpPr>
        <p:spPr>
          <a:xfrm>
            <a:off x="2979942" y="5985768"/>
            <a:ext cx="1964916" cy="323135"/>
          </a:xfrm>
          <a:prstGeom prst="rect">
            <a:avLst/>
          </a:prstGeom>
          <a:noFill/>
          <a:ln>
            <a:noFill/>
          </a:ln>
        </p:spPr>
        <p:txBody>
          <a:bodyPr spcFirstLastPara="1" wrap="square" lIns="91425" tIns="91425" rIns="91425" bIns="91425" anchor="t" anchorCtr="0">
            <a:spAutoFit/>
          </a:bodyPr>
          <a:lstStyle/>
          <a:p>
            <a:pPr lvl="0">
              <a:buClr>
                <a:srgbClr val="000000"/>
              </a:buClr>
              <a:buSzPts val="1100"/>
            </a:pPr>
            <a:r>
              <a:rPr lang="de-DE" sz="900">
                <a:solidFill>
                  <a:schemeClr val="bg1">
                    <a:lumMod val="65000"/>
                  </a:schemeClr>
                </a:solidFill>
                <a:latin typeface="Tahoma"/>
                <a:ea typeface="Tahoma"/>
                <a:cs typeface="Tahoma"/>
                <a:sym typeface="Tahoma"/>
              </a:rPr>
              <a:t>EPIZ Berlin e.V. o.J.</a:t>
            </a:r>
            <a:endParaRPr sz="900" b="0" i="0" u="none" strike="noStrike" cap="none">
              <a:solidFill>
                <a:schemeClr val="bg1">
                  <a:lumMod val="65000"/>
                </a:schemeClr>
              </a:solidFill>
              <a:latin typeface="Tahoma"/>
              <a:ea typeface="Tahoma"/>
              <a:cs typeface="Tahoma"/>
              <a:sym typeface="Tahoma"/>
            </a:endParaRPr>
          </a:p>
        </p:txBody>
      </p:sp>
    </p:spTree>
    <p:extLst>
      <p:ext uri="{BB962C8B-B14F-4D97-AF65-F5344CB8AC3E}">
        <p14:creationId xmlns:p14="http://schemas.microsoft.com/office/powerpoint/2010/main" val="175592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F7311-60A5-2097-5EEF-50CBD771B868}"/>
              </a:ext>
            </a:extLst>
          </p:cNvPr>
          <p:cNvSpPr>
            <a:spLocks noGrp="1"/>
          </p:cNvSpPr>
          <p:nvPr>
            <p:ph type="title"/>
          </p:nvPr>
        </p:nvSpPr>
        <p:spPr/>
        <p:txBody>
          <a:bodyPr vert="horz" wrap="square" lIns="0" tIns="0" rIns="0" bIns="0" numCol="1" anchor="t" anchorCtr="0" compatLnSpc="1">
            <a:prstTxWarp prst="textNoShape">
              <a:avLst/>
            </a:prstTxWarp>
            <a:normAutofit/>
          </a:bodyPr>
          <a:lstStyle/>
          <a:p>
            <a:r>
              <a:rPr lang="de-DE"/>
              <a:t>Beschaffung und Nachhaltigkeit</a:t>
            </a:r>
            <a:endParaRPr lang="de-DE" b="0" kern="1200">
              <a:latin typeface="+mj-lt"/>
              <a:ea typeface="+mj-ea"/>
              <a:cs typeface="+mj-cs"/>
            </a:endParaRPr>
          </a:p>
        </p:txBody>
      </p:sp>
      <p:sp>
        <p:nvSpPr>
          <p:cNvPr id="11" name="Textplatzhalter 10">
            <a:extLst>
              <a:ext uri="{FF2B5EF4-FFF2-40B4-BE49-F238E27FC236}">
                <a16:creationId xmlns:a16="http://schemas.microsoft.com/office/drawing/2014/main" id="{0BD7139B-03B8-8465-2BD2-7E1F440C2256}"/>
              </a:ext>
            </a:extLst>
          </p:cNvPr>
          <p:cNvSpPr>
            <a:spLocks noGrp="1"/>
          </p:cNvSpPr>
          <p:nvPr>
            <p:ph type="body" sz="quarter" idx="13"/>
          </p:nvPr>
        </p:nvSpPr>
        <p:spPr>
          <a:xfrm>
            <a:off x="371357" y="857827"/>
            <a:ext cx="8820993" cy="504540"/>
          </a:xfrm>
        </p:spPr>
        <p:txBody>
          <a:bodyPr/>
          <a:lstStyle/>
          <a:p>
            <a:r>
              <a:rPr lang="de-DE"/>
              <a:t>Saisonalität </a:t>
            </a:r>
            <a:r>
              <a:rPr lang="de-DE" sz="2000"/>
              <a:t>(und Regionalität)</a:t>
            </a:r>
            <a:endParaRPr lang="de-DE"/>
          </a:p>
        </p:txBody>
      </p:sp>
      <p:pic>
        <p:nvPicPr>
          <p:cNvPr id="4" name="Grafik 3">
            <a:extLst>
              <a:ext uri="{FF2B5EF4-FFF2-40B4-BE49-F238E27FC236}">
                <a16:creationId xmlns:a16="http://schemas.microsoft.com/office/drawing/2014/main" id="{B322E251-8124-4F95-B325-A76715559723}"/>
              </a:ext>
            </a:extLst>
          </p:cNvPr>
          <p:cNvPicPr>
            <a:picLocks noChangeAspect="1"/>
          </p:cNvPicPr>
          <p:nvPr/>
        </p:nvPicPr>
        <p:blipFill>
          <a:blip r:embed="rId3"/>
          <a:stretch>
            <a:fillRect/>
          </a:stretch>
        </p:blipFill>
        <p:spPr>
          <a:xfrm>
            <a:off x="371357" y="1566787"/>
            <a:ext cx="4435181" cy="4556693"/>
          </a:xfrm>
          <a:prstGeom prst="rect">
            <a:avLst/>
          </a:prstGeom>
        </p:spPr>
      </p:pic>
      <p:pic>
        <p:nvPicPr>
          <p:cNvPr id="6" name="Grafik 5">
            <a:extLst>
              <a:ext uri="{FF2B5EF4-FFF2-40B4-BE49-F238E27FC236}">
                <a16:creationId xmlns:a16="http://schemas.microsoft.com/office/drawing/2014/main" id="{EC6B42A0-1B43-42AB-894E-6566164A3FA1}"/>
              </a:ext>
            </a:extLst>
          </p:cNvPr>
          <p:cNvPicPr>
            <a:picLocks noChangeAspect="1"/>
          </p:cNvPicPr>
          <p:nvPr/>
        </p:nvPicPr>
        <p:blipFill>
          <a:blip r:embed="rId4"/>
          <a:stretch>
            <a:fillRect/>
          </a:stretch>
        </p:blipFill>
        <p:spPr>
          <a:xfrm>
            <a:off x="4761342" y="2135280"/>
            <a:ext cx="6923577" cy="3136929"/>
          </a:xfrm>
          <a:prstGeom prst="rect">
            <a:avLst/>
          </a:prstGeom>
        </p:spPr>
      </p:pic>
      <p:sp>
        <p:nvSpPr>
          <p:cNvPr id="3" name="Rechteck 2">
            <a:extLst>
              <a:ext uri="{FF2B5EF4-FFF2-40B4-BE49-F238E27FC236}">
                <a16:creationId xmlns:a16="http://schemas.microsoft.com/office/drawing/2014/main" id="{258F8E32-BA5A-4898-88FC-EF4759D8310D}"/>
              </a:ext>
            </a:extLst>
          </p:cNvPr>
          <p:cNvSpPr/>
          <p:nvPr/>
        </p:nvSpPr>
        <p:spPr>
          <a:xfrm>
            <a:off x="8677791" y="5274305"/>
            <a:ext cx="3134824" cy="230832"/>
          </a:xfrm>
          <a:prstGeom prst="rect">
            <a:avLst/>
          </a:prstGeom>
        </p:spPr>
        <p:txBody>
          <a:bodyPr wrap="square" lIns="91440" tIns="45720" rIns="91440" bIns="45720" anchor="t">
            <a:spAutoFit/>
          </a:bodyPr>
          <a:lstStyle/>
          <a:p>
            <a:r>
              <a:rPr lang="de-DE" sz="900">
                <a:solidFill>
                  <a:schemeClr val="bg1">
                    <a:lumMod val="65000"/>
                  </a:schemeClr>
                </a:solidFill>
                <a:ea typeface="+mn-lt"/>
                <a:cs typeface="+mn-lt"/>
              </a:rPr>
              <a:t>                      Klimaschutzagentur Energiekonsens 2020</a:t>
            </a:r>
            <a:endParaRPr lang="de-DE" sz="900">
              <a:solidFill>
                <a:schemeClr val="bg1">
                  <a:lumMod val="65000"/>
                </a:schemeClr>
              </a:solidFill>
              <a:cs typeface="Arial"/>
            </a:endParaRPr>
          </a:p>
        </p:txBody>
      </p:sp>
      <p:sp>
        <p:nvSpPr>
          <p:cNvPr id="9" name="Rechteck 8">
            <a:extLst>
              <a:ext uri="{FF2B5EF4-FFF2-40B4-BE49-F238E27FC236}">
                <a16:creationId xmlns:a16="http://schemas.microsoft.com/office/drawing/2014/main" id="{0889AAB3-DFB4-384D-D4F6-622330864983}"/>
              </a:ext>
            </a:extLst>
          </p:cNvPr>
          <p:cNvSpPr/>
          <p:nvPr/>
        </p:nvSpPr>
        <p:spPr>
          <a:xfrm>
            <a:off x="5009558" y="5391424"/>
            <a:ext cx="2168388" cy="507831"/>
          </a:xfrm>
          <a:prstGeom prst="rect">
            <a:avLst/>
          </a:prstGeom>
        </p:spPr>
        <p:txBody>
          <a:bodyPr wrap="square" lIns="91440" tIns="45720" rIns="91440" bIns="45720" anchor="t">
            <a:spAutoFit/>
          </a:bodyPr>
          <a:lstStyle/>
          <a:p>
            <a:r>
              <a:rPr lang="de-DE" sz="900">
                <a:solidFill>
                  <a:srgbClr val="000000"/>
                </a:solidFill>
                <a:ea typeface="+mn-lt"/>
                <a:cs typeface="+mn-lt"/>
              </a:rPr>
              <a:t>Hinweis: Der Saisonkalender bezieht sich auf den Nordwesten in Deutschland</a:t>
            </a:r>
            <a:endParaRPr lang="de-DE" sz="900">
              <a:solidFill>
                <a:srgbClr val="000000"/>
              </a:solidFill>
              <a:cs typeface="Arial"/>
            </a:endParaRPr>
          </a:p>
        </p:txBody>
      </p:sp>
    </p:spTree>
    <p:extLst>
      <p:ext uri="{BB962C8B-B14F-4D97-AF65-F5344CB8AC3E}">
        <p14:creationId xmlns:p14="http://schemas.microsoft.com/office/powerpoint/2010/main" val="3273591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a:t>Gesamt-Übersicht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4759621"/>
        </p:xfrm>
        <a:graphic>
          <a:graphicData uri="http://schemas.openxmlformats.org/drawingml/2006/table">
            <a:tbl>
              <a:tblPr firstRow="1" bandRow="1">
                <a:tableStyleId>{00A15C55-8517-42AA-B614-E9B94910E393}</a:tableStyleId>
              </a:tblPr>
              <a:tblGrid>
                <a:gridCol w="1041186">
                  <a:extLst>
                    <a:ext uri="{9D8B030D-6E8A-4147-A177-3AD203B41FA5}">
                      <a16:colId xmlns:a16="http://schemas.microsoft.com/office/drawing/2014/main" val="2202381272"/>
                    </a:ext>
                  </a:extLst>
                </a:gridCol>
                <a:gridCol w="767131">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501">
                <a:tc>
                  <a:txBody>
                    <a:bodyPr/>
                    <a:lstStyle/>
                    <a:p>
                      <a:pPr algn="ctr"/>
                      <a:r>
                        <a:rPr lang="de-DE" sz="1200"/>
                        <a:t>Workshop</a:t>
                      </a:r>
                    </a:p>
                  </a:txBody>
                  <a:tcPr/>
                </a:tc>
                <a:tc>
                  <a:txBody>
                    <a:bodyPr/>
                    <a:lstStyle/>
                    <a:p>
                      <a:pPr algn="ctr"/>
                      <a:r>
                        <a:rPr lang="de-DE" sz="1200"/>
                        <a:t>Zeit</a:t>
                      </a:r>
                    </a:p>
                  </a:txBody>
                  <a:tcPr/>
                </a:tc>
                <a:tc>
                  <a:txBody>
                    <a:bodyPr/>
                    <a:lstStyle/>
                    <a:p>
                      <a:pPr algn="ctr"/>
                      <a:r>
                        <a:rPr lang="de-DE" sz="1200"/>
                        <a:t>Thema</a:t>
                      </a:r>
                    </a:p>
                  </a:txBody>
                  <a:tcPr/>
                </a:tc>
                <a:tc>
                  <a:txBody>
                    <a:bodyPr/>
                    <a:lstStyle/>
                    <a:p>
                      <a:pPr algn="ctr"/>
                      <a:r>
                        <a:rPr lang="de-DE" sz="1200"/>
                        <a:t>Workshopinhalte</a:t>
                      </a:r>
                    </a:p>
                  </a:txBody>
                  <a:tcPr/>
                </a:tc>
                <a:tc>
                  <a:txBody>
                    <a:bodyPr/>
                    <a:lstStyle/>
                    <a:p>
                      <a:pPr algn="ctr"/>
                      <a:r>
                        <a:rPr lang="de-DE" sz="1200"/>
                        <a:t>Material</a:t>
                      </a:r>
                    </a:p>
                  </a:txBody>
                  <a:tcPr/>
                </a:tc>
                <a:extLst>
                  <a:ext uri="{0D108BD9-81ED-4DB2-BD59-A6C34878D82A}">
                    <a16:rowId xmlns:a16="http://schemas.microsoft.com/office/drawing/2014/main" val="356692969"/>
                  </a:ext>
                </a:extLst>
              </a:tr>
              <a:tr h="370501">
                <a:tc>
                  <a:txBody>
                    <a:bodyPr/>
                    <a:lstStyle/>
                    <a:p>
                      <a:pPr algn="ctr"/>
                      <a:r>
                        <a:rPr lang="de-DE" sz="1200" b="1"/>
                        <a:t>1</a:t>
                      </a:r>
                    </a:p>
                  </a:txBody>
                  <a:tcPr anchor="ctr"/>
                </a:tc>
                <a:tc>
                  <a:txBody>
                    <a:bodyPr/>
                    <a:lstStyle/>
                    <a:p>
                      <a:pPr algn="ctr"/>
                      <a:r>
                        <a:rPr lang="de-DE" sz="1200" b="1"/>
                        <a:t>180min + Pause</a:t>
                      </a:r>
                    </a:p>
                  </a:txBody>
                  <a:tcPr anchor="ctr"/>
                </a:tc>
                <a:tc>
                  <a:txBody>
                    <a:bodyPr/>
                    <a:lstStyle/>
                    <a:p>
                      <a:pPr algn="ctr"/>
                      <a:r>
                        <a:rPr lang="de-DE" sz="1200" b="1"/>
                        <a:t>Vermittlung der Grundlagen zur Erhebung des IST-Zustandes</a:t>
                      </a:r>
                    </a:p>
                  </a:txBody>
                  <a:tcPr/>
                </a:tc>
                <a:tc>
                  <a:txBody>
                    <a:bodyPr/>
                    <a:lstStyle/>
                    <a:p>
                      <a:pPr algn="ctr"/>
                      <a:r>
                        <a:rPr lang="de-DE" sz="1200" b="1"/>
                        <a:t>Einordnung in den Verpflegungsablauf</a:t>
                      </a:r>
                    </a:p>
                    <a:p>
                      <a:pPr algn="ctr"/>
                      <a:r>
                        <a:rPr lang="de-DE" sz="1200" b="1"/>
                        <a:t>Zusammenhänge zwischen Beschaffungsstrategie und Nachhaltigkeit</a:t>
                      </a:r>
                    </a:p>
                    <a:p>
                      <a:pPr algn="ctr"/>
                      <a:r>
                        <a:rPr lang="de-DE" sz="1200" b="1"/>
                        <a:t>Herausforderungen des aktuellen Ernährungssystems</a:t>
                      </a:r>
                    </a:p>
                    <a:p>
                      <a:pPr algn="ctr"/>
                      <a:r>
                        <a:rPr lang="de-DE" sz="1200" b="1"/>
                        <a:t>Lösungsstrategien</a:t>
                      </a:r>
                    </a:p>
                    <a:p>
                      <a:pPr algn="ctr"/>
                      <a:r>
                        <a:rPr lang="de-DE" sz="1200" b="1"/>
                        <a:t>Exkurs: Ausschreibungen</a:t>
                      </a:r>
                    </a:p>
                  </a:txBody>
                  <a:tcPr/>
                </a:tc>
                <a:tc>
                  <a:txBody>
                    <a:bodyPr/>
                    <a:lstStyle/>
                    <a:p>
                      <a:pPr algn="l"/>
                      <a:r>
                        <a:rPr lang="de-DE" sz="1200" b="1"/>
                        <a:t>Präsentation</a:t>
                      </a:r>
                    </a:p>
                    <a:p>
                      <a:pPr algn="l"/>
                      <a:r>
                        <a:rPr lang="de-DE" sz="1200" b="1"/>
                        <a:t>Moderationskarten, Flip Chart, Stifte, Stellwand, Stecknadeln</a:t>
                      </a:r>
                    </a:p>
                  </a:txBody>
                  <a:tcPr/>
                </a:tc>
                <a:extLst>
                  <a:ext uri="{0D108BD9-81ED-4DB2-BD59-A6C34878D82A}">
                    <a16:rowId xmlns:a16="http://schemas.microsoft.com/office/drawing/2014/main" val="525869581"/>
                  </a:ext>
                </a:extLst>
              </a:tr>
              <a:tr h="370501">
                <a:tc>
                  <a:txBody>
                    <a:bodyPr/>
                    <a:lstStyle/>
                    <a:p>
                      <a:pPr algn="ctr"/>
                      <a:r>
                        <a:rPr lang="de-DE" sz="1200">
                          <a:solidFill>
                            <a:schemeClr val="tx2"/>
                          </a:solidFill>
                        </a:rPr>
                        <a:t>2</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a:solidFill>
                            <a:schemeClr val="tx2"/>
                          </a:solidFill>
                        </a:rPr>
                        <a:t>180min + Pause</a:t>
                      </a:r>
                    </a:p>
                  </a:txBody>
                  <a:tcPr anchor="ctr"/>
                </a:tc>
                <a:tc>
                  <a:txBody>
                    <a:bodyPr/>
                    <a:lstStyle/>
                    <a:p>
                      <a:pPr algn="ctr"/>
                      <a:r>
                        <a:rPr lang="de-DE" sz="1200">
                          <a:solidFill>
                            <a:schemeClr val="tx2"/>
                          </a:solidFill>
                        </a:rPr>
                        <a:t>Maßnahmenplanung</a:t>
                      </a:r>
                    </a:p>
                  </a:txBody>
                  <a:tcPr/>
                </a:tc>
                <a:tc>
                  <a:txBody>
                    <a:bodyPr/>
                    <a:lstStyle/>
                    <a:p>
                      <a:pPr algn="ctr"/>
                      <a:r>
                        <a:rPr lang="de-DE" sz="1200">
                          <a:solidFill>
                            <a:schemeClr val="tx2"/>
                          </a:solidFill>
                        </a:rPr>
                        <a:t>Ergebnisse der IST-Analysen</a:t>
                      </a:r>
                    </a:p>
                    <a:p>
                      <a:pPr algn="ctr"/>
                      <a:r>
                        <a:rPr lang="de-DE" sz="1200">
                          <a:solidFill>
                            <a:schemeClr val="tx2"/>
                          </a:solidFill>
                        </a:rPr>
                        <a:t>Best-</a:t>
                      </a:r>
                      <a:r>
                        <a:rPr lang="de-DE" sz="1200" err="1">
                          <a:solidFill>
                            <a:schemeClr val="tx2"/>
                          </a:solidFill>
                        </a:rPr>
                        <a:t>Practise</a:t>
                      </a:r>
                      <a:r>
                        <a:rPr lang="de-DE" sz="1200">
                          <a:solidFill>
                            <a:schemeClr val="tx2"/>
                          </a:solidFill>
                        </a:rPr>
                        <a:t> Beispiel</a:t>
                      </a:r>
                    </a:p>
                    <a:p>
                      <a:pPr algn="ctr"/>
                      <a:r>
                        <a:rPr lang="de-DE" sz="1200">
                          <a:solidFill>
                            <a:schemeClr val="tx2"/>
                          </a:solidFill>
                        </a:rPr>
                        <a:t>Suchstrategie für regionale Lieferanten</a:t>
                      </a:r>
                    </a:p>
                    <a:p>
                      <a:pPr algn="ctr"/>
                      <a:r>
                        <a:rPr lang="de-DE" sz="1200">
                          <a:solidFill>
                            <a:schemeClr val="tx2"/>
                          </a:solidFill>
                        </a:rPr>
                        <a:t>Schrittweise Umstellung auf regional, </a:t>
                      </a:r>
                      <a:r>
                        <a:rPr lang="de-DE" sz="1200" err="1">
                          <a:solidFill>
                            <a:schemeClr val="tx2"/>
                          </a:solidFill>
                        </a:rPr>
                        <a:t>bio</a:t>
                      </a:r>
                      <a:r>
                        <a:rPr lang="de-DE" sz="1200">
                          <a:solidFill>
                            <a:schemeClr val="tx2"/>
                          </a:solidFill>
                        </a:rPr>
                        <a:t>, artgerecht, fair</a:t>
                      </a:r>
                    </a:p>
                    <a:p>
                      <a:pPr algn="ctr"/>
                      <a:r>
                        <a:rPr lang="de-DE" sz="1200">
                          <a:solidFill>
                            <a:schemeClr val="tx2"/>
                          </a:solidFill>
                        </a:rPr>
                        <a:t>Anforderungsprofil an Lieferanten</a:t>
                      </a:r>
                    </a:p>
                  </a:txBody>
                  <a:tcPr/>
                </a:tc>
                <a:tc>
                  <a:txBody>
                    <a:bodyPr/>
                    <a:lstStyle/>
                    <a:p>
                      <a:pPr algn="l"/>
                      <a:r>
                        <a:rPr lang="de-DE" sz="1200">
                          <a:solidFill>
                            <a:schemeClr val="tx2"/>
                          </a:solidFill>
                        </a:rPr>
                        <a:t>Präsentation</a:t>
                      </a:r>
                    </a:p>
                    <a:p>
                      <a:pPr algn="l"/>
                      <a:r>
                        <a:rPr lang="de-DE" sz="1200">
                          <a:solidFill>
                            <a:schemeClr val="tx2"/>
                          </a:solidFill>
                        </a:rPr>
                        <a:t>Moderationskarten, Flip Chart, Stifte, Stellwand, Stecknadeln, Klebepunkte</a:t>
                      </a:r>
                    </a:p>
                    <a:p>
                      <a:pPr algn="l"/>
                      <a:r>
                        <a:rPr lang="de-DE" sz="1200">
                          <a:solidFill>
                            <a:schemeClr val="tx2"/>
                          </a:solidFill>
                        </a:rPr>
                        <a:t>Schwarzer-Peter Nachhaltigkeitsedition oder Lebensmittel-Icons</a:t>
                      </a:r>
                    </a:p>
                  </a:txBody>
                  <a:tcPr/>
                </a:tc>
                <a:extLst>
                  <a:ext uri="{0D108BD9-81ED-4DB2-BD59-A6C34878D82A}">
                    <a16:rowId xmlns:a16="http://schemas.microsoft.com/office/drawing/2014/main" val="791101704"/>
                  </a:ext>
                </a:extLst>
              </a:tr>
              <a:tr h="370501">
                <a:tc>
                  <a:txBody>
                    <a:bodyPr/>
                    <a:lstStyle/>
                    <a:p>
                      <a:pPr algn="ctr"/>
                      <a:r>
                        <a:rPr lang="de-DE" sz="1200">
                          <a:solidFill>
                            <a:schemeClr val="tx2"/>
                          </a:solidFill>
                        </a:rPr>
                        <a:t>3</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a:solidFill>
                            <a:schemeClr val="tx2"/>
                          </a:solidFill>
                        </a:rPr>
                        <a:t>90min </a:t>
                      </a:r>
                    </a:p>
                  </a:txBody>
                  <a:tcPr anchor="ctr"/>
                </a:tc>
                <a:tc>
                  <a:txBody>
                    <a:bodyPr/>
                    <a:lstStyle/>
                    <a:p>
                      <a:pPr algn="ctr"/>
                      <a:r>
                        <a:rPr lang="de-DE" sz="1200">
                          <a:solidFill>
                            <a:schemeClr val="tx2"/>
                          </a:solidFill>
                        </a:rPr>
                        <a:t>Auswertung des aktuellen Standes</a:t>
                      </a:r>
                    </a:p>
                    <a:p>
                      <a:pPr algn="ctr"/>
                      <a:r>
                        <a:rPr lang="de-DE" sz="1200">
                          <a:solidFill>
                            <a:schemeClr val="tx2"/>
                          </a:solidFill>
                        </a:rPr>
                        <a:t>Unterstützung bei Bedarf</a:t>
                      </a:r>
                    </a:p>
                  </a:txBody>
                  <a:tcPr/>
                </a:tc>
                <a:tc>
                  <a:txBody>
                    <a:bodyPr/>
                    <a:lstStyle/>
                    <a:p>
                      <a:pPr algn="ctr"/>
                      <a:r>
                        <a:rPr lang="de-DE" sz="1200">
                          <a:solidFill>
                            <a:schemeClr val="tx2"/>
                          </a:solidFill>
                        </a:rPr>
                        <a:t>Zwischenstand anhand von Leitfragen: Maßnahmenplanung, Maßnahmenumsetzung, Schwierigkeiten</a:t>
                      </a:r>
                    </a:p>
                    <a:p>
                      <a:pPr algn="ctr"/>
                      <a:r>
                        <a:rPr lang="de-DE" sz="1200">
                          <a:solidFill>
                            <a:schemeClr val="tx2"/>
                          </a:solidFill>
                        </a:rPr>
                        <a:t>Netzwerke</a:t>
                      </a:r>
                    </a:p>
                  </a:txBody>
                  <a:tcPr/>
                </a:tc>
                <a:tc>
                  <a:txBody>
                    <a:bodyPr/>
                    <a:lstStyle/>
                    <a:p>
                      <a:r>
                        <a:rPr lang="de-DE" sz="1200">
                          <a:solidFill>
                            <a:schemeClr val="tx2"/>
                          </a:solidFill>
                        </a:rPr>
                        <a:t>Präsentation</a:t>
                      </a:r>
                    </a:p>
                    <a:p>
                      <a:r>
                        <a:rPr lang="de-DE" sz="1200">
                          <a:solidFill>
                            <a:schemeClr val="tx2"/>
                          </a:solidFill>
                        </a:rPr>
                        <a:t>Karten/Blätter + Stifte oder Digitale Emojis </a:t>
                      </a:r>
                    </a:p>
                  </a:txBody>
                  <a:tcPr/>
                </a:tc>
                <a:extLst>
                  <a:ext uri="{0D108BD9-81ED-4DB2-BD59-A6C34878D82A}">
                    <a16:rowId xmlns:a16="http://schemas.microsoft.com/office/drawing/2014/main" val="2462647292"/>
                  </a:ext>
                </a:extLst>
              </a:tr>
              <a:tr h="370501">
                <a:tc>
                  <a:txBody>
                    <a:bodyPr/>
                    <a:lstStyle/>
                    <a:p>
                      <a:pPr algn="ctr"/>
                      <a:r>
                        <a:rPr lang="de-DE" sz="1200">
                          <a:solidFill>
                            <a:schemeClr val="tx2"/>
                          </a:solidFill>
                        </a:rPr>
                        <a:t>4</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a:solidFill>
                            <a:schemeClr val="tx2"/>
                          </a:solidFill>
                        </a:rPr>
                        <a:t>180min + Pause</a:t>
                      </a:r>
                    </a:p>
                  </a:txBody>
                  <a:tcPr anchor="ctr"/>
                </a:tc>
                <a:tc>
                  <a:txBody>
                    <a:bodyPr/>
                    <a:lstStyle/>
                    <a:p>
                      <a:pPr algn="ctr"/>
                      <a:r>
                        <a:rPr lang="de-DE" sz="1200">
                          <a:solidFill>
                            <a:schemeClr val="tx2"/>
                          </a:solidFill>
                        </a:rPr>
                        <a:t>Vorher-/Nachher-Vergleich</a:t>
                      </a:r>
                    </a:p>
                    <a:p>
                      <a:pPr algn="ctr"/>
                      <a:r>
                        <a:rPr lang="de-DE" sz="1200">
                          <a:solidFill>
                            <a:schemeClr val="tx2"/>
                          </a:solidFill>
                        </a:rPr>
                        <a:t>Ausblick</a:t>
                      </a:r>
                    </a:p>
                  </a:txBody>
                  <a:tcPr/>
                </a:tc>
                <a:tc>
                  <a:txBody>
                    <a:bodyPr/>
                    <a:lstStyle/>
                    <a:p>
                      <a:pPr algn="ctr"/>
                      <a:r>
                        <a:rPr lang="de-DE" sz="1200">
                          <a:solidFill>
                            <a:schemeClr val="tx2"/>
                          </a:solidFill>
                        </a:rPr>
                        <a:t>Ergebnisübersicht </a:t>
                      </a:r>
                    </a:p>
                    <a:p>
                      <a:pPr algn="ctr"/>
                      <a:r>
                        <a:rPr lang="de-DE" sz="1200">
                          <a:solidFill>
                            <a:schemeClr val="tx2"/>
                          </a:solidFill>
                        </a:rPr>
                        <a:t>Diskussion Hürden &amp; Schwierigkeiten </a:t>
                      </a:r>
                    </a:p>
                    <a:p>
                      <a:pPr algn="ctr"/>
                      <a:r>
                        <a:rPr lang="de-DE" sz="1200">
                          <a:solidFill>
                            <a:schemeClr val="tx2"/>
                          </a:solidFill>
                        </a:rPr>
                        <a:t>Herausstellung von Maßnahmen mit viel Potenzial und/oder wenig Aufwand</a:t>
                      </a:r>
                    </a:p>
                    <a:p>
                      <a:pPr algn="ctr"/>
                      <a:r>
                        <a:rPr lang="de-DE" sz="1200">
                          <a:solidFill>
                            <a:schemeClr val="tx2"/>
                          </a:solidFill>
                        </a:rPr>
                        <a:t>Ausblick</a:t>
                      </a:r>
                    </a:p>
                  </a:txBody>
                  <a:tcPr/>
                </a:tc>
                <a:tc>
                  <a:txBody>
                    <a:bodyPr/>
                    <a:lstStyle/>
                    <a:p>
                      <a:pPr algn="l"/>
                      <a:r>
                        <a:rPr lang="de-DE" sz="1200">
                          <a:solidFill>
                            <a:schemeClr val="tx2"/>
                          </a:solidFill>
                        </a:rPr>
                        <a:t>Präsentation</a:t>
                      </a:r>
                    </a:p>
                    <a:p>
                      <a:pPr algn="l"/>
                      <a:r>
                        <a:rPr lang="de-DE" sz="1200">
                          <a:solidFill>
                            <a:schemeClr val="tx2"/>
                          </a:solidFill>
                        </a:rPr>
                        <a:t>Moderationskarten, Flip Chart, Stifte, Stellwand, Stecknadeln</a:t>
                      </a:r>
                    </a:p>
                    <a:p>
                      <a:r>
                        <a:rPr lang="de-DE" sz="1200">
                          <a:solidFill>
                            <a:schemeClr val="tx2"/>
                          </a:solidFill>
                        </a:rPr>
                        <a:t>Arbeitsblatt (Speiseplan)</a:t>
                      </a:r>
                    </a:p>
                    <a:p>
                      <a:r>
                        <a:rPr lang="de-DE" sz="1200">
                          <a:solidFill>
                            <a:schemeClr val="tx2"/>
                          </a:solidFill>
                        </a:rPr>
                        <a:t>Postkarte/Briefpapier</a:t>
                      </a:r>
                    </a:p>
                  </a:txBody>
                  <a:tcPr/>
                </a:tc>
                <a:extLst>
                  <a:ext uri="{0D108BD9-81ED-4DB2-BD59-A6C34878D82A}">
                    <a16:rowId xmlns:a16="http://schemas.microsoft.com/office/drawing/2014/main" val="3422921826"/>
                  </a:ext>
                </a:extLst>
              </a:tr>
            </a:tbl>
          </a:graphicData>
        </a:graphic>
      </p:graphicFrame>
    </p:spTree>
    <p:extLst>
      <p:ext uri="{BB962C8B-B14F-4D97-AF65-F5344CB8AC3E}">
        <p14:creationId xmlns:p14="http://schemas.microsoft.com/office/powerpoint/2010/main" val="3455850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a:xfrm>
            <a:off x="371357" y="872232"/>
            <a:ext cx="8820993" cy="504540"/>
          </a:xfrm>
        </p:spPr>
        <p:txBody>
          <a:bodyPr/>
          <a:lstStyle/>
          <a:p>
            <a:r>
              <a:rPr lang="de-DE"/>
              <a:t>Konventionelle Landwirtschaft</a:t>
            </a:r>
          </a:p>
        </p:txBody>
      </p:sp>
      <p:sp>
        <p:nvSpPr>
          <p:cNvPr id="6" name="Google Shape;295;g2023b86b06f_0_0">
            <a:extLst>
              <a:ext uri="{FF2B5EF4-FFF2-40B4-BE49-F238E27FC236}">
                <a16:creationId xmlns:a16="http://schemas.microsoft.com/office/drawing/2014/main" id="{9721879C-D4B2-4DFB-A3BA-0DB63228B13D}"/>
              </a:ext>
            </a:extLst>
          </p:cNvPr>
          <p:cNvSpPr txBox="1">
            <a:spLocks/>
          </p:cNvSpPr>
          <p:nvPr/>
        </p:nvSpPr>
        <p:spPr bwMode="auto">
          <a:xfrm>
            <a:off x="365149" y="1920724"/>
            <a:ext cx="6162872" cy="872034"/>
          </a:xfrm>
          <a:prstGeom prst="rect">
            <a:avLst/>
          </a:prstGeom>
          <a:solidFill>
            <a:schemeClr val="bg1">
              <a:lumMod val="65000"/>
            </a:schemeClr>
          </a:solidFill>
          <a:ln>
            <a:noFill/>
          </a:ln>
          <a:effectLst>
            <a:softEdge rad="63500"/>
          </a:effectLst>
          <a:extLst>
            <a:ext uri="{FAA26D3D-D897-4be2-8F04-BA451C77F1D7}">
              <ma14:placeholderFlag xmlns:ma14="http://schemas.microsoft.com/office/mac/drawingml/2011/main" xmlns=""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50000"/>
              </a:lnSpc>
              <a:spcBef>
                <a:spcPts val="0"/>
              </a:spcBef>
              <a:spcAft>
                <a:spcPts val="0"/>
              </a:spcAft>
              <a:buSzPts val="1800"/>
              <a:buNone/>
            </a:pPr>
            <a:r>
              <a:rPr lang="de-DE" sz="1800" dirty="0"/>
              <a:t>Bodenverdichtungen + Verlust der Bodenfruchtbarkeit</a:t>
            </a:r>
          </a:p>
          <a:p>
            <a:pPr marL="114300" indent="0">
              <a:lnSpc>
                <a:spcPct val="150000"/>
              </a:lnSpc>
              <a:spcBef>
                <a:spcPts val="0"/>
              </a:spcBef>
              <a:spcAft>
                <a:spcPts val="0"/>
              </a:spcAft>
              <a:buSzPts val="1800"/>
              <a:buNone/>
            </a:pPr>
            <a:r>
              <a:rPr lang="de-DE" sz="1800" dirty="0"/>
              <a:t>Gefahr für Wasser- und Winderosionen </a:t>
            </a:r>
          </a:p>
          <a:p>
            <a:pPr marL="114300" indent="0" algn="r">
              <a:lnSpc>
                <a:spcPct val="150000"/>
              </a:lnSpc>
              <a:spcBef>
                <a:spcPts val="0"/>
              </a:spcBef>
              <a:spcAft>
                <a:spcPts val="0"/>
              </a:spcAft>
              <a:buSzPts val="1800"/>
              <a:buNone/>
            </a:pPr>
            <a:endParaRPr lang="de-DE" sz="1800" dirty="0"/>
          </a:p>
          <a:p>
            <a:pPr marL="114300" indent="0">
              <a:lnSpc>
                <a:spcPct val="150000"/>
              </a:lnSpc>
              <a:spcBef>
                <a:spcPts val="0"/>
              </a:spcBef>
              <a:spcAft>
                <a:spcPts val="0"/>
              </a:spcAft>
              <a:buSzPts val="1800"/>
              <a:buNone/>
            </a:pPr>
            <a:endParaRPr lang="de-DE" sz="1800" dirty="0"/>
          </a:p>
          <a:p>
            <a:pPr marL="114300" indent="0">
              <a:lnSpc>
                <a:spcPct val="150000"/>
              </a:lnSpc>
              <a:spcBef>
                <a:spcPts val="0"/>
              </a:spcBef>
              <a:spcAft>
                <a:spcPts val="0"/>
              </a:spcAft>
              <a:buSzPts val="1800"/>
              <a:buNone/>
            </a:pPr>
            <a:endParaRPr lang="de-DE" sz="1800" dirty="0"/>
          </a:p>
          <a:p>
            <a:pPr marL="114300" indent="0">
              <a:lnSpc>
                <a:spcPct val="150000"/>
              </a:lnSpc>
              <a:spcBef>
                <a:spcPts val="0"/>
              </a:spcBef>
              <a:spcAft>
                <a:spcPts val="0"/>
              </a:spcAft>
              <a:buSzPts val="1800"/>
              <a:buNone/>
            </a:pPr>
            <a:endParaRPr lang="de-DE" sz="1800" dirty="0"/>
          </a:p>
          <a:p>
            <a:pPr marL="0" indent="0">
              <a:spcBef>
                <a:spcPts val="0"/>
              </a:spcBef>
              <a:spcAft>
                <a:spcPts val="0"/>
              </a:spcAft>
              <a:buClr>
                <a:schemeClr val="dk1"/>
              </a:buClr>
              <a:buSzPts val="1100"/>
              <a:buNone/>
            </a:pPr>
            <a:endParaRPr lang="de-DE" sz="1800" dirty="0"/>
          </a:p>
          <a:p>
            <a:pPr marL="0" indent="0">
              <a:spcBef>
                <a:spcPts val="0"/>
              </a:spcBef>
              <a:spcAft>
                <a:spcPts val="0"/>
              </a:spcAft>
              <a:buSzPts val="1440"/>
              <a:buNone/>
            </a:pPr>
            <a:endParaRPr lang="de-DE" sz="1800" dirty="0"/>
          </a:p>
        </p:txBody>
      </p:sp>
      <p:sp>
        <p:nvSpPr>
          <p:cNvPr id="18" name="Google Shape;312;g2023b86b06f_0_0">
            <a:extLst>
              <a:ext uri="{FF2B5EF4-FFF2-40B4-BE49-F238E27FC236}">
                <a16:creationId xmlns:a16="http://schemas.microsoft.com/office/drawing/2014/main" id="{A1193305-611B-4F0B-A064-A9F764EBAA38}"/>
              </a:ext>
            </a:extLst>
          </p:cNvPr>
          <p:cNvSpPr txBox="1"/>
          <p:nvPr/>
        </p:nvSpPr>
        <p:spPr>
          <a:xfrm>
            <a:off x="10451939" y="5981729"/>
            <a:ext cx="1536862" cy="323135"/>
          </a:xfrm>
          <a:prstGeom prst="rect">
            <a:avLst/>
          </a:prstGeom>
          <a:noFill/>
          <a:ln>
            <a:noFill/>
          </a:ln>
        </p:spPr>
        <p:txBody>
          <a:bodyPr spcFirstLastPara="1" wrap="square" lIns="91425" tIns="91425" rIns="91425" bIns="91425" anchor="t" anchorCtr="0">
            <a:spAutoFit/>
          </a:bodyPr>
          <a:lstStyle/>
          <a:p>
            <a:pPr lvl="0"/>
            <a:r>
              <a:rPr lang="de-DE" sz="900">
                <a:solidFill>
                  <a:schemeClr val="bg1">
                    <a:lumMod val="65000"/>
                  </a:schemeClr>
                </a:solidFill>
              </a:rPr>
              <a:t>Umweltbundesamt, 2022</a:t>
            </a:r>
            <a:endParaRPr sz="900">
              <a:solidFill>
                <a:schemeClr val="bg1">
                  <a:lumMod val="65000"/>
                </a:schemeClr>
              </a:solidFill>
            </a:endParaRPr>
          </a:p>
        </p:txBody>
      </p:sp>
      <p:sp>
        <p:nvSpPr>
          <p:cNvPr id="3" name="Rechteck 2">
            <a:extLst>
              <a:ext uri="{FF2B5EF4-FFF2-40B4-BE49-F238E27FC236}">
                <a16:creationId xmlns:a16="http://schemas.microsoft.com/office/drawing/2014/main" id="{7910135C-0B21-4E73-8C5C-A79687AC1444}"/>
              </a:ext>
            </a:extLst>
          </p:cNvPr>
          <p:cNvSpPr/>
          <p:nvPr/>
        </p:nvSpPr>
        <p:spPr>
          <a:xfrm>
            <a:off x="365149" y="3224959"/>
            <a:ext cx="6087436" cy="872034"/>
          </a:xfrm>
          <a:prstGeom prst="rect">
            <a:avLst/>
          </a:prstGeom>
          <a:solidFill>
            <a:schemeClr val="bg1">
              <a:lumMod val="75000"/>
            </a:schemeClr>
          </a:solidFill>
          <a:effectLst>
            <a:softEdge rad="63500"/>
          </a:effectLst>
        </p:spPr>
        <p:txBody>
          <a:bodyPr wrap="square">
            <a:spAutoFit/>
          </a:bodyPr>
          <a:lstStyle/>
          <a:p>
            <a:pPr marL="114300">
              <a:lnSpc>
                <a:spcPct val="150000"/>
              </a:lnSpc>
              <a:spcBef>
                <a:spcPts val="0"/>
              </a:spcBef>
              <a:spcAft>
                <a:spcPts val="0"/>
              </a:spcAft>
              <a:buSzPts val="1800"/>
            </a:pPr>
            <a:r>
              <a:rPr lang="de-DE" dirty="0"/>
              <a:t>Nitratbelastungen des Grundwassers </a:t>
            </a:r>
          </a:p>
          <a:p>
            <a:pPr marL="114300">
              <a:lnSpc>
                <a:spcPct val="150000"/>
              </a:lnSpc>
              <a:spcBef>
                <a:spcPts val="0"/>
              </a:spcBef>
              <a:spcAft>
                <a:spcPts val="0"/>
              </a:spcAft>
              <a:buSzPts val="1800"/>
            </a:pPr>
            <a:r>
              <a:rPr lang="de-DE" dirty="0"/>
              <a:t>Nährstoffüberversorgung von Flüssen, Seen und Meeren</a:t>
            </a:r>
          </a:p>
        </p:txBody>
      </p:sp>
      <p:sp>
        <p:nvSpPr>
          <p:cNvPr id="7" name="Rechteck 6">
            <a:extLst>
              <a:ext uri="{FF2B5EF4-FFF2-40B4-BE49-F238E27FC236}">
                <a16:creationId xmlns:a16="http://schemas.microsoft.com/office/drawing/2014/main" id="{DF9AFBAF-D287-42F6-9E61-441338260D3F}"/>
              </a:ext>
            </a:extLst>
          </p:cNvPr>
          <p:cNvSpPr/>
          <p:nvPr/>
        </p:nvSpPr>
        <p:spPr>
          <a:xfrm>
            <a:off x="365149" y="4529194"/>
            <a:ext cx="7037515" cy="1287532"/>
          </a:xfrm>
          <a:prstGeom prst="rect">
            <a:avLst/>
          </a:prstGeom>
          <a:solidFill>
            <a:schemeClr val="bg1">
              <a:lumMod val="85000"/>
            </a:schemeClr>
          </a:solidFill>
          <a:effectLst>
            <a:softEdge rad="63500"/>
          </a:effectLst>
        </p:spPr>
        <p:txBody>
          <a:bodyPr wrap="square">
            <a:spAutoFit/>
          </a:bodyPr>
          <a:lstStyle/>
          <a:p>
            <a:pPr marL="400050" indent="-285750">
              <a:lnSpc>
                <a:spcPct val="150000"/>
              </a:lnSpc>
              <a:spcBef>
                <a:spcPts val="0"/>
              </a:spcBef>
              <a:spcAft>
                <a:spcPts val="0"/>
              </a:spcAft>
              <a:buSzPts val="1800"/>
            </a:pPr>
            <a:r>
              <a:rPr lang="de-DE" dirty="0"/>
              <a:t>potenzielle Gefahren für terrestrische und aquatische Ökosysteme </a:t>
            </a:r>
          </a:p>
          <a:p>
            <a:pPr marL="400050" indent="-285750">
              <a:lnSpc>
                <a:spcPct val="150000"/>
              </a:lnSpc>
              <a:spcBef>
                <a:spcPts val="0"/>
              </a:spcBef>
              <a:spcAft>
                <a:spcPts val="0"/>
              </a:spcAft>
              <a:buSzPts val="1800"/>
            </a:pPr>
            <a:r>
              <a:rPr lang="de-DE" dirty="0"/>
              <a:t>Verlust der Artenvielfalt </a:t>
            </a:r>
          </a:p>
          <a:p>
            <a:pPr marL="400050" indent="-285750">
              <a:lnSpc>
                <a:spcPct val="150000"/>
              </a:lnSpc>
              <a:spcBef>
                <a:spcPts val="0"/>
              </a:spcBef>
              <a:spcAft>
                <a:spcPts val="0"/>
              </a:spcAft>
              <a:buSzPts val="1800"/>
            </a:pPr>
            <a:r>
              <a:rPr lang="de-DE" dirty="0"/>
              <a:t>Ausstoß klimawirksamer Treibhausgase</a:t>
            </a:r>
          </a:p>
        </p:txBody>
      </p:sp>
      <p:pic>
        <p:nvPicPr>
          <p:cNvPr id="9" name="Grafik 8">
            <a:extLst>
              <a:ext uri="{FF2B5EF4-FFF2-40B4-BE49-F238E27FC236}">
                <a16:creationId xmlns:a16="http://schemas.microsoft.com/office/drawing/2014/main" id="{1D3E9846-5FE5-4441-82DE-B8215EB25205}"/>
              </a:ext>
            </a:extLst>
          </p:cNvPr>
          <p:cNvPicPr>
            <a:picLocks noChangeAspect="1"/>
          </p:cNvPicPr>
          <p:nvPr/>
        </p:nvPicPr>
        <p:blipFill>
          <a:blip r:embed="rId3"/>
          <a:stretch>
            <a:fillRect/>
          </a:stretch>
        </p:blipFill>
        <p:spPr>
          <a:xfrm>
            <a:off x="7688615" y="1932340"/>
            <a:ext cx="1536861" cy="3027847"/>
          </a:xfrm>
          <a:prstGeom prst="rect">
            <a:avLst/>
          </a:prstGeom>
        </p:spPr>
      </p:pic>
      <p:pic>
        <p:nvPicPr>
          <p:cNvPr id="11" name="Grafik 10">
            <a:extLst>
              <a:ext uri="{FF2B5EF4-FFF2-40B4-BE49-F238E27FC236}">
                <a16:creationId xmlns:a16="http://schemas.microsoft.com/office/drawing/2014/main" id="{2B41DA63-3145-4BAA-B15A-F8210001BAC5}"/>
              </a:ext>
            </a:extLst>
          </p:cNvPr>
          <p:cNvPicPr>
            <a:picLocks noChangeAspect="1"/>
          </p:cNvPicPr>
          <p:nvPr/>
        </p:nvPicPr>
        <p:blipFill>
          <a:blip r:embed="rId3"/>
          <a:stretch>
            <a:fillRect/>
          </a:stretch>
        </p:blipFill>
        <p:spPr>
          <a:xfrm>
            <a:off x="9975758" y="1915076"/>
            <a:ext cx="1536861" cy="3027847"/>
          </a:xfrm>
          <a:prstGeom prst="rect">
            <a:avLst/>
          </a:prstGeom>
        </p:spPr>
      </p:pic>
      <p:pic>
        <p:nvPicPr>
          <p:cNvPr id="10" name="Grafik 9">
            <a:extLst>
              <a:ext uri="{FF2B5EF4-FFF2-40B4-BE49-F238E27FC236}">
                <a16:creationId xmlns:a16="http://schemas.microsoft.com/office/drawing/2014/main" id="{F3C74D34-E7E1-41E6-B743-88F223FAFD6F}"/>
              </a:ext>
            </a:extLst>
          </p:cNvPr>
          <p:cNvPicPr>
            <a:picLocks noChangeAspect="1"/>
          </p:cNvPicPr>
          <p:nvPr/>
        </p:nvPicPr>
        <p:blipFill>
          <a:blip r:embed="rId3"/>
          <a:stretch>
            <a:fillRect/>
          </a:stretch>
        </p:blipFill>
        <p:spPr>
          <a:xfrm>
            <a:off x="8815164" y="1923708"/>
            <a:ext cx="1536861" cy="3027847"/>
          </a:xfrm>
          <a:prstGeom prst="rect">
            <a:avLst/>
          </a:prstGeom>
        </p:spPr>
      </p:pic>
    </p:spTree>
    <p:extLst>
      <p:ext uri="{BB962C8B-B14F-4D97-AF65-F5344CB8AC3E}">
        <p14:creationId xmlns:p14="http://schemas.microsoft.com/office/powerpoint/2010/main" val="388071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3" name="Inhaltsplatzhalter 2">
            <a:extLst>
              <a:ext uri="{FF2B5EF4-FFF2-40B4-BE49-F238E27FC236}">
                <a16:creationId xmlns:a16="http://schemas.microsoft.com/office/drawing/2014/main" id="{FF97E285-46C3-44E5-AD28-A72ABC193BD4}"/>
              </a:ext>
            </a:extLst>
          </p:cNvPr>
          <p:cNvSpPr>
            <a:spLocks noGrp="1"/>
          </p:cNvSpPr>
          <p:nvPr>
            <p:ph idx="1"/>
          </p:nvPr>
        </p:nvSpPr>
        <p:spPr>
          <a:xfrm>
            <a:off x="371481" y="1785938"/>
            <a:ext cx="11392889" cy="4019550"/>
          </a:xfrm>
        </p:spPr>
        <p:txBody>
          <a:bodyPr/>
          <a:lstStyle/>
          <a:p>
            <a:pPr marL="354965" indent="-354965">
              <a:lnSpc>
                <a:spcPct val="150000"/>
              </a:lnSpc>
            </a:pPr>
            <a:r>
              <a:rPr lang="de-DE" sz="1600"/>
              <a:t>immer mehr Plastikmüll in den Meeren -&gt; jährlich landen etwa 12,7 Tonnen Plastikmüll im Meer </a:t>
            </a:r>
            <a:endParaRPr lang="de-DE"/>
          </a:p>
          <a:p>
            <a:pPr marL="354965" indent="-354965">
              <a:lnSpc>
                <a:spcPct val="150000"/>
              </a:lnSpc>
            </a:pPr>
            <a:endParaRPr lang="de-DE" sz="1600">
              <a:cs typeface="Arial"/>
            </a:endParaRPr>
          </a:p>
          <a:p>
            <a:pPr marL="354965" indent="-354965">
              <a:lnSpc>
                <a:spcPct val="150000"/>
              </a:lnSpc>
            </a:pPr>
            <a:r>
              <a:rPr lang="de-DE" sz="1600"/>
              <a:t>Deutschland hat verschiedene Recycling-Systeme</a:t>
            </a:r>
            <a:endParaRPr lang="de-DE" sz="1600">
              <a:cs typeface="Arial"/>
            </a:endParaRPr>
          </a:p>
          <a:p>
            <a:pPr marL="983615" lvl="1" indent="-354965">
              <a:lnSpc>
                <a:spcPct val="150000"/>
              </a:lnSpc>
            </a:pPr>
            <a:r>
              <a:rPr lang="de-DE" sz="1600"/>
              <a:t>trotzdem wird über die Hälfte des Mülls verbrannt</a:t>
            </a:r>
            <a:endParaRPr lang="de-DE" sz="1600">
              <a:cs typeface="Arial"/>
            </a:endParaRPr>
          </a:p>
          <a:p>
            <a:pPr marL="983615" lvl="1" indent="-354965">
              <a:lnSpc>
                <a:spcPct val="150000"/>
              </a:lnSpc>
            </a:pPr>
            <a:r>
              <a:rPr lang="de-DE" sz="1600"/>
              <a:t>zu recycelnder Müll = wird nicht komplett in Deutschland verwertet, sondern exportiert</a:t>
            </a:r>
            <a:endParaRPr lang="de-DE" sz="1600">
              <a:cs typeface="Arial"/>
            </a:endParaRPr>
          </a:p>
          <a:p>
            <a:pPr marL="983615" lvl="1" indent="-354965">
              <a:lnSpc>
                <a:spcPct val="150000"/>
              </a:lnSpc>
            </a:pPr>
            <a:endParaRPr lang="de-DE" sz="1600">
              <a:cs typeface="Arial"/>
            </a:endParaRPr>
          </a:p>
          <a:p>
            <a:pPr marL="354965" indent="-354965">
              <a:lnSpc>
                <a:spcPct val="150000"/>
              </a:lnSpc>
            </a:pPr>
            <a:r>
              <a:rPr lang="de-DE" sz="1600"/>
              <a:t>hoher </a:t>
            </a:r>
            <a:r>
              <a:rPr lang="de-DE" sz="1600" err="1"/>
              <a:t>Conveniencegrad</a:t>
            </a:r>
            <a:r>
              <a:rPr lang="de-DE" sz="1600"/>
              <a:t> = viel Verpackungsmüll </a:t>
            </a:r>
            <a:endParaRPr lang="de-DE" sz="1600">
              <a:cs typeface="Arial"/>
            </a:endParaRPr>
          </a:p>
          <a:p>
            <a:pPr marL="354965" indent="-354965">
              <a:lnSpc>
                <a:spcPct val="150000"/>
              </a:lnSpc>
            </a:pPr>
            <a:r>
              <a:rPr lang="de-DE" sz="1600"/>
              <a:t>Müll fällt aber auch in anderen Bereichen an, wie zum Beispiel dem Angebot von Kaffee </a:t>
            </a:r>
            <a:r>
              <a:rPr lang="de-DE" sz="1600" err="1"/>
              <a:t>To</a:t>
            </a:r>
            <a:r>
              <a:rPr lang="de-DE" sz="1600"/>
              <a:t>-Go. </a:t>
            </a:r>
            <a:endParaRPr lang="de-DE" sz="1600">
              <a:cs typeface="Arial"/>
            </a:endParaRPr>
          </a:p>
          <a:p>
            <a:pPr marL="354965" indent="-354965">
              <a:lnSpc>
                <a:spcPct val="150000"/>
              </a:lnSpc>
            </a:pPr>
            <a:endParaRPr lang="de-DE" sz="1600">
              <a:cs typeface="Arial"/>
            </a:endParaRPr>
          </a:p>
          <a:p>
            <a:pPr marL="0" indent="0" algn="ctr">
              <a:lnSpc>
                <a:spcPct val="150000"/>
              </a:lnSpc>
              <a:buNone/>
            </a:pPr>
            <a:r>
              <a:rPr lang="de-DE" sz="1600" b="1"/>
              <a:t>2020 waren es 18,8 Millionen Tonnen und das nur in Deutschland. </a:t>
            </a:r>
          </a:p>
          <a:p>
            <a:pPr marL="354965" indent="-354965">
              <a:lnSpc>
                <a:spcPct val="150000"/>
              </a:lnSpc>
            </a:pPr>
            <a:endParaRPr lang="de-DE" sz="1600">
              <a:cs typeface="Arial"/>
            </a:endParaRP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a:xfrm>
            <a:off x="371357" y="872232"/>
            <a:ext cx="8820993" cy="504540"/>
          </a:xfrm>
        </p:spPr>
        <p:txBody>
          <a:bodyPr/>
          <a:lstStyle/>
          <a:p>
            <a:r>
              <a:rPr lang="de-DE"/>
              <a:t>Verpackungen</a:t>
            </a:r>
          </a:p>
        </p:txBody>
      </p:sp>
      <p:sp>
        <p:nvSpPr>
          <p:cNvPr id="6" name="Rechteck 5">
            <a:extLst>
              <a:ext uri="{FF2B5EF4-FFF2-40B4-BE49-F238E27FC236}">
                <a16:creationId xmlns:a16="http://schemas.microsoft.com/office/drawing/2014/main" id="{8A58C90B-2223-4A83-9157-72B09D4F34DD}"/>
              </a:ext>
            </a:extLst>
          </p:cNvPr>
          <p:cNvSpPr/>
          <p:nvPr/>
        </p:nvSpPr>
        <p:spPr>
          <a:xfrm>
            <a:off x="9476059" y="6016055"/>
            <a:ext cx="2503737" cy="246221"/>
          </a:xfrm>
          <a:prstGeom prst="rect">
            <a:avLst/>
          </a:prstGeom>
        </p:spPr>
        <p:txBody>
          <a:bodyPr wrap="square">
            <a:spAutoFit/>
          </a:bodyPr>
          <a:lstStyle/>
          <a:p>
            <a:r>
              <a:rPr lang="de-DE" sz="1000">
                <a:solidFill>
                  <a:schemeClr val="bg1">
                    <a:lumMod val="65000"/>
                  </a:schemeClr>
                </a:solidFill>
              </a:rPr>
              <a:t>WWF, 2020 &amp; Umweltbundesamt, 2023 </a:t>
            </a:r>
          </a:p>
        </p:txBody>
      </p:sp>
    </p:spTree>
    <p:extLst>
      <p:ext uri="{BB962C8B-B14F-4D97-AF65-F5344CB8AC3E}">
        <p14:creationId xmlns:p14="http://schemas.microsoft.com/office/powerpoint/2010/main" val="1153763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AE2AFE-59E4-40D2-A47D-C7AEAC7E48D2}"/>
              </a:ext>
            </a:extLst>
          </p:cNvPr>
          <p:cNvSpPr>
            <a:spLocks noGrp="1"/>
          </p:cNvSpPr>
          <p:nvPr>
            <p:ph type="pic" sz="quarter" idx="4294967295"/>
          </p:nvPr>
        </p:nvSpPr>
        <p:spPr>
          <a:xfrm>
            <a:off x="0" y="1052736"/>
            <a:ext cx="12192000" cy="5805264"/>
          </a:xfrm>
        </p:spPr>
      </p:sp>
      <p:sp>
        <p:nvSpPr>
          <p:cNvPr id="9" name="Rechteck 8">
            <a:extLst>
              <a:ext uri="{FF2B5EF4-FFF2-40B4-BE49-F238E27FC236}">
                <a16:creationId xmlns:a16="http://schemas.microsoft.com/office/drawing/2014/main" id="{262340BE-0FC1-47B6-AD76-392250845F91}"/>
              </a:ext>
            </a:extLst>
          </p:cNvPr>
          <p:cNvSpPr/>
          <p:nvPr/>
        </p:nvSpPr>
        <p:spPr>
          <a:xfrm>
            <a:off x="0" y="1052736"/>
            <a:ext cx="12192000" cy="5832000"/>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Titel 5">
            <a:extLst>
              <a:ext uri="{FF2B5EF4-FFF2-40B4-BE49-F238E27FC236}">
                <a16:creationId xmlns:a16="http://schemas.microsoft.com/office/drawing/2014/main" id="{6FFF65AD-7AF3-70CC-D4AB-58159D32EB8E}"/>
              </a:ext>
            </a:extLst>
          </p:cNvPr>
          <p:cNvSpPr>
            <a:spLocks noGrp="1"/>
          </p:cNvSpPr>
          <p:nvPr>
            <p:ph type="ctrTitle"/>
          </p:nvPr>
        </p:nvSpPr>
        <p:spPr>
          <a:xfrm>
            <a:off x="3738658" y="2379241"/>
            <a:ext cx="8456414" cy="1980220"/>
          </a:xfrm>
        </p:spPr>
        <p:txBody>
          <a:bodyPr/>
          <a:lstStyle/>
          <a:p>
            <a:r>
              <a:rPr lang="de-DE" sz="8800" b="1" dirty="0"/>
              <a:t>PAUSE</a:t>
            </a:r>
          </a:p>
        </p:txBody>
      </p:sp>
    </p:spTree>
    <p:extLst>
      <p:ext uri="{BB962C8B-B14F-4D97-AF65-F5344CB8AC3E}">
        <p14:creationId xmlns:p14="http://schemas.microsoft.com/office/powerpoint/2010/main" val="93299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a:t>
            </a:r>
            <a:r>
              <a:rPr lang="de-DE" err="1"/>
              <a:t>Thinking</a:t>
            </a:r>
            <a:r>
              <a:rPr lang="de-DE"/>
              <a:t> Hats</a:t>
            </a: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1600">
                <a:latin typeface="Arial" panose="020B0604020202020204" pitchFamily="34" charset="0"/>
                <a:cs typeface="Arial" panose="020B0604020202020204" pitchFamily="34" charset="0"/>
              </a:rPr>
              <a:t>Zur Betrachtung von Dilemmata in der Beschaffung werden den Teilnehmenden zunächst verschiedene Akteure innerhalb des Beschaffungsprozesses vorgestellt. Jeder Rolle wird eine Farbe zugeordnet. Daraufhin wird die Fragestellung/Aussage, über die diskutiert werden soll, erläutert. Anschließend bekommt jede*r Teilnehmende*r eine Rolle zugeteilt und überlegt kurz, welche Argumente diese Personengruppe anführen würde.</a:t>
            </a:r>
          </a:p>
          <a:p>
            <a:pPr marL="0" indent="0">
              <a:buNone/>
            </a:pPr>
            <a:r>
              <a:rPr lang="de-DE" sz="1600">
                <a:latin typeface="Arial" panose="020B0604020202020204" pitchFamily="34" charset="0"/>
                <a:cs typeface="Arial" panose="020B0604020202020204" pitchFamily="34" charset="0"/>
              </a:rPr>
              <a:t>Danach werden im Plenum die verschiedenen Standpunkte vorgestellt und diskutiert.</a:t>
            </a:r>
          </a:p>
          <a:p>
            <a:pPr marL="0" indent="0">
              <a:buNone/>
            </a:pPr>
            <a:endParaRPr lang="de-DE" sz="1600">
              <a:latin typeface="Arial" panose="020B0604020202020204" pitchFamily="34" charset="0"/>
              <a:cs typeface="Arial" panose="020B0604020202020204" pitchFamily="34" charset="0"/>
            </a:endParaRPr>
          </a:p>
          <a:p>
            <a:pPr marL="0" indent="0">
              <a:buNone/>
            </a:pPr>
            <a:r>
              <a:rPr lang="de-DE" sz="1600">
                <a:latin typeface="Arial" panose="020B0604020202020204" pitchFamily="34" charset="0"/>
                <a:cs typeface="Arial" panose="020B0604020202020204" pitchFamily="34" charset="0"/>
              </a:rPr>
              <a:t>Danach können drei 3 Totschlagargumente aus den vorherigen Argumenten ausgesucht und gemeinsam überlegen werden, was darauf geantwortet werden kann. </a:t>
            </a:r>
          </a:p>
          <a:p>
            <a:pPr marL="0" indent="0">
              <a:buNone/>
            </a:pPr>
            <a:r>
              <a:rPr lang="de-DE" sz="1600">
                <a:latin typeface="Arial" panose="020B0604020202020204" pitchFamily="34" charset="0"/>
                <a:cs typeface="Arial" panose="020B0604020202020204" pitchFamily="34" charset="0"/>
              </a:rPr>
              <a:t>Beispiel für klassische Totschlagargumente gegen eine nachhaltige Beschaffung sind:</a:t>
            </a:r>
          </a:p>
          <a:p>
            <a:r>
              <a:rPr lang="de-DE" sz="1600">
                <a:latin typeface="Arial" panose="020B0604020202020204" pitchFamily="34" charset="0"/>
                <a:cs typeface="Arial" panose="020B0604020202020204" pitchFamily="34" charset="0"/>
              </a:rPr>
              <a:t>Das ist zu teuer.</a:t>
            </a:r>
          </a:p>
          <a:p>
            <a:r>
              <a:rPr lang="de-DE" sz="1600">
                <a:latin typeface="Arial" panose="020B0604020202020204" pitchFamily="34" charset="0"/>
                <a:cs typeface="Arial" panose="020B0604020202020204" pitchFamily="34" charset="0"/>
              </a:rPr>
              <a:t>Die Produkte von „mir“ wollen sie nicht mehr? (Konventionelle Landwirtschaft der Eltern/Familie)</a:t>
            </a:r>
          </a:p>
          <a:p>
            <a:r>
              <a:rPr lang="de-DE" sz="1600">
                <a:latin typeface="Arial" panose="020B0604020202020204" pitchFamily="34" charset="0"/>
                <a:cs typeface="Arial" panose="020B0604020202020204" pitchFamily="34" charset="0"/>
              </a:rPr>
              <a:t>Das ist doch total egal, wo das her kommt?</a:t>
            </a:r>
          </a:p>
          <a:p>
            <a:pPr marL="0" indent="0">
              <a:buNone/>
            </a:pPr>
            <a:endParaRPr lang="de-DE" sz="1600">
              <a:latin typeface="Arial" panose="020B0604020202020204" pitchFamily="34" charset="0"/>
              <a:cs typeface="Arial" panose="020B0604020202020204" pitchFamily="34" charset="0"/>
            </a:endParaRPr>
          </a:p>
          <a:p>
            <a:pPr marL="0" indent="0">
              <a:buNone/>
            </a:pPr>
            <a:r>
              <a:rPr lang="de-DE" sz="1600">
                <a:latin typeface="Arial" panose="020B0604020202020204" pitchFamily="34" charset="0"/>
                <a:cs typeface="Arial" panose="020B0604020202020204" pitchFamily="34" charset="0"/>
              </a:rPr>
              <a:t>Die ausgeblendeten Folien können bei Bedarf zur Unterstützung bei der Beantwortung der Dilemmata genutzt werden.</a:t>
            </a:r>
          </a:p>
          <a:p>
            <a:pPr marL="0" indent="0">
              <a:buNone/>
            </a:pPr>
            <a:endParaRPr lang="de-DE" sz="1600"/>
          </a:p>
          <a:p>
            <a:pPr marL="0" indent="0">
              <a:buNone/>
            </a:pPr>
            <a:r>
              <a:rPr lang="de-DE" sz="1600" b="1"/>
              <a:t>Material:</a:t>
            </a:r>
            <a:r>
              <a:rPr lang="de-DE" sz="1600"/>
              <a:t> Präsentation, Moderationskarten (für Notizen), Stifte</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48357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87C053E0-3DE3-4BF8-82C5-FE0BDEE8F06A}"/>
              </a:ext>
            </a:extLst>
          </p:cNvPr>
          <p:cNvPicPr>
            <a:picLocks noChangeAspect="1"/>
          </p:cNvPicPr>
          <p:nvPr/>
        </p:nvPicPr>
        <p:blipFill>
          <a:blip r:embed="rId3">
            <a:duotone>
              <a:schemeClr val="accent5">
                <a:shade val="45000"/>
                <a:satMod val="135000"/>
              </a:schemeClr>
              <a:prstClr val="white"/>
            </a:duotone>
          </a:blip>
          <a:stretch>
            <a:fillRect/>
          </a:stretch>
        </p:blipFill>
        <p:spPr>
          <a:xfrm>
            <a:off x="9031036" y="1746108"/>
            <a:ext cx="1240317" cy="1187161"/>
          </a:xfrm>
          <a:prstGeom prst="rect">
            <a:avLst/>
          </a:prstGeom>
        </p:spPr>
      </p:pic>
      <p:pic>
        <p:nvPicPr>
          <p:cNvPr id="20" name="Grafik 19">
            <a:extLst>
              <a:ext uri="{FF2B5EF4-FFF2-40B4-BE49-F238E27FC236}">
                <a16:creationId xmlns:a16="http://schemas.microsoft.com/office/drawing/2014/main" id="{DA822BBC-7EA9-4A6C-8174-E960E7FA76CE}"/>
              </a:ext>
            </a:extLst>
          </p:cNvPr>
          <p:cNvPicPr>
            <a:picLocks noChangeAspect="1"/>
          </p:cNvPicPr>
          <p:nvPr/>
        </p:nvPicPr>
        <p:blipFill>
          <a:blip r:embed="rId3">
            <a:duotone>
              <a:schemeClr val="accent6">
                <a:shade val="45000"/>
                <a:satMod val="135000"/>
              </a:schemeClr>
              <a:prstClr val="white"/>
            </a:duotone>
          </a:blip>
          <a:stretch>
            <a:fillRect/>
          </a:stretch>
        </p:blipFill>
        <p:spPr>
          <a:xfrm>
            <a:off x="7192967" y="1761896"/>
            <a:ext cx="1240317" cy="1187161"/>
          </a:xfrm>
          <a:prstGeom prst="rect">
            <a:avLst/>
          </a:prstGeom>
        </p:spPr>
      </p:pic>
      <p:pic>
        <p:nvPicPr>
          <p:cNvPr id="19" name="Grafik 18">
            <a:extLst>
              <a:ext uri="{FF2B5EF4-FFF2-40B4-BE49-F238E27FC236}">
                <a16:creationId xmlns:a16="http://schemas.microsoft.com/office/drawing/2014/main" id="{E2492891-2F9A-4595-9851-E939A2F476D9}"/>
              </a:ext>
            </a:extLst>
          </p:cNvPr>
          <p:cNvPicPr>
            <a:picLocks noChangeAspect="1"/>
          </p:cNvPicPr>
          <p:nvPr/>
        </p:nvPicPr>
        <p:blipFill>
          <a:blip r:embed="rId3">
            <a:duotone>
              <a:schemeClr val="accent3">
                <a:shade val="45000"/>
                <a:satMod val="135000"/>
              </a:schemeClr>
              <a:prstClr val="white"/>
            </a:duotone>
          </a:blip>
          <a:stretch>
            <a:fillRect/>
          </a:stretch>
        </p:blipFill>
        <p:spPr>
          <a:xfrm>
            <a:off x="5156813" y="1746108"/>
            <a:ext cx="1240317" cy="1187161"/>
          </a:xfrm>
          <a:prstGeom prst="rect">
            <a:avLst/>
          </a:prstGeom>
        </p:spPr>
      </p:pic>
      <p:pic>
        <p:nvPicPr>
          <p:cNvPr id="18" name="Grafik 17">
            <a:extLst>
              <a:ext uri="{FF2B5EF4-FFF2-40B4-BE49-F238E27FC236}">
                <a16:creationId xmlns:a16="http://schemas.microsoft.com/office/drawing/2014/main" id="{5B036D52-4567-4643-B697-F8FC1A902CBD}"/>
              </a:ext>
            </a:extLst>
          </p:cNvPr>
          <p:cNvPicPr>
            <a:picLocks noChangeAspect="1"/>
          </p:cNvPicPr>
          <p:nvPr/>
        </p:nvPicPr>
        <p:blipFill>
          <a:blip r:embed="rId3">
            <a:duotone>
              <a:schemeClr val="accent4">
                <a:shade val="45000"/>
                <a:satMod val="135000"/>
              </a:schemeClr>
              <a:prstClr val="white"/>
            </a:duotone>
          </a:blip>
          <a:stretch>
            <a:fillRect/>
          </a:stretch>
        </p:blipFill>
        <p:spPr>
          <a:xfrm>
            <a:off x="3120660" y="1746108"/>
            <a:ext cx="1240317" cy="1187161"/>
          </a:xfrm>
          <a:prstGeom prst="rect">
            <a:avLst/>
          </a:prstGeom>
        </p:spPr>
      </p:pic>
      <p:pic>
        <p:nvPicPr>
          <p:cNvPr id="6" name="Grafik 5">
            <a:extLst>
              <a:ext uri="{FF2B5EF4-FFF2-40B4-BE49-F238E27FC236}">
                <a16:creationId xmlns:a16="http://schemas.microsoft.com/office/drawing/2014/main" id="{EBBB2E2D-3B2E-42A9-AF21-E7ED0806064B}"/>
              </a:ext>
            </a:extLst>
          </p:cNvPr>
          <p:cNvPicPr>
            <a:picLocks noChangeAspect="1"/>
          </p:cNvPicPr>
          <p:nvPr/>
        </p:nvPicPr>
        <p:blipFill>
          <a:blip r:embed="rId3">
            <a:duotone>
              <a:schemeClr val="accent1">
                <a:shade val="45000"/>
                <a:satMod val="135000"/>
              </a:schemeClr>
              <a:prstClr val="white"/>
            </a:duotone>
          </a:blip>
          <a:stretch>
            <a:fillRect/>
          </a:stretch>
        </p:blipFill>
        <p:spPr>
          <a:xfrm>
            <a:off x="1214661" y="1761897"/>
            <a:ext cx="1240317" cy="1187161"/>
          </a:xfrm>
          <a:prstGeom prst="rect">
            <a:avLst/>
          </a:prstGeom>
        </p:spPr>
      </p:pic>
      <p:sp>
        <p:nvSpPr>
          <p:cNvPr id="2" name="Titel 1">
            <a:extLst>
              <a:ext uri="{FF2B5EF4-FFF2-40B4-BE49-F238E27FC236}">
                <a16:creationId xmlns:a16="http://schemas.microsoft.com/office/drawing/2014/main" id="{4CD50F60-520A-0AFA-ED6B-548DF1C7F247}"/>
              </a:ext>
            </a:extLst>
          </p:cNvPr>
          <p:cNvSpPr>
            <a:spLocks noGrp="1"/>
          </p:cNvSpPr>
          <p:nvPr>
            <p:ph type="title"/>
          </p:nvPr>
        </p:nvSpPr>
        <p:spPr>
          <a:xfrm>
            <a:off x="371481" y="374658"/>
            <a:ext cx="8824913" cy="569913"/>
          </a:xfrm>
        </p:spPr>
        <p:txBody>
          <a:bodyPr/>
          <a:lstStyle/>
          <a:p>
            <a:r>
              <a:rPr lang="de-DE"/>
              <a:t>Perspektiven in der Gemeinschaftsverpflegung</a:t>
            </a:r>
          </a:p>
        </p:txBody>
      </p:sp>
      <p:sp>
        <p:nvSpPr>
          <p:cNvPr id="12" name="Textfeld 11">
            <a:extLst>
              <a:ext uri="{FF2B5EF4-FFF2-40B4-BE49-F238E27FC236}">
                <a16:creationId xmlns:a16="http://schemas.microsoft.com/office/drawing/2014/main" id="{366463D1-4471-2E2F-C710-A39B07D188B2}"/>
              </a:ext>
            </a:extLst>
          </p:cNvPr>
          <p:cNvSpPr txBox="1"/>
          <p:nvPr/>
        </p:nvSpPr>
        <p:spPr>
          <a:xfrm>
            <a:off x="976515" y="3086358"/>
            <a:ext cx="1720442" cy="389017"/>
          </a:xfrm>
          <a:prstGeom prst="rect">
            <a:avLst/>
          </a:prstGeom>
          <a:noFill/>
        </p:spPr>
        <p:txBody>
          <a:bodyPr wrap="square" rtlCol="0">
            <a:spAutoFit/>
          </a:bodyPr>
          <a:lstStyle/>
          <a:p>
            <a:pPr algn="ctr">
              <a:lnSpc>
                <a:spcPct val="110000"/>
              </a:lnSpc>
            </a:pPr>
            <a:r>
              <a:rPr lang="de-DE" sz="1900" b="1"/>
              <a:t>Kund*innen</a:t>
            </a:r>
          </a:p>
        </p:txBody>
      </p:sp>
      <p:sp>
        <p:nvSpPr>
          <p:cNvPr id="13" name="Textfeld 12">
            <a:extLst>
              <a:ext uri="{FF2B5EF4-FFF2-40B4-BE49-F238E27FC236}">
                <a16:creationId xmlns:a16="http://schemas.microsoft.com/office/drawing/2014/main" id="{B36E3BE9-A9D5-119A-6DC7-5E1563A5E2D1}"/>
              </a:ext>
            </a:extLst>
          </p:cNvPr>
          <p:cNvSpPr txBox="1"/>
          <p:nvPr/>
        </p:nvSpPr>
        <p:spPr>
          <a:xfrm>
            <a:off x="4601040" y="3079546"/>
            <a:ext cx="1990524" cy="389017"/>
          </a:xfrm>
          <a:prstGeom prst="rect">
            <a:avLst/>
          </a:prstGeom>
          <a:noFill/>
        </p:spPr>
        <p:txBody>
          <a:bodyPr wrap="square" rtlCol="0">
            <a:spAutoFit/>
          </a:bodyPr>
          <a:lstStyle/>
          <a:p>
            <a:pPr algn="ctr">
              <a:lnSpc>
                <a:spcPct val="110000"/>
              </a:lnSpc>
            </a:pPr>
            <a:r>
              <a:rPr lang="de-DE" sz="1900" b="1"/>
              <a:t>Küchenleiter*in</a:t>
            </a:r>
          </a:p>
        </p:txBody>
      </p:sp>
      <p:sp>
        <p:nvSpPr>
          <p:cNvPr id="14" name="Textfeld 13">
            <a:extLst>
              <a:ext uri="{FF2B5EF4-FFF2-40B4-BE49-F238E27FC236}">
                <a16:creationId xmlns:a16="http://schemas.microsoft.com/office/drawing/2014/main" id="{EEABFD91-092B-7937-B58A-6E10A0200562}"/>
              </a:ext>
            </a:extLst>
          </p:cNvPr>
          <p:cNvSpPr txBox="1"/>
          <p:nvPr/>
        </p:nvSpPr>
        <p:spPr>
          <a:xfrm>
            <a:off x="8778981" y="3091532"/>
            <a:ext cx="1720442" cy="389017"/>
          </a:xfrm>
          <a:prstGeom prst="rect">
            <a:avLst/>
          </a:prstGeom>
          <a:noFill/>
        </p:spPr>
        <p:txBody>
          <a:bodyPr wrap="square" rtlCol="0">
            <a:spAutoFit/>
          </a:bodyPr>
          <a:lstStyle/>
          <a:p>
            <a:pPr algn="ctr">
              <a:lnSpc>
                <a:spcPct val="110000"/>
              </a:lnSpc>
            </a:pPr>
            <a:r>
              <a:rPr lang="de-DE" sz="1900" b="1"/>
              <a:t>Lieferant*in</a:t>
            </a:r>
          </a:p>
        </p:txBody>
      </p:sp>
      <p:sp>
        <p:nvSpPr>
          <p:cNvPr id="15" name="Textfeld 14">
            <a:extLst>
              <a:ext uri="{FF2B5EF4-FFF2-40B4-BE49-F238E27FC236}">
                <a16:creationId xmlns:a16="http://schemas.microsoft.com/office/drawing/2014/main" id="{0B0E13CB-BDB7-7C26-1102-FBCA2060053A}"/>
              </a:ext>
            </a:extLst>
          </p:cNvPr>
          <p:cNvSpPr txBox="1"/>
          <p:nvPr/>
        </p:nvSpPr>
        <p:spPr>
          <a:xfrm>
            <a:off x="6681043" y="3086358"/>
            <a:ext cx="2264167" cy="389017"/>
          </a:xfrm>
          <a:prstGeom prst="rect">
            <a:avLst/>
          </a:prstGeom>
          <a:noFill/>
        </p:spPr>
        <p:txBody>
          <a:bodyPr wrap="square" rtlCol="0">
            <a:spAutoFit/>
          </a:bodyPr>
          <a:lstStyle/>
          <a:p>
            <a:pPr algn="ctr">
              <a:lnSpc>
                <a:spcPct val="110000"/>
              </a:lnSpc>
            </a:pPr>
            <a:r>
              <a:rPr lang="de-DE" sz="1900" b="1"/>
              <a:t>Politiker*in</a:t>
            </a:r>
          </a:p>
        </p:txBody>
      </p:sp>
      <p:sp>
        <p:nvSpPr>
          <p:cNvPr id="16" name="Textfeld 15">
            <a:extLst>
              <a:ext uri="{FF2B5EF4-FFF2-40B4-BE49-F238E27FC236}">
                <a16:creationId xmlns:a16="http://schemas.microsoft.com/office/drawing/2014/main" id="{0A375078-8374-CE32-9F7D-A84F23D74FC2}"/>
              </a:ext>
            </a:extLst>
          </p:cNvPr>
          <p:cNvSpPr txBox="1"/>
          <p:nvPr/>
        </p:nvSpPr>
        <p:spPr>
          <a:xfrm>
            <a:off x="2880598" y="3071190"/>
            <a:ext cx="1720442" cy="389017"/>
          </a:xfrm>
          <a:prstGeom prst="rect">
            <a:avLst/>
          </a:prstGeom>
          <a:noFill/>
        </p:spPr>
        <p:txBody>
          <a:bodyPr wrap="square" rtlCol="0">
            <a:spAutoFit/>
          </a:bodyPr>
          <a:lstStyle/>
          <a:p>
            <a:pPr algn="ctr">
              <a:lnSpc>
                <a:spcPct val="110000"/>
              </a:lnSpc>
            </a:pPr>
            <a:r>
              <a:rPr lang="de-DE" sz="1900" b="1"/>
              <a:t>Träger</a:t>
            </a:r>
          </a:p>
        </p:txBody>
      </p:sp>
      <p:sp>
        <p:nvSpPr>
          <p:cNvPr id="3" name="Textfeld 2">
            <a:extLst>
              <a:ext uri="{FF2B5EF4-FFF2-40B4-BE49-F238E27FC236}">
                <a16:creationId xmlns:a16="http://schemas.microsoft.com/office/drawing/2014/main" id="{B1B2640A-34F8-4D5D-ADE1-07FAC180C643}"/>
              </a:ext>
            </a:extLst>
          </p:cNvPr>
          <p:cNvSpPr txBox="1"/>
          <p:nvPr/>
        </p:nvSpPr>
        <p:spPr>
          <a:xfrm>
            <a:off x="943035" y="3734806"/>
            <a:ext cx="10305930" cy="1997150"/>
          </a:xfrm>
          <a:prstGeom prst="rect">
            <a:avLst/>
          </a:prstGeom>
          <a:noFill/>
        </p:spPr>
        <p:txBody>
          <a:bodyPr wrap="square" rtlCol="0">
            <a:spAutoFit/>
          </a:bodyPr>
          <a:lstStyle/>
          <a:p>
            <a:pPr>
              <a:lnSpc>
                <a:spcPct val="110000"/>
              </a:lnSpc>
            </a:pPr>
            <a:r>
              <a:rPr lang="de-DE" sz="1900"/>
              <a:t>Welche Ansichten haben verschiedene Personen zu nachhaltiger Beschaffung in der GV?</a:t>
            </a:r>
          </a:p>
          <a:p>
            <a:pPr>
              <a:lnSpc>
                <a:spcPct val="110000"/>
              </a:lnSpc>
            </a:pPr>
            <a:r>
              <a:rPr lang="de-DE" sz="1900"/>
              <a:t>Welche Bedenken haben sie gegenüber nachhaltiger Beschaffung?</a:t>
            </a:r>
          </a:p>
          <a:p>
            <a:pPr>
              <a:lnSpc>
                <a:spcPct val="110000"/>
              </a:lnSpc>
            </a:pPr>
            <a:r>
              <a:rPr lang="de-DE" sz="1900"/>
              <a:t>Was macht die Beschaffung nachhaltiger Produkte schwierig?</a:t>
            </a:r>
          </a:p>
          <a:p>
            <a:pPr>
              <a:lnSpc>
                <a:spcPct val="110000"/>
              </a:lnSpc>
            </a:pPr>
            <a:endParaRPr lang="de-DE" sz="1900"/>
          </a:p>
          <a:p>
            <a:pPr>
              <a:lnSpc>
                <a:spcPct val="110000"/>
              </a:lnSpc>
            </a:pPr>
            <a:r>
              <a:rPr lang="de-DE" sz="1900"/>
              <a:t>Suchen Sie sich eine der Rollen aus und überlegen Sie, wie Ihre Person diese Fragen beantworten würde. </a:t>
            </a:r>
          </a:p>
        </p:txBody>
      </p:sp>
    </p:spTree>
    <p:extLst>
      <p:ext uri="{BB962C8B-B14F-4D97-AF65-F5344CB8AC3E}">
        <p14:creationId xmlns:p14="http://schemas.microsoft.com/office/powerpoint/2010/main" val="2409248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F9763-E6CD-4E74-816F-88FFF350F824}"/>
              </a:ext>
            </a:extLst>
          </p:cNvPr>
          <p:cNvSpPr>
            <a:spLocks noGrp="1"/>
          </p:cNvSpPr>
          <p:nvPr>
            <p:ph type="title"/>
          </p:nvPr>
        </p:nvSpPr>
        <p:spPr>
          <a:xfrm rot="16200000">
            <a:off x="-1510967" y="3017930"/>
            <a:ext cx="4538366" cy="569913"/>
          </a:xfrm>
        </p:spPr>
        <p:txBody>
          <a:bodyPr/>
          <a:lstStyle/>
          <a:p>
            <a:r>
              <a:rPr lang="de-DE"/>
              <a:t>Totschlagargumente</a:t>
            </a:r>
          </a:p>
        </p:txBody>
      </p:sp>
      <p:sp>
        <p:nvSpPr>
          <p:cNvPr id="6" name="Rechteck 5">
            <a:extLst>
              <a:ext uri="{FF2B5EF4-FFF2-40B4-BE49-F238E27FC236}">
                <a16:creationId xmlns:a16="http://schemas.microsoft.com/office/drawing/2014/main" id="{35D2A7EE-5C29-4ACF-BB83-725E04E927BE}"/>
              </a:ext>
            </a:extLst>
          </p:cNvPr>
          <p:cNvSpPr/>
          <p:nvPr/>
        </p:nvSpPr>
        <p:spPr>
          <a:xfrm>
            <a:off x="2081283" y="767686"/>
            <a:ext cx="8475260" cy="5322627"/>
          </a:xfrm>
          <a:prstGeom prst="rect">
            <a:avLst/>
          </a:prstGeom>
          <a:solidFill>
            <a:schemeClr val="bg1"/>
          </a:solid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i="1">
                <a:solidFill>
                  <a:schemeClr val="bg1">
                    <a:lumMod val="65000"/>
                  </a:schemeClr>
                </a:solidFill>
              </a:rPr>
              <a:t>Hier können Sie Fotos der Ergebnisse eintragen.</a:t>
            </a:r>
          </a:p>
        </p:txBody>
      </p:sp>
    </p:spTree>
    <p:extLst>
      <p:ext uri="{BB962C8B-B14F-4D97-AF65-F5344CB8AC3E}">
        <p14:creationId xmlns:p14="http://schemas.microsoft.com/office/powerpoint/2010/main" val="1036435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80835-83DF-4027-816F-5D9EF9A3FF0D}"/>
              </a:ext>
            </a:extLst>
          </p:cNvPr>
          <p:cNvSpPr>
            <a:spLocks noGrp="1"/>
          </p:cNvSpPr>
          <p:nvPr>
            <p:ph type="title"/>
          </p:nvPr>
        </p:nvSpPr>
        <p:spPr>
          <a:xfrm>
            <a:off x="371481" y="374658"/>
            <a:ext cx="9197821" cy="569913"/>
          </a:xfrm>
        </p:spPr>
        <p:txBody>
          <a:bodyPr/>
          <a:lstStyle/>
          <a:p>
            <a:r>
              <a:rPr lang="de-DE">
                <a:solidFill>
                  <a:schemeClr val="accent4">
                    <a:lumMod val="50000"/>
                  </a:schemeClr>
                </a:solidFill>
              </a:rPr>
              <a:t>Hinweis: </a:t>
            </a:r>
            <a:r>
              <a:rPr lang="de-DE"/>
              <a:t>Dilemmata in der Beschaffung</a:t>
            </a:r>
          </a:p>
        </p:txBody>
      </p:sp>
      <p:sp>
        <p:nvSpPr>
          <p:cNvPr id="3" name="Inhaltsplatzhalter 2">
            <a:extLst>
              <a:ext uri="{FF2B5EF4-FFF2-40B4-BE49-F238E27FC236}">
                <a16:creationId xmlns:a16="http://schemas.microsoft.com/office/drawing/2014/main" id="{3B81DA93-4620-4160-81E4-C1ED79C421A3}"/>
              </a:ext>
            </a:extLst>
          </p:cNvPr>
          <p:cNvSpPr>
            <a:spLocks noGrp="1"/>
          </p:cNvSpPr>
          <p:nvPr>
            <p:ph idx="1"/>
          </p:nvPr>
        </p:nvSpPr>
        <p:spPr>
          <a:xfrm>
            <a:off x="371481" y="1785938"/>
            <a:ext cx="11373215" cy="4019550"/>
          </a:xfrm>
        </p:spPr>
        <p:txBody>
          <a:bodyPr/>
          <a:lstStyle/>
          <a:p>
            <a:pPr marL="0" indent="0">
              <a:buNone/>
            </a:pPr>
            <a:r>
              <a:rPr lang="de-DE"/>
              <a:t>Die weiteren Folien von 27 bis 42 können Sie bei Bedarf nutzen, falls die Teilnehmenden bei der vorherigen Übung Hilfestellung benötigen.</a:t>
            </a:r>
          </a:p>
          <a:p>
            <a:pPr marL="0" indent="0">
              <a:buNone/>
            </a:pPr>
            <a:r>
              <a:rPr lang="de-DE"/>
              <a:t>Sie greifen verschiedene Dilemmata auf und zeigen Ansätze, wie über diese kommuniziert werden kann.</a:t>
            </a:r>
          </a:p>
          <a:p>
            <a:pPr marL="0" indent="0">
              <a:buNone/>
            </a:pPr>
            <a:endParaRPr lang="de-DE"/>
          </a:p>
          <a:p>
            <a:pPr marL="0" indent="0">
              <a:buNone/>
            </a:pPr>
            <a:r>
              <a:rPr lang="de-DE"/>
              <a:t>Die letzte Folie beinhaltet allgemeine Tipps, wie den Dilemmata gegenüber getreten werden kann und leitet zu dem nächsten Abschnitt „Lösungsstrategien“ über.</a:t>
            </a:r>
          </a:p>
          <a:p>
            <a:pPr marL="0" indent="0">
              <a:buNone/>
            </a:pPr>
            <a:endParaRPr lang="de-DE"/>
          </a:p>
        </p:txBody>
      </p:sp>
      <p:sp>
        <p:nvSpPr>
          <p:cNvPr id="7" name="Textplatzhalter 6">
            <a:extLst>
              <a:ext uri="{FF2B5EF4-FFF2-40B4-BE49-F238E27FC236}">
                <a16:creationId xmlns:a16="http://schemas.microsoft.com/office/drawing/2014/main" id="{2AB64B2B-D078-4460-885F-C536E0A3D2EC}"/>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5083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6C48C-3F5E-5B45-A3FC-602276A18B98}"/>
              </a:ext>
            </a:extLst>
          </p:cNvPr>
          <p:cNvSpPr>
            <a:spLocks noGrp="1"/>
          </p:cNvSpPr>
          <p:nvPr>
            <p:ph type="title"/>
          </p:nvPr>
        </p:nvSpPr>
        <p:spPr/>
        <p:txBody>
          <a:bodyPr/>
          <a:lstStyle/>
          <a:p>
            <a:r>
              <a:rPr lang="de-DE" sz="3200"/>
              <a:t>Dilemmata in der Beschaffung</a:t>
            </a:r>
            <a:endParaRPr lang="de-DE" sz="3200" baseline="-25000"/>
          </a:p>
        </p:txBody>
      </p:sp>
      <p:sp>
        <p:nvSpPr>
          <p:cNvPr id="4" name="Textplatzhalter 3">
            <a:extLst>
              <a:ext uri="{FF2B5EF4-FFF2-40B4-BE49-F238E27FC236}">
                <a16:creationId xmlns:a16="http://schemas.microsoft.com/office/drawing/2014/main" id="{DD24C557-253F-D742-8B26-82256A6756A8}"/>
              </a:ext>
            </a:extLst>
          </p:cNvPr>
          <p:cNvSpPr>
            <a:spLocks noGrp="1"/>
          </p:cNvSpPr>
          <p:nvPr>
            <p:ph type="body" sz="quarter" idx="13"/>
          </p:nvPr>
        </p:nvSpPr>
        <p:spPr>
          <a:xfrm>
            <a:off x="371355" y="872235"/>
            <a:ext cx="11234495" cy="504540"/>
          </a:xfrm>
        </p:spPr>
        <p:txBody>
          <a:bodyPr/>
          <a:lstStyle/>
          <a:p>
            <a:r>
              <a:rPr lang="de-DE"/>
              <a:t>Nicht immer eindeutig</a:t>
            </a:r>
          </a:p>
        </p:txBody>
      </p:sp>
      <p:sp>
        <p:nvSpPr>
          <p:cNvPr id="5" name="Inhaltsplatzhalter 4">
            <a:extLst>
              <a:ext uri="{FF2B5EF4-FFF2-40B4-BE49-F238E27FC236}">
                <a16:creationId xmlns:a16="http://schemas.microsoft.com/office/drawing/2014/main" id="{0B424C14-F42D-4E54-9B94-D634E22019AC}"/>
              </a:ext>
            </a:extLst>
          </p:cNvPr>
          <p:cNvSpPr>
            <a:spLocks noGrp="1"/>
          </p:cNvSpPr>
          <p:nvPr>
            <p:ph idx="1"/>
          </p:nvPr>
        </p:nvSpPr>
        <p:spPr>
          <a:xfrm>
            <a:off x="376514" y="1376775"/>
            <a:ext cx="11444131" cy="4019551"/>
          </a:xfrm>
        </p:spPr>
        <p:txBody>
          <a:bodyPr/>
          <a:lstStyle/>
          <a:p>
            <a:pPr marL="0" indent="0">
              <a:lnSpc>
                <a:spcPct val="150000"/>
              </a:lnSpc>
              <a:buNone/>
            </a:pPr>
            <a:endParaRPr lang="de-DE" sz="2000"/>
          </a:p>
          <a:p>
            <a:pPr marL="0" indent="0">
              <a:lnSpc>
                <a:spcPct val="150000"/>
              </a:lnSpc>
              <a:buNone/>
            </a:pPr>
            <a:r>
              <a:rPr lang="de-DE" sz="2000"/>
              <a:t>		</a:t>
            </a:r>
          </a:p>
        </p:txBody>
      </p:sp>
      <p:sp>
        <p:nvSpPr>
          <p:cNvPr id="15" name="Textfeld 14">
            <a:extLst>
              <a:ext uri="{FF2B5EF4-FFF2-40B4-BE49-F238E27FC236}">
                <a16:creationId xmlns:a16="http://schemas.microsoft.com/office/drawing/2014/main" id="{1D134644-E629-90DA-F0E9-B763A7E33D75}"/>
              </a:ext>
            </a:extLst>
          </p:cNvPr>
          <p:cNvSpPr txBox="1"/>
          <p:nvPr/>
        </p:nvSpPr>
        <p:spPr>
          <a:xfrm>
            <a:off x="5603411" y="2788079"/>
            <a:ext cx="1366098" cy="710644"/>
          </a:xfrm>
          <a:prstGeom prst="rect">
            <a:avLst/>
          </a:prstGeom>
          <a:noFill/>
        </p:spPr>
        <p:txBody>
          <a:bodyPr wrap="square" rtlCol="0">
            <a:spAutoFit/>
          </a:bodyPr>
          <a:lstStyle/>
          <a:p>
            <a:pPr algn="ctr">
              <a:lnSpc>
                <a:spcPct val="110000"/>
              </a:lnSpc>
            </a:pPr>
            <a:r>
              <a:rPr lang="de-DE" sz="1900" b="1"/>
              <a:t>Einfluss-faktoren</a:t>
            </a:r>
            <a:endParaRPr lang="de-DE" b="1"/>
          </a:p>
        </p:txBody>
      </p:sp>
      <p:sp>
        <p:nvSpPr>
          <p:cNvPr id="20" name="Textfeld 19">
            <a:extLst>
              <a:ext uri="{FF2B5EF4-FFF2-40B4-BE49-F238E27FC236}">
                <a16:creationId xmlns:a16="http://schemas.microsoft.com/office/drawing/2014/main" id="{40E53080-4544-D180-E451-A6F7C780BD5A}"/>
              </a:ext>
            </a:extLst>
          </p:cNvPr>
          <p:cNvSpPr txBox="1"/>
          <p:nvPr/>
        </p:nvSpPr>
        <p:spPr>
          <a:xfrm>
            <a:off x="3316463" y="4428765"/>
            <a:ext cx="1692633" cy="389017"/>
          </a:xfrm>
          <a:prstGeom prst="rect">
            <a:avLst/>
          </a:prstGeom>
          <a:noFill/>
        </p:spPr>
        <p:txBody>
          <a:bodyPr wrap="square" rtlCol="0">
            <a:spAutoFit/>
          </a:bodyPr>
          <a:lstStyle/>
          <a:p>
            <a:pPr>
              <a:lnSpc>
                <a:spcPct val="110000"/>
              </a:lnSpc>
            </a:pPr>
            <a:r>
              <a:rPr lang="de-DE" sz="1900" b="1"/>
              <a:t>Verpackung</a:t>
            </a:r>
            <a:endParaRPr lang="de-DE" b="1"/>
          </a:p>
        </p:txBody>
      </p:sp>
      <p:sp>
        <p:nvSpPr>
          <p:cNvPr id="21" name="Textfeld 20">
            <a:extLst>
              <a:ext uri="{FF2B5EF4-FFF2-40B4-BE49-F238E27FC236}">
                <a16:creationId xmlns:a16="http://schemas.microsoft.com/office/drawing/2014/main" id="{F9EEBB8C-3F0D-8D88-B3FB-61582F2BACD7}"/>
              </a:ext>
            </a:extLst>
          </p:cNvPr>
          <p:cNvSpPr txBox="1"/>
          <p:nvPr/>
        </p:nvSpPr>
        <p:spPr>
          <a:xfrm>
            <a:off x="9333299" y="2369661"/>
            <a:ext cx="1692633" cy="389017"/>
          </a:xfrm>
          <a:prstGeom prst="rect">
            <a:avLst/>
          </a:prstGeom>
          <a:noFill/>
        </p:spPr>
        <p:txBody>
          <a:bodyPr wrap="square" rtlCol="0">
            <a:spAutoFit/>
          </a:bodyPr>
          <a:lstStyle/>
          <a:p>
            <a:pPr>
              <a:lnSpc>
                <a:spcPct val="110000"/>
              </a:lnSpc>
            </a:pPr>
            <a:r>
              <a:rPr lang="de-DE" sz="1900" b="1"/>
              <a:t>Regionalität</a:t>
            </a:r>
            <a:endParaRPr lang="de-DE" b="1"/>
          </a:p>
        </p:txBody>
      </p:sp>
      <p:sp>
        <p:nvSpPr>
          <p:cNvPr id="22" name="Textfeld 21">
            <a:extLst>
              <a:ext uri="{FF2B5EF4-FFF2-40B4-BE49-F238E27FC236}">
                <a16:creationId xmlns:a16="http://schemas.microsoft.com/office/drawing/2014/main" id="{D32E3FD4-AF71-18F4-0DD9-B316F7750F36}"/>
              </a:ext>
            </a:extLst>
          </p:cNvPr>
          <p:cNvSpPr txBox="1"/>
          <p:nvPr/>
        </p:nvSpPr>
        <p:spPr>
          <a:xfrm>
            <a:off x="9517925" y="4651608"/>
            <a:ext cx="1692633" cy="389017"/>
          </a:xfrm>
          <a:prstGeom prst="rect">
            <a:avLst/>
          </a:prstGeom>
          <a:noFill/>
        </p:spPr>
        <p:txBody>
          <a:bodyPr wrap="square" rtlCol="0">
            <a:spAutoFit/>
          </a:bodyPr>
          <a:lstStyle/>
          <a:p>
            <a:pPr>
              <a:lnSpc>
                <a:spcPct val="110000"/>
              </a:lnSpc>
            </a:pPr>
            <a:r>
              <a:rPr lang="de-DE" sz="1900" b="1"/>
              <a:t>Saisonalität</a:t>
            </a:r>
            <a:endParaRPr lang="de-DE" b="1"/>
          </a:p>
        </p:txBody>
      </p:sp>
      <p:sp>
        <p:nvSpPr>
          <p:cNvPr id="24" name="Textfeld 23">
            <a:extLst>
              <a:ext uri="{FF2B5EF4-FFF2-40B4-BE49-F238E27FC236}">
                <a16:creationId xmlns:a16="http://schemas.microsoft.com/office/drawing/2014/main" id="{53633660-B7BE-9CF8-DC10-1C802C77A195}"/>
              </a:ext>
            </a:extLst>
          </p:cNvPr>
          <p:cNvSpPr txBox="1"/>
          <p:nvPr/>
        </p:nvSpPr>
        <p:spPr>
          <a:xfrm>
            <a:off x="527506" y="4539845"/>
            <a:ext cx="1692633" cy="710644"/>
          </a:xfrm>
          <a:prstGeom prst="rect">
            <a:avLst/>
          </a:prstGeom>
          <a:noFill/>
        </p:spPr>
        <p:txBody>
          <a:bodyPr wrap="square" rtlCol="0">
            <a:spAutoFit/>
          </a:bodyPr>
          <a:lstStyle/>
          <a:p>
            <a:pPr>
              <a:lnSpc>
                <a:spcPct val="110000"/>
              </a:lnSpc>
            </a:pPr>
            <a:r>
              <a:rPr lang="de-DE" sz="1900" b="1"/>
              <a:t>biologischer Anbau</a:t>
            </a:r>
            <a:endParaRPr lang="de-DE" b="1"/>
          </a:p>
        </p:txBody>
      </p:sp>
      <p:sp>
        <p:nvSpPr>
          <p:cNvPr id="33" name="Textfeld 32">
            <a:extLst>
              <a:ext uri="{FF2B5EF4-FFF2-40B4-BE49-F238E27FC236}">
                <a16:creationId xmlns:a16="http://schemas.microsoft.com/office/drawing/2014/main" id="{A5893FEB-898D-6653-5315-F8F6D3758B6F}"/>
              </a:ext>
            </a:extLst>
          </p:cNvPr>
          <p:cNvSpPr txBox="1"/>
          <p:nvPr/>
        </p:nvSpPr>
        <p:spPr>
          <a:xfrm>
            <a:off x="2015916" y="2923050"/>
            <a:ext cx="1692633" cy="389017"/>
          </a:xfrm>
          <a:prstGeom prst="rect">
            <a:avLst/>
          </a:prstGeom>
          <a:noFill/>
        </p:spPr>
        <p:txBody>
          <a:bodyPr wrap="square" rtlCol="0">
            <a:spAutoFit/>
          </a:bodyPr>
          <a:lstStyle/>
          <a:p>
            <a:pPr>
              <a:lnSpc>
                <a:spcPct val="110000"/>
              </a:lnSpc>
            </a:pPr>
            <a:r>
              <a:rPr lang="de-DE" sz="1900" b="1"/>
              <a:t>Transport</a:t>
            </a:r>
            <a:endParaRPr lang="de-DE" b="1"/>
          </a:p>
        </p:txBody>
      </p:sp>
      <p:sp>
        <p:nvSpPr>
          <p:cNvPr id="29" name="Textfeld 28">
            <a:extLst>
              <a:ext uri="{FF2B5EF4-FFF2-40B4-BE49-F238E27FC236}">
                <a16:creationId xmlns:a16="http://schemas.microsoft.com/office/drawing/2014/main" id="{0D16B28E-BBB0-469A-B6A3-2C16917E1D36}"/>
              </a:ext>
            </a:extLst>
          </p:cNvPr>
          <p:cNvSpPr txBox="1"/>
          <p:nvPr/>
        </p:nvSpPr>
        <p:spPr>
          <a:xfrm>
            <a:off x="7005571" y="5703008"/>
            <a:ext cx="1692633" cy="389017"/>
          </a:xfrm>
          <a:prstGeom prst="rect">
            <a:avLst/>
          </a:prstGeom>
          <a:noFill/>
        </p:spPr>
        <p:txBody>
          <a:bodyPr wrap="square" rtlCol="0">
            <a:spAutoFit/>
          </a:bodyPr>
          <a:lstStyle/>
          <a:p>
            <a:pPr>
              <a:lnSpc>
                <a:spcPct val="110000"/>
              </a:lnSpc>
            </a:pPr>
            <a:r>
              <a:rPr lang="de-DE" sz="1900" b="1"/>
              <a:t>Fair</a:t>
            </a:r>
            <a:endParaRPr lang="de-DE" b="1"/>
          </a:p>
        </p:txBody>
      </p:sp>
      <p:pic>
        <p:nvPicPr>
          <p:cNvPr id="3" name="Grafik 2" descr="Ein Bild, das Logo, Clipart, Grafiken, Symbol enthält.&#10;&#10;Beschreibung automatisch generiert.">
            <a:extLst>
              <a:ext uri="{FF2B5EF4-FFF2-40B4-BE49-F238E27FC236}">
                <a16:creationId xmlns:a16="http://schemas.microsoft.com/office/drawing/2014/main" id="{BAE8B159-CC80-1078-FC03-8521A9956A4C}"/>
              </a:ext>
            </a:extLst>
          </p:cNvPr>
          <p:cNvPicPr>
            <a:picLocks noChangeAspect="1"/>
          </p:cNvPicPr>
          <p:nvPr/>
        </p:nvPicPr>
        <p:blipFill>
          <a:blip r:embed="rId3"/>
          <a:stretch>
            <a:fillRect/>
          </a:stretch>
        </p:blipFill>
        <p:spPr>
          <a:xfrm>
            <a:off x="3047530" y="1987289"/>
            <a:ext cx="1162677" cy="722340"/>
          </a:xfrm>
          <a:prstGeom prst="rect">
            <a:avLst/>
          </a:prstGeom>
        </p:spPr>
      </p:pic>
      <p:pic>
        <p:nvPicPr>
          <p:cNvPr id="8" name="Grafik 7" descr="Ein Bild, das Flugzeug, Flugreise, Transport, Allgemeine Luftfahrt enthält.&#10;&#10;Beschreibung automatisch generiert.">
            <a:extLst>
              <a:ext uri="{FF2B5EF4-FFF2-40B4-BE49-F238E27FC236}">
                <a16:creationId xmlns:a16="http://schemas.microsoft.com/office/drawing/2014/main" id="{2A29199C-D5E5-3EBF-A32B-93BFB14A488E}"/>
              </a:ext>
            </a:extLst>
          </p:cNvPr>
          <p:cNvPicPr>
            <a:picLocks noChangeAspect="1"/>
          </p:cNvPicPr>
          <p:nvPr/>
        </p:nvPicPr>
        <p:blipFill>
          <a:blip r:embed="rId4"/>
          <a:stretch>
            <a:fillRect/>
          </a:stretch>
        </p:blipFill>
        <p:spPr>
          <a:xfrm>
            <a:off x="527310" y="2527560"/>
            <a:ext cx="1349115" cy="627728"/>
          </a:xfrm>
          <a:prstGeom prst="rect">
            <a:avLst/>
          </a:prstGeom>
        </p:spPr>
      </p:pic>
      <p:pic>
        <p:nvPicPr>
          <p:cNvPr id="9" name="Grafik 8">
            <a:extLst>
              <a:ext uri="{FF2B5EF4-FFF2-40B4-BE49-F238E27FC236}">
                <a16:creationId xmlns:a16="http://schemas.microsoft.com/office/drawing/2014/main" id="{E083538F-5D0E-CFEF-3378-CF32C1E2EE5E}"/>
              </a:ext>
            </a:extLst>
          </p:cNvPr>
          <p:cNvPicPr>
            <a:picLocks noChangeAspect="1"/>
          </p:cNvPicPr>
          <p:nvPr/>
        </p:nvPicPr>
        <p:blipFill>
          <a:blip r:embed="rId5"/>
          <a:stretch>
            <a:fillRect/>
          </a:stretch>
        </p:blipFill>
        <p:spPr>
          <a:xfrm>
            <a:off x="1904532" y="2293339"/>
            <a:ext cx="961869" cy="473395"/>
          </a:xfrm>
          <a:prstGeom prst="rect">
            <a:avLst/>
          </a:prstGeom>
        </p:spPr>
      </p:pic>
      <p:pic>
        <p:nvPicPr>
          <p:cNvPr id="10" name="Grafik 9" descr="Ein Bild, das Entwurf, Schwarzweiß, Design enthält.&#10;&#10;Beschreibung automatisch generiert.">
            <a:extLst>
              <a:ext uri="{FF2B5EF4-FFF2-40B4-BE49-F238E27FC236}">
                <a16:creationId xmlns:a16="http://schemas.microsoft.com/office/drawing/2014/main" id="{6769860E-8279-20E2-53FA-B8C8FEDFE40F}"/>
              </a:ext>
            </a:extLst>
          </p:cNvPr>
          <p:cNvPicPr>
            <a:picLocks noChangeAspect="1"/>
          </p:cNvPicPr>
          <p:nvPr/>
        </p:nvPicPr>
        <p:blipFill>
          <a:blip r:embed="rId6"/>
          <a:stretch>
            <a:fillRect/>
          </a:stretch>
        </p:blipFill>
        <p:spPr>
          <a:xfrm>
            <a:off x="7173899" y="2433403"/>
            <a:ext cx="1254465" cy="916898"/>
          </a:xfrm>
          <a:prstGeom prst="rect">
            <a:avLst/>
          </a:prstGeom>
        </p:spPr>
      </p:pic>
      <p:pic>
        <p:nvPicPr>
          <p:cNvPr id="11" name="Grafik 10" descr="Ein Bild, das Grafiken, Design, Schwarzweiß enthält.&#10;&#10;Beschreibung automatisch generiert.">
            <a:extLst>
              <a:ext uri="{FF2B5EF4-FFF2-40B4-BE49-F238E27FC236}">
                <a16:creationId xmlns:a16="http://schemas.microsoft.com/office/drawing/2014/main" id="{2C16227F-7C80-7946-06FC-7F0B1653021F}"/>
              </a:ext>
            </a:extLst>
          </p:cNvPr>
          <p:cNvPicPr>
            <a:picLocks noChangeAspect="1"/>
          </p:cNvPicPr>
          <p:nvPr/>
        </p:nvPicPr>
        <p:blipFill>
          <a:blip r:embed="rId7"/>
          <a:stretch>
            <a:fillRect/>
          </a:stretch>
        </p:blipFill>
        <p:spPr>
          <a:xfrm>
            <a:off x="7177021" y="1712000"/>
            <a:ext cx="1662348" cy="661754"/>
          </a:xfrm>
          <a:prstGeom prst="rect">
            <a:avLst/>
          </a:prstGeom>
        </p:spPr>
      </p:pic>
      <p:pic>
        <p:nvPicPr>
          <p:cNvPr id="13" name="Grafik 12" descr="Ein Bild, das weiß, Entwurf, Zeichnung, Kunst enthält.&#10;&#10;Beschreibung automatisch generiert.">
            <a:extLst>
              <a:ext uri="{FF2B5EF4-FFF2-40B4-BE49-F238E27FC236}">
                <a16:creationId xmlns:a16="http://schemas.microsoft.com/office/drawing/2014/main" id="{F28C31A5-2261-175E-9D06-24BAF1D871DE}"/>
              </a:ext>
            </a:extLst>
          </p:cNvPr>
          <p:cNvPicPr>
            <a:picLocks noChangeAspect="1"/>
          </p:cNvPicPr>
          <p:nvPr/>
        </p:nvPicPr>
        <p:blipFill>
          <a:blip r:embed="rId8"/>
          <a:stretch>
            <a:fillRect/>
          </a:stretch>
        </p:blipFill>
        <p:spPr>
          <a:xfrm>
            <a:off x="8491783" y="2439648"/>
            <a:ext cx="701729" cy="719842"/>
          </a:xfrm>
          <a:prstGeom prst="rect">
            <a:avLst/>
          </a:prstGeom>
        </p:spPr>
      </p:pic>
      <p:pic>
        <p:nvPicPr>
          <p:cNvPr id="14" name="Grafik 13">
            <a:extLst>
              <a:ext uri="{FF2B5EF4-FFF2-40B4-BE49-F238E27FC236}">
                <a16:creationId xmlns:a16="http://schemas.microsoft.com/office/drawing/2014/main" id="{6984EF74-6973-B129-BE76-8BB27FCF08DB}"/>
              </a:ext>
            </a:extLst>
          </p:cNvPr>
          <p:cNvPicPr>
            <a:picLocks noChangeAspect="1"/>
          </p:cNvPicPr>
          <p:nvPr/>
        </p:nvPicPr>
        <p:blipFill>
          <a:blip r:embed="rId9">
            <a:biLevel thresh="25000"/>
          </a:blip>
          <a:stretch>
            <a:fillRect/>
          </a:stretch>
        </p:blipFill>
        <p:spPr>
          <a:xfrm>
            <a:off x="8765420" y="4059758"/>
            <a:ext cx="594767" cy="737174"/>
          </a:xfrm>
          <a:prstGeom prst="rect">
            <a:avLst/>
          </a:prstGeom>
        </p:spPr>
      </p:pic>
      <p:pic>
        <p:nvPicPr>
          <p:cNvPr id="16" name="Grafik 15" descr="Ein Bild, das Mond, Astronomisches Objekt, Astronomisches Ereignis, Kreis enthält.&#10;&#10;Beschreibung automatisch generiert.">
            <a:extLst>
              <a:ext uri="{FF2B5EF4-FFF2-40B4-BE49-F238E27FC236}">
                <a16:creationId xmlns:a16="http://schemas.microsoft.com/office/drawing/2014/main" id="{138DDCEB-1330-4770-A65F-F8C0E932E054}"/>
              </a:ext>
            </a:extLst>
          </p:cNvPr>
          <p:cNvPicPr>
            <a:picLocks noChangeAspect="1"/>
          </p:cNvPicPr>
          <p:nvPr/>
        </p:nvPicPr>
        <p:blipFill>
          <a:blip r:embed="rId10"/>
          <a:stretch>
            <a:fillRect/>
          </a:stretch>
        </p:blipFill>
        <p:spPr>
          <a:xfrm>
            <a:off x="9457857" y="3571563"/>
            <a:ext cx="896288" cy="951564"/>
          </a:xfrm>
          <a:prstGeom prst="rect">
            <a:avLst/>
          </a:prstGeom>
        </p:spPr>
      </p:pic>
      <p:pic>
        <p:nvPicPr>
          <p:cNvPr id="17" name="Grafik 16" descr="Ein Bild, das Cartoon, Kürbis, Halloween enthält.&#10;&#10;Beschreibung automatisch generiert.">
            <a:extLst>
              <a:ext uri="{FF2B5EF4-FFF2-40B4-BE49-F238E27FC236}">
                <a16:creationId xmlns:a16="http://schemas.microsoft.com/office/drawing/2014/main" id="{393CE8D4-DF16-0964-B3B5-92DE954E1414}"/>
              </a:ext>
            </a:extLst>
          </p:cNvPr>
          <p:cNvPicPr>
            <a:picLocks noChangeAspect="1"/>
          </p:cNvPicPr>
          <p:nvPr/>
        </p:nvPicPr>
        <p:blipFill>
          <a:blip r:embed="rId11">
            <a:biLevel thresh="25000"/>
          </a:blip>
          <a:stretch>
            <a:fillRect/>
          </a:stretch>
        </p:blipFill>
        <p:spPr>
          <a:xfrm>
            <a:off x="10395138" y="3969895"/>
            <a:ext cx="820544" cy="554637"/>
          </a:xfrm>
          <a:prstGeom prst="rect">
            <a:avLst/>
          </a:prstGeom>
        </p:spPr>
      </p:pic>
      <p:pic>
        <p:nvPicPr>
          <p:cNvPr id="18" name="Grafik 17" descr="Ein Bild, das Schwarz, Dunkelheit enthält.&#10;&#10;Beschreibung automatisch generiert.">
            <a:extLst>
              <a:ext uri="{FF2B5EF4-FFF2-40B4-BE49-F238E27FC236}">
                <a16:creationId xmlns:a16="http://schemas.microsoft.com/office/drawing/2014/main" id="{F1D1DB9A-CA77-E842-90B4-2B7F26A23292}"/>
              </a:ext>
            </a:extLst>
          </p:cNvPr>
          <p:cNvPicPr>
            <a:picLocks noChangeAspect="1"/>
          </p:cNvPicPr>
          <p:nvPr/>
        </p:nvPicPr>
        <p:blipFill>
          <a:blip r:embed="rId12"/>
          <a:stretch>
            <a:fillRect/>
          </a:stretch>
        </p:blipFill>
        <p:spPr>
          <a:xfrm>
            <a:off x="11209600" y="4232222"/>
            <a:ext cx="765587" cy="779492"/>
          </a:xfrm>
          <a:prstGeom prst="rect">
            <a:avLst/>
          </a:prstGeom>
        </p:spPr>
      </p:pic>
      <p:pic>
        <p:nvPicPr>
          <p:cNvPr id="19" name="Grafik 18" descr="Ein Bild, das Schwarzweiß, Darstellung, Kunst enthält.&#10;&#10;Beschreibung automatisch generiert.">
            <a:extLst>
              <a:ext uri="{FF2B5EF4-FFF2-40B4-BE49-F238E27FC236}">
                <a16:creationId xmlns:a16="http://schemas.microsoft.com/office/drawing/2014/main" id="{C4B94510-7FC8-E102-4710-24431B5AA1AE}"/>
              </a:ext>
            </a:extLst>
          </p:cNvPr>
          <p:cNvPicPr>
            <a:picLocks noChangeAspect="1"/>
          </p:cNvPicPr>
          <p:nvPr/>
        </p:nvPicPr>
        <p:blipFill>
          <a:blip r:embed="rId13"/>
          <a:stretch>
            <a:fillRect/>
          </a:stretch>
        </p:blipFill>
        <p:spPr>
          <a:xfrm>
            <a:off x="6649948" y="4744386"/>
            <a:ext cx="1352989" cy="916901"/>
          </a:xfrm>
          <a:prstGeom prst="rect">
            <a:avLst/>
          </a:prstGeom>
        </p:spPr>
      </p:pic>
      <p:pic>
        <p:nvPicPr>
          <p:cNvPr id="6" name="Grafik 5" descr="Ein Bild, das Zeichnung, Clipart, Darstellung, Entwurf enthält.&#10;&#10;Beschreibung automatisch generiert.">
            <a:extLst>
              <a:ext uri="{FF2B5EF4-FFF2-40B4-BE49-F238E27FC236}">
                <a16:creationId xmlns:a16="http://schemas.microsoft.com/office/drawing/2014/main" id="{9A3E7039-C27F-994B-14C2-40D26CE2801A}"/>
              </a:ext>
            </a:extLst>
          </p:cNvPr>
          <p:cNvPicPr>
            <a:picLocks noChangeAspect="1"/>
          </p:cNvPicPr>
          <p:nvPr/>
        </p:nvPicPr>
        <p:blipFill>
          <a:blip r:embed="rId14"/>
          <a:stretch>
            <a:fillRect/>
          </a:stretch>
        </p:blipFill>
        <p:spPr>
          <a:xfrm>
            <a:off x="1340803" y="4897582"/>
            <a:ext cx="1523250" cy="1059873"/>
          </a:xfrm>
          <a:prstGeom prst="rect">
            <a:avLst/>
          </a:prstGeom>
        </p:spPr>
      </p:pic>
      <p:pic>
        <p:nvPicPr>
          <p:cNvPr id="23" name="Grafik 22" descr="Ein Bild, das Silhouette, Clipart, Grafiken, Schablone enthält.&#10;&#10;Beschreibung automatisch generiert.">
            <a:extLst>
              <a:ext uri="{FF2B5EF4-FFF2-40B4-BE49-F238E27FC236}">
                <a16:creationId xmlns:a16="http://schemas.microsoft.com/office/drawing/2014/main" id="{498383C7-8A4E-7A18-9562-3E1C91F34573}"/>
              </a:ext>
            </a:extLst>
          </p:cNvPr>
          <p:cNvPicPr>
            <a:picLocks noChangeAspect="1"/>
          </p:cNvPicPr>
          <p:nvPr/>
        </p:nvPicPr>
        <p:blipFill>
          <a:blip r:embed="rId15"/>
          <a:stretch>
            <a:fillRect/>
          </a:stretch>
        </p:blipFill>
        <p:spPr>
          <a:xfrm>
            <a:off x="3348470" y="3724275"/>
            <a:ext cx="708315" cy="677140"/>
          </a:xfrm>
          <a:prstGeom prst="rect">
            <a:avLst/>
          </a:prstGeom>
        </p:spPr>
      </p:pic>
      <p:pic>
        <p:nvPicPr>
          <p:cNvPr id="25" name="Grafik 24" descr="Ein Bild, das Zeichnung, Clipart, Cartoon, Entwurf enthält.&#10;&#10;Beschreibung automatisch generiert.">
            <a:extLst>
              <a:ext uri="{FF2B5EF4-FFF2-40B4-BE49-F238E27FC236}">
                <a16:creationId xmlns:a16="http://schemas.microsoft.com/office/drawing/2014/main" id="{61F28190-ECF4-5EF2-AB9F-13E908AD0BD4}"/>
              </a:ext>
            </a:extLst>
          </p:cNvPr>
          <p:cNvPicPr>
            <a:picLocks noChangeAspect="1"/>
          </p:cNvPicPr>
          <p:nvPr/>
        </p:nvPicPr>
        <p:blipFill>
          <a:blip r:embed="rId16">
            <a:biLevel thresh="50000"/>
          </a:blip>
          <a:stretch>
            <a:fillRect/>
          </a:stretch>
        </p:blipFill>
        <p:spPr>
          <a:xfrm>
            <a:off x="4917498" y="4247283"/>
            <a:ext cx="349843" cy="1004456"/>
          </a:xfrm>
          <a:prstGeom prst="rect">
            <a:avLst/>
          </a:prstGeom>
        </p:spPr>
      </p:pic>
      <p:pic>
        <p:nvPicPr>
          <p:cNvPr id="26" name="Grafik 25" descr="Ein Bild, das Geschirr, Tasse, Schwarzweiß enthält.&#10;&#10;Beschreibung automatisch generiert.">
            <a:extLst>
              <a:ext uri="{FF2B5EF4-FFF2-40B4-BE49-F238E27FC236}">
                <a16:creationId xmlns:a16="http://schemas.microsoft.com/office/drawing/2014/main" id="{E3C3D677-C151-6145-978F-CD93FDA12080}"/>
              </a:ext>
            </a:extLst>
          </p:cNvPr>
          <p:cNvPicPr>
            <a:picLocks noChangeAspect="1"/>
          </p:cNvPicPr>
          <p:nvPr/>
        </p:nvPicPr>
        <p:blipFill>
          <a:blip r:embed="rId17"/>
          <a:stretch>
            <a:fillRect/>
          </a:stretch>
        </p:blipFill>
        <p:spPr>
          <a:xfrm>
            <a:off x="3826452" y="4846492"/>
            <a:ext cx="663288" cy="748146"/>
          </a:xfrm>
          <a:prstGeom prst="rect">
            <a:avLst/>
          </a:prstGeom>
        </p:spPr>
      </p:pic>
      <p:pic>
        <p:nvPicPr>
          <p:cNvPr id="27" name="Grafik 26" descr="Fragezeichen mit einfarbiger Füllung">
            <a:extLst>
              <a:ext uri="{FF2B5EF4-FFF2-40B4-BE49-F238E27FC236}">
                <a16:creationId xmlns:a16="http://schemas.microsoft.com/office/drawing/2014/main" id="{AAAD60C5-749C-BC98-D36E-78DCFE18632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21579" y="1692094"/>
            <a:ext cx="3359021" cy="3359021"/>
          </a:xfrm>
          <a:prstGeom prst="rect">
            <a:avLst/>
          </a:prstGeom>
        </p:spPr>
      </p:pic>
    </p:spTree>
    <p:extLst>
      <p:ext uri="{BB962C8B-B14F-4D97-AF65-F5344CB8AC3E}">
        <p14:creationId xmlns:p14="http://schemas.microsoft.com/office/powerpoint/2010/main" val="261616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50F60-520A-0AFA-ED6B-548DF1C7F247}"/>
              </a:ext>
            </a:extLst>
          </p:cNvPr>
          <p:cNvSpPr>
            <a:spLocks noGrp="1"/>
          </p:cNvSpPr>
          <p:nvPr>
            <p:ph type="title"/>
          </p:nvPr>
        </p:nvSpPr>
        <p:spPr/>
        <p:txBody>
          <a:bodyPr/>
          <a:lstStyle/>
          <a:p>
            <a:r>
              <a:rPr lang="de-DE" dirty="0"/>
              <a:t>Dilemmata in der Beschaffung</a:t>
            </a:r>
            <a:br>
              <a:rPr lang="de-DE" dirty="0"/>
            </a:br>
            <a:endParaRPr lang="de-DE" dirty="0"/>
          </a:p>
        </p:txBody>
      </p:sp>
      <p:sp>
        <p:nvSpPr>
          <p:cNvPr id="3" name="Inhaltsplatzhalter 2">
            <a:extLst>
              <a:ext uri="{FF2B5EF4-FFF2-40B4-BE49-F238E27FC236}">
                <a16:creationId xmlns:a16="http://schemas.microsoft.com/office/drawing/2014/main" id="{61A6DA42-1403-01D8-F0A3-FEAF25DD35F4}"/>
              </a:ext>
            </a:extLst>
          </p:cNvPr>
          <p:cNvSpPr>
            <a:spLocks noGrp="1"/>
          </p:cNvSpPr>
          <p:nvPr>
            <p:ph idx="1"/>
          </p:nvPr>
        </p:nvSpPr>
        <p:spPr>
          <a:xfrm>
            <a:off x="371481" y="1785938"/>
            <a:ext cx="2889077" cy="4019550"/>
          </a:xfrm>
        </p:spPr>
        <p:txBody>
          <a:bodyPr anchor="ctr"/>
          <a:lstStyle/>
          <a:p>
            <a:pPr marL="0" indent="0" algn="ctr">
              <a:buNone/>
            </a:pPr>
            <a:r>
              <a:rPr lang="de-DE" b="1">
                <a:highlight>
                  <a:srgbClr val="FA9A6D"/>
                </a:highlight>
              </a:rPr>
              <a:t>„Wir können eh nichts ausrichten.“</a:t>
            </a:r>
          </a:p>
          <a:p>
            <a:pPr marL="0" indent="0">
              <a:buNone/>
            </a:pPr>
            <a:endParaRPr lang="de-DE"/>
          </a:p>
          <a:p>
            <a:pPr marL="0" indent="0">
              <a:buNone/>
            </a:pPr>
            <a:endParaRPr lang="de-DE"/>
          </a:p>
          <a:p>
            <a:endParaRPr lang="de-DE"/>
          </a:p>
        </p:txBody>
      </p:sp>
      <p:sp>
        <p:nvSpPr>
          <p:cNvPr id="4" name="Textplatzhalter 3">
            <a:extLst>
              <a:ext uri="{FF2B5EF4-FFF2-40B4-BE49-F238E27FC236}">
                <a16:creationId xmlns:a16="http://schemas.microsoft.com/office/drawing/2014/main" id="{148C4C2F-0BDE-4362-7370-F7FED499BA14}"/>
              </a:ext>
            </a:extLst>
          </p:cNvPr>
          <p:cNvSpPr>
            <a:spLocks noGrp="1"/>
          </p:cNvSpPr>
          <p:nvPr>
            <p:ph type="body" sz="quarter" idx="13"/>
          </p:nvPr>
        </p:nvSpPr>
        <p:spPr/>
        <p:txBody>
          <a:bodyPr/>
          <a:lstStyle/>
          <a:p>
            <a:r>
              <a:rPr lang="de-DE"/>
              <a:t>Einfluss auf die Lieferkette</a:t>
            </a:r>
          </a:p>
        </p:txBody>
      </p:sp>
      <p:pic>
        <p:nvPicPr>
          <p:cNvPr id="8" name="Grafik 7">
            <a:extLst>
              <a:ext uri="{FF2B5EF4-FFF2-40B4-BE49-F238E27FC236}">
                <a16:creationId xmlns:a16="http://schemas.microsoft.com/office/drawing/2014/main" id="{51E7DC44-32F8-4612-BFBB-49B5CA50A7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365" y="1376772"/>
            <a:ext cx="8382582" cy="4715203"/>
          </a:xfrm>
          <a:prstGeom prst="rect">
            <a:avLst/>
          </a:prstGeom>
        </p:spPr>
      </p:pic>
    </p:spTree>
    <p:extLst>
      <p:ext uri="{BB962C8B-B14F-4D97-AF65-F5344CB8AC3E}">
        <p14:creationId xmlns:p14="http://schemas.microsoft.com/office/powerpoint/2010/main" val="2108787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C9D9E6-B0FE-4745-B100-863B8ECECC5B}"/>
              </a:ext>
            </a:extLst>
          </p:cNvPr>
          <p:cNvSpPr>
            <a:spLocks noGrp="1"/>
          </p:cNvSpPr>
          <p:nvPr>
            <p:ph type="title"/>
          </p:nvPr>
        </p:nvSpPr>
        <p:spPr/>
        <p:txBody>
          <a:bodyPr/>
          <a:lstStyle/>
          <a:p>
            <a:r>
              <a:rPr lang="de-DE"/>
              <a:t>Dilemmata in der Beschaffung</a:t>
            </a:r>
          </a:p>
        </p:txBody>
      </p:sp>
      <p:sp>
        <p:nvSpPr>
          <p:cNvPr id="4" name="Textplatzhalter 3">
            <a:extLst>
              <a:ext uri="{FF2B5EF4-FFF2-40B4-BE49-F238E27FC236}">
                <a16:creationId xmlns:a16="http://schemas.microsoft.com/office/drawing/2014/main" id="{E309F9A8-A197-4347-876D-6E39CE810FB4}"/>
              </a:ext>
            </a:extLst>
          </p:cNvPr>
          <p:cNvSpPr>
            <a:spLocks noGrp="1"/>
          </p:cNvSpPr>
          <p:nvPr>
            <p:ph type="body" sz="quarter" idx="13"/>
          </p:nvPr>
        </p:nvSpPr>
        <p:spPr/>
        <p:txBody>
          <a:bodyPr/>
          <a:lstStyle/>
          <a:p>
            <a:r>
              <a:rPr lang="de-DE"/>
              <a:t>Einfluss Saisonalität &amp; Regionalität</a:t>
            </a:r>
          </a:p>
        </p:txBody>
      </p:sp>
      <p:sp>
        <p:nvSpPr>
          <p:cNvPr id="8" name="Inhaltsplatzhalter 2">
            <a:extLst>
              <a:ext uri="{FF2B5EF4-FFF2-40B4-BE49-F238E27FC236}">
                <a16:creationId xmlns:a16="http://schemas.microsoft.com/office/drawing/2014/main" id="{4A67E34F-1B69-456B-A8A8-087AB75CBB9F}"/>
              </a:ext>
            </a:extLst>
          </p:cNvPr>
          <p:cNvSpPr>
            <a:spLocks noGrp="1"/>
          </p:cNvSpPr>
          <p:nvPr>
            <p:ph idx="1"/>
          </p:nvPr>
        </p:nvSpPr>
        <p:spPr>
          <a:xfrm>
            <a:off x="371481" y="1622758"/>
            <a:ext cx="11407435" cy="4350167"/>
          </a:xfrm>
        </p:spPr>
        <p:txBody>
          <a:bodyPr/>
          <a:lstStyle/>
          <a:p>
            <a:pPr marL="0" indent="0" algn="ctr">
              <a:buNone/>
            </a:pPr>
            <a:r>
              <a:rPr lang="de-DE" sz="1800" b="1">
                <a:highlight>
                  <a:srgbClr val="FA9A6D"/>
                </a:highlight>
              </a:rPr>
              <a:t>„Warum soll ich jetzt auch noch meine Rezepte nach Saison anpassen?“</a:t>
            </a:r>
          </a:p>
          <a:p>
            <a:pPr marL="0" indent="0">
              <a:buNone/>
            </a:pPr>
            <a:endParaRPr lang="de-DE" sz="1800"/>
          </a:p>
          <a:p>
            <a:pPr marL="0" indent="0">
              <a:buNone/>
            </a:pPr>
            <a:r>
              <a:rPr lang="de-DE" sz="1800"/>
              <a:t>	</a:t>
            </a:r>
          </a:p>
        </p:txBody>
      </p:sp>
      <p:sp>
        <p:nvSpPr>
          <p:cNvPr id="15" name="Inhaltsplatzhalter 4">
            <a:extLst>
              <a:ext uri="{FF2B5EF4-FFF2-40B4-BE49-F238E27FC236}">
                <a16:creationId xmlns:a16="http://schemas.microsoft.com/office/drawing/2014/main" id="{011818F1-44C1-4318-AA65-21346C975292}"/>
              </a:ext>
            </a:extLst>
          </p:cNvPr>
          <p:cNvSpPr txBox="1">
            <a:spLocks/>
          </p:cNvSpPr>
          <p:nvPr/>
        </p:nvSpPr>
        <p:spPr bwMode="auto">
          <a:xfrm>
            <a:off x="444452" y="2325109"/>
            <a:ext cx="11444131" cy="401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endParaRPr lang="de-DE" sz="2000"/>
          </a:p>
          <a:p>
            <a:pPr marL="0" indent="0">
              <a:lnSpc>
                <a:spcPct val="150000"/>
              </a:lnSpc>
              <a:buFont typeface="Arial" charset="0"/>
              <a:buNone/>
            </a:pPr>
            <a:r>
              <a:rPr lang="de-DE" sz="2000"/>
              <a:t>		</a:t>
            </a:r>
          </a:p>
        </p:txBody>
      </p:sp>
      <p:graphicFrame>
        <p:nvGraphicFramePr>
          <p:cNvPr id="17" name="Tabelle 9">
            <a:extLst>
              <a:ext uri="{FF2B5EF4-FFF2-40B4-BE49-F238E27FC236}">
                <a16:creationId xmlns:a16="http://schemas.microsoft.com/office/drawing/2014/main" id="{37A2C158-EC57-4A83-9E32-81B169746A41}"/>
              </a:ext>
            </a:extLst>
          </p:cNvPr>
          <p:cNvGraphicFramePr>
            <a:graphicFrameLocks noGrp="1"/>
          </p:cNvGraphicFramePr>
          <p:nvPr/>
        </p:nvGraphicFramePr>
        <p:xfrm>
          <a:off x="413084" y="2239104"/>
          <a:ext cx="3481754" cy="1680075"/>
        </p:xfrm>
        <a:graphic>
          <a:graphicData uri="http://schemas.openxmlformats.org/drawingml/2006/table">
            <a:tbl>
              <a:tblPr firstRow="1" bandRow="1">
                <a:tableStyleId>{00A15C55-8517-42AA-B614-E9B94910E393}</a:tableStyleId>
              </a:tblPr>
              <a:tblGrid>
                <a:gridCol w="1740877">
                  <a:extLst>
                    <a:ext uri="{9D8B030D-6E8A-4147-A177-3AD203B41FA5}">
                      <a16:colId xmlns:a16="http://schemas.microsoft.com/office/drawing/2014/main" val="21490041"/>
                    </a:ext>
                  </a:extLst>
                </a:gridCol>
                <a:gridCol w="1740877">
                  <a:extLst>
                    <a:ext uri="{9D8B030D-6E8A-4147-A177-3AD203B41FA5}">
                      <a16:colId xmlns:a16="http://schemas.microsoft.com/office/drawing/2014/main" val="982730286"/>
                    </a:ext>
                  </a:extLst>
                </a:gridCol>
              </a:tblGrid>
              <a:tr h="1039995">
                <a:tc>
                  <a:txBody>
                    <a:bodyPr/>
                    <a:lstStyle/>
                    <a:p>
                      <a:r>
                        <a:rPr lang="de-DE"/>
                        <a:t>Lebensmittel</a:t>
                      </a:r>
                    </a:p>
                  </a:txBody>
                  <a:tcPr/>
                </a:tc>
                <a:tc>
                  <a:txBody>
                    <a:bodyPr/>
                    <a:lstStyle/>
                    <a:p>
                      <a:r>
                        <a:rPr lang="de-DE"/>
                        <a:t>CO</a:t>
                      </a:r>
                      <a:r>
                        <a:rPr lang="de-DE" baseline="-25000"/>
                        <a:t>2</a:t>
                      </a:r>
                      <a:r>
                        <a:rPr lang="de-DE" baseline="0"/>
                        <a:t> </a:t>
                      </a:r>
                      <a:r>
                        <a:rPr lang="de-DE" baseline="0" err="1"/>
                        <a:t>Äquivaltene</a:t>
                      </a:r>
                      <a:r>
                        <a:rPr lang="de-DE" baseline="0"/>
                        <a:t> pro kg (in kg)</a:t>
                      </a:r>
                      <a:endParaRPr lang="de-DE" baseline="-25000"/>
                    </a:p>
                  </a:txBody>
                  <a:tcPr/>
                </a:tc>
                <a:extLst>
                  <a:ext uri="{0D108BD9-81ED-4DB2-BD59-A6C34878D82A}">
                    <a16:rowId xmlns:a16="http://schemas.microsoft.com/office/drawing/2014/main" val="4172404580"/>
                  </a:ext>
                </a:extLst>
              </a:tr>
              <a:tr h="424375">
                <a:tc>
                  <a:txBody>
                    <a:bodyPr/>
                    <a:lstStyle/>
                    <a:p>
                      <a:r>
                        <a:rPr lang="de-DE"/>
                        <a:t>Tomaten, frisch (300-500 km)</a:t>
                      </a:r>
                    </a:p>
                  </a:txBody>
                  <a:tcPr/>
                </a:tc>
                <a:tc>
                  <a:txBody>
                    <a:bodyPr/>
                    <a:lstStyle/>
                    <a:p>
                      <a:r>
                        <a:rPr lang="de-DE"/>
                        <a:t>1,7</a:t>
                      </a:r>
                    </a:p>
                  </a:txBody>
                  <a:tcPr/>
                </a:tc>
                <a:extLst>
                  <a:ext uri="{0D108BD9-81ED-4DB2-BD59-A6C34878D82A}">
                    <a16:rowId xmlns:a16="http://schemas.microsoft.com/office/drawing/2014/main" val="2456935352"/>
                  </a:ext>
                </a:extLst>
              </a:tr>
            </a:tbl>
          </a:graphicData>
        </a:graphic>
      </p:graphicFrame>
      <p:graphicFrame>
        <p:nvGraphicFramePr>
          <p:cNvPr id="18" name="Tabelle 9">
            <a:extLst>
              <a:ext uri="{FF2B5EF4-FFF2-40B4-BE49-F238E27FC236}">
                <a16:creationId xmlns:a16="http://schemas.microsoft.com/office/drawing/2014/main" id="{4BF3B443-B98F-4523-B2D2-3AAE341D4FD4}"/>
              </a:ext>
            </a:extLst>
          </p:cNvPr>
          <p:cNvGraphicFramePr>
            <a:graphicFrameLocks noGrp="1"/>
          </p:cNvGraphicFramePr>
          <p:nvPr/>
        </p:nvGraphicFramePr>
        <p:xfrm>
          <a:off x="7694421" y="2217721"/>
          <a:ext cx="3588890" cy="3017520"/>
        </p:xfrm>
        <a:graphic>
          <a:graphicData uri="http://schemas.openxmlformats.org/drawingml/2006/table">
            <a:tbl>
              <a:tblPr firstRow="1" bandRow="1">
                <a:tableStyleId>{00A15C55-8517-42AA-B614-E9B94910E393}</a:tableStyleId>
              </a:tblPr>
              <a:tblGrid>
                <a:gridCol w="1985456">
                  <a:extLst>
                    <a:ext uri="{9D8B030D-6E8A-4147-A177-3AD203B41FA5}">
                      <a16:colId xmlns:a16="http://schemas.microsoft.com/office/drawing/2014/main" val="21490041"/>
                    </a:ext>
                  </a:extLst>
                </a:gridCol>
                <a:gridCol w="1603434">
                  <a:extLst>
                    <a:ext uri="{9D8B030D-6E8A-4147-A177-3AD203B41FA5}">
                      <a16:colId xmlns:a16="http://schemas.microsoft.com/office/drawing/2014/main" val="982730286"/>
                    </a:ext>
                  </a:extLst>
                </a:gridCol>
              </a:tblGrid>
              <a:tr h="1039995">
                <a:tc>
                  <a:txBody>
                    <a:bodyPr/>
                    <a:lstStyle/>
                    <a:p>
                      <a:r>
                        <a:rPr lang="de-DE"/>
                        <a:t>Lebensmittel</a:t>
                      </a:r>
                    </a:p>
                  </a:txBody>
                  <a:tcPr/>
                </a:tc>
                <a:tc>
                  <a:txBody>
                    <a:bodyPr/>
                    <a:lstStyle/>
                    <a:p>
                      <a:r>
                        <a:rPr lang="de-DE"/>
                        <a:t>CO</a:t>
                      </a:r>
                      <a:r>
                        <a:rPr lang="de-DE" baseline="-25000"/>
                        <a:t>2</a:t>
                      </a:r>
                      <a:r>
                        <a:rPr lang="de-DE" baseline="0"/>
                        <a:t> </a:t>
                      </a:r>
                      <a:r>
                        <a:rPr lang="de-DE" baseline="0" err="1"/>
                        <a:t>Äquivaltene</a:t>
                      </a:r>
                      <a:r>
                        <a:rPr lang="de-DE" baseline="0"/>
                        <a:t> pro kg (in kg)</a:t>
                      </a:r>
                      <a:endParaRPr lang="de-DE" baseline="-25000"/>
                    </a:p>
                  </a:txBody>
                  <a:tcPr/>
                </a:tc>
                <a:extLst>
                  <a:ext uri="{0D108BD9-81ED-4DB2-BD59-A6C34878D82A}">
                    <a16:rowId xmlns:a16="http://schemas.microsoft.com/office/drawing/2014/main" val="4172404580"/>
                  </a:ext>
                </a:extLst>
              </a:tr>
              <a:tr h="439615">
                <a:tc>
                  <a:txBody>
                    <a:bodyPr/>
                    <a:lstStyle/>
                    <a:p>
                      <a:r>
                        <a:rPr lang="de-DE" dirty="0"/>
                        <a:t>Tomaten, frisch (&lt; 50km)</a:t>
                      </a:r>
                    </a:p>
                  </a:txBody>
                  <a:tcPr/>
                </a:tc>
                <a:tc>
                  <a:txBody>
                    <a:bodyPr/>
                    <a:lstStyle/>
                    <a:p>
                      <a:r>
                        <a:rPr lang="de-DE" dirty="0"/>
                        <a:t>1,6</a:t>
                      </a:r>
                    </a:p>
                  </a:txBody>
                  <a:tcPr/>
                </a:tc>
                <a:extLst>
                  <a:ext uri="{0D108BD9-81ED-4DB2-BD59-A6C34878D82A}">
                    <a16:rowId xmlns:a16="http://schemas.microsoft.com/office/drawing/2014/main" val="1530811066"/>
                  </a:ext>
                </a:extLst>
              </a:tr>
              <a:tr h="439615">
                <a:tc>
                  <a:txBody>
                    <a:bodyPr/>
                    <a:lstStyle/>
                    <a:p>
                      <a:r>
                        <a:rPr lang="de-DE" dirty="0"/>
                        <a:t>Tomaten aus D, beheiztes Gewächshaus, „Winter-Tomate“</a:t>
                      </a:r>
                    </a:p>
                  </a:txBody>
                  <a:tcPr/>
                </a:tc>
                <a:tc>
                  <a:txBody>
                    <a:bodyPr/>
                    <a:lstStyle/>
                    <a:p>
                      <a:r>
                        <a:rPr lang="de-DE" dirty="0"/>
                        <a:t>2,9</a:t>
                      </a:r>
                    </a:p>
                  </a:txBody>
                  <a:tcPr/>
                </a:tc>
                <a:extLst>
                  <a:ext uri="{0D108BD9-81ED-4DB2-BD59-A6C34878D82A}">
                    <a16:rowId xmlns:a16="http://schemas.microsoft.com/office/drawing/2014/main" val="2456935352"/>
                  </a:ext>
                </a:extLst>
              </a:tr>
            </a:tbl>
          </a:graphicData>
        </a:graphic>
      </p:graphicFrame>
      <p:sp>
        <p:nvSpPr>
          <p:cNvPr id="20" name="Textfeld 19">
            <a:extLst>
              <a:ext uri="{FF2B5EF4-FFF2-40B4-BE49-F238E27FC236}">
                <a16:creationId xmlns:a16="http://schemas.microsoft.com/office/drawing/2014/main" id="{6667EDF1-1A36-49D0-8E0E-1C6E03A4932C}"/>
              </a:ext>
            </a:extLst>
          </p:cNvPr>
          <p:cNvSpPr txBox="1"/>
          <p:nvPr/>
        </p:nvSpPr>
        <p:spPr>
          <a:xfrm>
            <a:off x="413084" y="5651071"/>
            <a:ext cx="11053655" cy="389017"/>
          </a:xfrm>
          <a:prstGeom prst="rect">
            <a:avLst/>
          </a:prstGeom>
          <a:noFill/>
        </p:spPr>
        <p:txBody>
          <a:bodyPr wrap="square" lIns="91440" tIns="45720" rIns="91440" bIns="45720" rtlCol="0" anchor="t">
            <a:spAutoFit/>
          </a:bodyPr>
          <a:lstStyle/>
          <a:p>
            <a:pPr>
              <a:lnSpc>
                <a:spcPct val="110000"/>
              </a:lnSpc>
            </a:pPr>
            <a:r>
              <a:rPr lang="de-DE" sz="1900"/>
              <a:t>	</a:t>
            </a:r>
            <a:r>
              <a:rPr lang="de-DE" sz="1600"/>
              <a:t>Regionalität und Saisonalität können nur zusammengedacht werden.</a:t>
            </a:r>
            <a:endParaRPr lang="de-DE" sz="1600">
              <a:cs typeface="Arial"/>
            </a:endParaRPr>
          </a:p>
        </p:txBody>
      </p:sp>
      <p:sp>
        <p:nvSpPr>
          <p:cNvPr id="21" name="Pfeil: nach rechts 20">
            <a:extLst>
              <a:ext uri="{FF2B5EF4-FFF2-40B4-BE49-F238E27FC236}">
                <a16:creationId xmlns:a16="http://schemas.microsoft.com/office/drawing/2014/main" id="{7CFE22E0-E8FC-41E4-BF15-71D16B1540DF}"/>
              </a:ext>
            </a:extLst>
          </p:cNvPr>
          <p:cNvSpPr/>
          <p:nvPr/>
        </p:nvSpPr>
        <p:spPr>
          <a:xfrm>
            <a:off x="637581" y="5653136"/>
            <a:ext cx="722795" cy="396329"/>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2" name="Rechteck 21">
            <a:extLst>
              <a:ext uri="{FF2B5EF4-FFF2-40B4-BE49-F238E27FC236}">
                <a16:creationId xmlns:a16="http://schemas.microsoft.com/office/drawing/2014/main" id="{0054CBEE-B633-4939-AD4B-65334B92DC51}"/>
              </a:ext>
            </a:extLst>
          </p:cNvPr>
          <p:cNvSpPr/>
          <p:nvPr/>
        </p:nvSpPr>
        <p:spPr>
          <a:xfrm>
            <a:off x="7694421" y="4053370"/>
            <a:ext cx="3588890" cy="1181872"/>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10000"/>
              </a:lnSpc>
            </a:pPr>
            <a:endParaRPr lang="de-DE" sz="1900">
              <a:solidFill>
                <a:schemeClr val="tx1"/>
              </a:solidFill>
            </a:endParaRPr>
          </a:p>
        </p:txBody>
      </p:sp>
      <p:pic>
        <p:nvPicPr>
          <p:cNvPr id="2" name="Grafik 1" descr="Ein Bild, das Schwarzweiß, Darstellung, Kunst enthält.&#10;&#10;Beschreibung automatisch generiert.">
            <a:extLst>
              <a:ext uri="{FF2B5EF4-FFF2-40B4-BE49-F238E27FC236}">
                <a16:creationId xmlns:a16="http://schemas.microsoft.com/office/drawing/2014/main" id="{8BAA65C4-0039-3422-80F6-987A45BF8506}"/>
              </a:ext>
            </a:extLst>
          </p:cNvPr>
          <p:cNvPicPr>
            <a:picLocks noChangeAspect="1"/>
          </p:cNvPicPr>
          <p:nvPr/>
        </p:nvPicPr>
        <p:blipFill>
          <a:blip r:embed="rId3"/>
          <a:stretch>
            <a:fillRect/>
          </a:stretch>
        </p:blipFill>
        <p:spPr>
          <a:xfrm>
            <a:off x="4582227" y="2902985"/>
            <a:ext cx="2424804" cy="2032388"/>
          </a:xfrm>
          <a:prstGeom prst="rect">
            <a:avLst/>
          </a:prstGeom>
        </p:spPr>
      </p:pic>
      <p:sp>
        <p:nvSpPr>
          <p:cNvPr id="13" name="Textfeld 12">
            <a:extLst>
              <a:ext uri="{FF2B5EF4-FFF2-40B4-BE49-F238E27FC236}">
                <a16:creationId xmlns:a16="http://schemas.microsoft.com/office/drawing/2014/main" id="{A37EA709-21C6-429D-A9BE-62A64F6C06C1}"/>
              </a:ext>
            </a:extLst>
          </p:cNvPr>
          <p:cNvSpPr txBox="1"/>
          <p:nvPr/>
        </p:nvSpPr>
        <p:spPr>
          <a:xfrm>
            <a:off x="9788057" y="6026981"/>
            <a:ext cx="2587338" cy="232821"/>
          </a:xfrm>
          <a:prstGeom prst="rect">
            <a:avLst/>
          </a:prstGeom>
          <a:noFill/>
        </p:spPr>
        <p:txBody>
          <a:bodyPr wrap="square" rtlCol="0">
            <a:spAutoFit/>
          </a:body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 – Eigene Berechnungen</a:t>
            </a:r>
          </a:p>
        </p:txBody>
      </p:sp>
    </p:spTree>
    <p:extLst>
      <p:ext uri="{BB962C8B-B14F-4D97-AF65-F5344CB8AC3E}">
        <p14:creationId xmlns:p14="http://schemas.microsoft.com/office/powerpoint/2010/main" val="276416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a: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5146040"/>
        </p:xfrm>
        <a:graphic>
          <a:graphicData uri="http://schemas.openxmlformats.org/drawingml/2006/table">
            <a:tbl>
              <a:tblPr firstRow="1" bandRow="1">
                <a:tableStyleId>{00A15C55-8517-42AA-B614-E9B94910E393}</a:tableStyleId>
              </a:tblPr>
              <a:tblGrid>
                <a:gridCol w="800951">
                  <a:extLst>
                    <a:ext uri="{9D8B030D-6E8A-4147-A177-3AD203B41FA5}">
                      <a16:colId xmlns:a16="http://schemas.microsoft.com/office/drawing/2014/main" val="2202381272"/>
                    </a:ext>
                  </a:extLst>
                </a:gridCol>
                <a:gridCol w="1007366">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840">
                <a:tc>
                  <a:txBody>
                    <a:bodyPr/>
                    <a:lstStyle/>
                    <a:p>
                      <a:r>
                        <a:rPr lang="de-DE" sz="1200"/>
                        <a:t>Block</a:t>
                      </a:r>
                    </a:p>
                  </a:txBody>
                  <a:tcPr/>
                </a:tc>
                <a:tc>
                  <a:txBody>
                    <a:bodyPr/>
                    <a:lstStyle/>
                    <a:p>
                      <a:r>
                        <a:rPr lang="de-DE" sz="1200"/>
                        <a:t>Zeit</a:t>
                      </a:r>
                    </a:p>
                  </a:txBody>
                  <a:tcPr/>
                </a:tc>
                <a:tc>
                  <a:txBody>
                    <a:bodyPr/>
                    <a:lstStyle/>
                    <a:p>
                      <a:r>
                        <a:rPr lang="de-DE" sz="1200"/>
                        <a:t>Inhalt</a:t>
                      </a:r>
                    </a:p>
                  </a:txBody>
                  <a:tcPr/>
                </a:tc>
                <a:tc>
                  <a:txBody>
                    <a:bodyPr/>
                    <a:lstStyle/>
                    <a:p>
                      <a:pPr algn="ctr"/>
                      <a:r>
                        <a:rPr lang="de-DE" sz="1200"/>
                        <a:t>Methode</a:t>
                      </a:r>
                    </a:p>
                  </a:txBody>
                  <a:tcPr/>
                </a:tc>
                <a:tc>
                  <a:txBody>
                    <a:bodyPr/>
                    <a:lstStyle/>
                    <a:p>
                      <a:pPr algn="ctr"/>
                      <a:r>
                        <a:rPr lang="de-DE" sz="1200"/>
                        <a:t>Material</a:t>
                      </a:r>
                    </a:p>
                  </a:txBody>
                  <a:tcPr/>
                </a:tc>
                <a:extLst>
                  <a:ext uri="{0D108BD9-81ED-4DB2-BD59-A6C34878D82A}">
                    <a16:rowId xmlns:a16="http://schemas.microsoft.com/office/drawing/2014/main" val="356692969"/>
                  </a:ext>
                </a:extLst>
              </a:tr>
              <a:tr h="370840">
                <a:tc rowSpan="4">
                  <a:txBody>
                    <a:bodyPr/>
                    <a:lstStyle/>
                    <a:p>
                      <a:pPr algn="ctr"/>
                      <a:r>
                        <a:rPr lang="de-DE" sz="1200"/>
                        <a:t>1</a:t>
                      </a:r>
                    </a:p>
                  </a:txBody>
                  <a:tcPr anchor="ctr"/>
                </a:tc>
                <a:tc>
                  <a:txBody>
                    <a:bodyPr/>
                    <a:lstStyle/>
                    <a:p>
                      <a:pPr algn="ctr"/>
                      <a:r>
                        <a:rPr lang="de-DE" sz="1200"/>
                        <a:t>20</a:t>
                      </a:r>
                    </a:p>
                  </a:txBody>
                  <a:tcPr anchor="ctr"/>
                </a:tc>
                <a:tc>
                  <a:txBody>
                    <a:bodyPr/>
                    <a:lstStyle/>
                    <a:p>
                      <a:pPr algn="ctr"/>
                      <a:r>
                        <a:rPr lang="de-DE" sz="1200"/>
                        <a:t>Begrüßung, Agenda und Vorstellungsrunde</a:t>
                      </a:r>
                    </a:p>
                  </a:txBody>
                  <a:tcPr/>
                </a:tc>
                <a:tc>
                  <a:txBody>
                    <a:bodyPr/>
                    <a:lstStyle/>
                    <a:p>
                      <a:pPr algn="ctr"/>
                      <a:r>
                        <a:rPr lang="de-DE" sz="1200"/>
                        <a:t>Vortrag</a:t>
                      </a:r>
                    </a:p>
                  </a:txBody>
                  <a:tcPr/>
                </a:tc>
                <a:tc>
                  <a:txBody>
                    <a:bodyPr/>
                    <a:lstStyle/>
                    <a:p>
                      <a:pPr algn="l"/>
                      <a:r>
                        <a:rPr lang="de-DE" sz="1200"/>
                        <a:t>Präsentation, Laptop &amp; </a:t>
                      </a:r>
                      <a:r>
                        <a:rPr lang="de-DE" sz="1200" err="1"/>
                        <a:t>Beamer</a:t>
                      </a:r>
                      <a:r>
                        <a:rPr lang="de-DE" sz="1200"/>
                        <a:t> </a:t>
                      </a:r>
                      <a:r>
                        <a:rPr lang="de-DE" sz="1100"/>
                        <a:t>(gesamten Workshop)</a:t>
                      </a:r>
                      <a:endParaRPr lang="de-DE" sz="1200"/>
                    </a:p>
                  </a:txBody>
                  <a:tcPr/>
                </a:tc>
                <a:extLst>
                  <a:ext uri="{0D108BD9-81ED-4DB2-BD59-A6C34878D82A}">
                    <a16:rowId xmlns:a16="http://schemas.microsoft.com/office/drawing/2014/main" val="525869581"/>
                  </a:ext>
                </a:extLst>
              </a:tr>
              <a:tr h="367453">
                <a:tc vMerge="1">
                  <a:txBody>
                    <a:bodyPr/>
                    <a:lstStyle/>
                    <a:p>
                      <a:endParaRPr lang="de-DE" sz="1200"/>
                    </a:p>
                  </a:txBody>
                  <a:tcPr/>
                </a:tc>
                <a:tc>
                  <a:txBody>
                    <a:bodyPr/>
                    <a:lstStyle/>
                    <a:p>
                      <a:pPr algn="ctr"/>
                      <a:r>
                        <a:rPr lang="de-DE" sz="1200"/>
                        <a:t>10</a:t>
                      </a:r>
                    </a:p>
                  </a:txBody>
                  <a:tcPr anchor="ctr"/>
                </a:tc>
                <a:tc>
                  <a:txBody>
                    <a:bodyPr/>
                    <a:lstStyle/>
                    <a:p>
                      <a:pPr algn="ctr"/>
                      <a:r>
                        <a:rPr lang="de-DE" sz="1200"/>
                        <a:t>Einordnung in den Verpflegungsablauf &amp; Zielvorstellung</a:t>
                      </a:r>
                    </a:p>
                  </a:txBody>
                  <a:tcPr/>
                </a:tc>
                <a:tc>
                  <a:txBody>
                    <a:bodyPr/>
                    <a:lstStyle/>
                    <a:p>
                      <a:pPr algn="ctr"/>
                      <a:r>
                        <a:rPr lang="de-DE" sz="1200"/>
                        <a:t>Vortrag</a:t>
                      </a:r>
                    </a:p>
                  </a:txBody>
                  <a:tcPr/>
                </a:tc>
                <a:tc>
                  <a:txBody>
                    <a:bodyPr/>
                    <a:lstStyle/>
                    <a:p>
                      <a:pPr algn="l"/>
                      <a:r>
                        <a:rPr lang="de-DE" sz="1200"/>
                        <a:t>Präsentation</a:t>
                      </a:r>
                    </a:p>
                  </a:txBody>
                  <a:tcPr/>
                </a:tc>
                <a:extLst>
                  <a:ext uri="{0D108BD9-81ED-4DB2-BD59-A6C34878D82A}">
                    <a16:rowId xmlns:a16="http://schemas.microsoft.com/office/drawing/2014/main" val="791101704"/>
                  </a:ext>
                </a:extLst>
              </a:tr>
              <a:tr h="370840">
                <a:tc vMerge="1">
                  <a:txBody>
                    <a:bodyPr/>
                    <a:lstStyle/>
                    <a:p>
                      <a:endParaRPr lang="de-DE" sz="1200"/>
                    </a:p>
                  </a:txBody>
                  <a:tcPr/>
                </a:tc>
                <a:tc>
                  <a:txBody>
                    <a:bodyPr/>
                    <a:lstStyle/>
                    <a:p>
                      <a:pPr algn="ctr"/>
                      <a:r>
                        <a:rPr lang="de-DE" sz="1200"/>
                        <a:t>35</a:t>
                      </a:r>
                    </a:p>
                  </a:txBody>
                  <a:tcPr anchor="ctr"/>
                </a:tc>
                <a:tc>
                  <a:txBody>
                    <a:bodyPr/>
                    <a:lstStyle/>
                    <a:p>
                      <a:pPr algn="ctr"/>
                      <a:r>
                        <a:rPr lang="de-DE" sz="1200"/>
                        <a:t>Zusammenhänge zwischen Beschaffungsstrategie und Nachhaltigkeit</a:t>
                      </a:r>
                    </a:p>
                  </a:txBody>
                  <a:tcPr/>
                </a:tc>
                <a:tc>
                  <a:txBody>
                    <a:bodyPr/>
                    <a:lstStyle/>
                    <a:p>
                      <a:pPr algn="ctr"/>
                      <a:r>
                        <a:rPr lang="de-DE" sz="1200"/>
                        <a:t>Partnerarbeit</a:t>
                      </a:r>
                    </a:p>
                  </a:txBody>
                  <a:tcPr/>
                </a:tc>
                <a:tc>
                  <a:txBody>
                    <a:bodyPr/>
                    <a:lstStyle/>
                    <a:p>
                      <a:r>
                        <a:rPr lang="de-DE" sz="1200"/>
                        <a:t>Stellwand</a:t>
                      </a:r>
                    </a:p>
                    <a:p>
                      <a:r>
                        <a:rPr lang="de-DE" sz="1200"/>
                        <a:t>Moderationskarten</a:t>
                      </a:r>
                    </a:p>
                    <a:p>
                      <a:r>
                        <a:rPr lang="de-DE" sz="1200"/>
                        <a:t>Stecknadeln</a:t>
                      </a:r>
                    </a:p>
                  </a:txBody>
                  <a:tcPr/>
                </a:tc>
                <a:extLst>
                  <a:ext uri="{0D108BD9-81ED-4DB2-BD59-A6C34878D82A}">
                    <a16:rowId xmlns:a16="http://schemas.microsoft.com/office/drawing/2014/main" val="2462647292"/>
                  </a:ext>
                </a:extLst>
              </a:tr>
              <a:tr h="370840">
                <a:tc vMerge="1">
                  <a:txBody>
                    <a:bodyPr/>
                    <a:lstStyle/>
                    <a:p>
                      <a:pPr algn="ctr"/>
                      <a:endParaRPr lang="de-DE" sz="1200"/>
                    </a:p>
                  </a:txBody>
                  <a:tcPr anchor="ctr"/>
                </a:tc>
                <a:tc>
                  <a:txBody>
                    <a:bodyPr/>
                    <a:lstStyle/>
                    <a:p>
                      <a:pPr algn="ctr"/>
                      <a:r>
                        <a:rPr lang="de-DE" sz="1200"/>
                        <a:t>25</a:t>
                      </a:r>
                    </a:p>
                  </a:txBody>
                  <a:tcPr anchor="ctr"/>
                </a:tc>
                <a:tc>
                  <a:txBody>
                    <a:bodyPr/>
                    <a:lstStyle/>
                    <a:p>
                      <a:pPr algn="ctr"/>
                      <a:r>
                        <a:rPr lang="de-DE" sz="1200"/>
                        <a:t>Herausforderungen des aktuellen Ernährungssystems</a:t>
                      </a:r>
                    </a:p>
                  </a:txBody>
                  <a:tcPr/>
                </a:tc>
                <a:tc>
                  <a:txBody>
                    <a:bodyPr/>
                    <a:lstStyle/>
                    <a:p>
                      <a:pPr algn="ctr"/>
                      <a:r>
                        <a:rPr lang="de-DE" sz="1200"/>
                        <a:t>Vortrag</a:t>
                      </a:r>
                    </a:p>
                  </a:txBody>
                  <a:tcPr/>
                </a:tc>
                <a:tc>
                  <a:txBody>
                    <a:bodyPr/>
                    <a:lstStyle/>
                    <a:p>
                      <a:r>
                        <a:rPr lang="de-DE" sz="1200"/>
                        <a:t>Stellwand, Stecknadeln</a:t>
                      </a:r>
                    </a:p>
                    <a:p>
                      <a:r>
                        <a:rPr lang="de-DE" sz="1200"/>
                        <a:t>Moderationskarten</a:t>
                      </a:r>
                    </a:p>
                    <a:p>
                      <a:r>
                        <a:rPr lang="de-DE" sz="1200"/>
                        <a:t>Präsentation</a:t>
                      </a:r>
                    </a:p>
                  </a:txBody>
                  <a:tcPr/>
                </a:tc>
                <a:extLst>
                  <a:ext uri="{0D108BD9-81ED-4DB2-BD59-A6C34878D82A}">
                    <a16:rowId xmlns:a16="http://schemas.microsoft.com/office/drawing/2014/main" val="2775728762"/>
                  </a:ext>
                </a:extLst>
              </a:tr>
              <a:tr h="370840">
                <a:tc gridSpan="5">
                  <a:txBody>
                    <a:bodyPr/>
                    <a:lstStyle/>
                    <a:p>
                      <a:pPr algn="ctr"/>
                      <a:r>
                        <a:rPr lang="de-DE" sz="1200"/>
                        <a:t>PAUSE (30min)</a:t>
                      </a:r>
                    </a:p>
                  </a:txBody>
                  <a:tcPr anchor="ctr"/>
                </a:tc>
                <a:tc hMerge="1">
                  <a:txBody>
                    <a:bodyPr/>
                    <a:lstStyle/>
                    <a:p>
                      <a:pPr algn="ctr"/>
                      <a:endParaRPr lang="de-DE" sz="1200"/>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76097315"/>
                  </a:ext>
                </a:extLst>
              </a:tr>
              <a:tr h="370840">
                <a:tc rowSpan="5">
                  <a:txBody>
                    <a:bodyPr/>
                    <a:lstStyle/>
                    <a:p>
                      <a:pPr algn="ctr"/>
                      <a:r>
                        <a:rPr lang="de-DE" sz="1200"/>
                        <a:t>2</a:t>
                      </a:r>
                    </a:p>
                  </a:txBody>
                  <a:tcPr anchor="ctr"/>
                </a:tc>
                <a:tc>
                  <a:txBody>
                    <a:bodyPr/>
                    <a:lstStyle/>
                    <a:p>
                      <a:pPr algn="ctr"/>
                      <a:r>
                        <a:rPr lang="de-DE" sz="1200"/>
                        <a:t>30</a:t>
                      </a:r>
                    </a:p>
                  </a:txBody>
                  <a:tcPr anchor="ctr"/>
                </a:tc>
                <a:tc>
                  <a:txBody>
                    <a:bodyPr/>
                    <a:lstStyle/>
                    <a:p>
                      <a:pPr algn="ctr"/>
                      <a:r>
                        <a:rPr lang="de-DE" sz="1200"/>
                        <a:t>Perspektiven in der Gemeinschaftsverpflegung (Dilemmata)</a:t>
                      </a:r>
                    </a:p>
                  </a:txBody>
                  <a:tcPr anchor="ctr"/>
                </a:tc>
                <a:tc>
                  <a:txBody>
                    <a:bodyPr/>
                    <a:lstStyle/>
                    <a:p>
                      <a:pPr algn="ctr"/>
                      <a:r>
                        <a:rPr lang="de-DE" sz="1200" err="1"/>
                        <a:t>Thinking</a:t>
                      </a:r>
                      <a:r>
                        <a:rPr lang="de-DE" sz="1200"/>
                        <a:t> Hats</a:t>
                      </a:r>
                    </a:p>
                  </a:txBody>
                  <a:tcPr/>
                </a:tc>
                <a:tc>
                  <a:txBody>
                    <a:bodyPr/>
                    <a:lstStyle/>
                    <a:p>
                      <a:r>
                        <a:rPr lang="de-DE" sz="1200"/>
                        <a:t>Präsentation</a:t>
                      </a:r>
                    </a:p>
                    <a:p>
                      <a:r>
                        <a:rPr lang="de-DE" sz="1200"/>
                        <a:t>Stellwand, Stecknadeln</a:t>
                      </a:r>
                    </a:p>
                    <a:p>
                      <a:r>
                        <a:rPr lang="de-DE" sz="1200"/>
                        <a:t>Moderationskarten</a:t>
                      </a:r>
                    </a:p>
                  </a:txBody>
                  <a:tcPr/>
                </a:tc>
                <a:extLst>
                  <a:ext uri="{0D108BD9-81ED-4DB2-BD59-A6C34878D82A}">
                    <a16:rowId xmlns:a16="http://schemas.microsoft.com/office/drawing/2014/main" val="3422921826"/>
                  </a:ext>
                </a:extLst>
              </a:tr>
              <a:tr h="370840">
                <a:tc vMerge="1">
                  <a:txBody>
                    <a:bodyPr/>
                    <a:lstStyle/>
                    <a:p>
                      <a:endParaRPr lang="de-DE" sz="1200"/>
                    </a:p>
                  </a:txBody>
                  <a:tcPr/>
                </a:tc>
                <a:tc>
                  <a:txBody>
                    <a:bodyPr/>
                    <a:lstStyle/>
                    <a:p>
                      <a:pPr algn="ctr"/>
                      <a:r>
                        <a:rPr lang="de-DE" sz="1200"/>
                        <a:t>20</a:t>
                      </a:r>
                    </a:p>
                  </a:txBody>
                  <a:tcPr anchor="ctr"/>
                </a:tc>
                <a:tc>
                  <a:txBody>
                    <a:bodyPr/>
                    <a:lstStyle/>
                    <a:p>
                      <a:pPr algn="ctr"/>
                      <a:r>
                        <a:rPr lang="de-DE" sz="1200"/>
                        <a:t>Lösungsstrategien</a:t>
                      </a:r>
                    </a:p>
                  </a:txBody>
                  <a:tcPr anchor="ctr"/>
                </a:tc>
                <a:tc>
                  <a:txBody>
                    <a:bodyPr/>
                    <a:lstStyle/>
                    <a:p>
                      <a:pPr algn="ctr"/>
                      <a:r>
                        <a:rPr lang="de-DE" sz="1200"/>
                        <a:t>Vortrag</a:t>
                      </a:r>
                    </a:p>
                  </a:txBody>
                  <a:tcPr/>
                </a:tc>
                <a:tc>
                  <a:txBody>
                    <a:bodyPr/>
                    <a:lstStyle/>
                    <a:p>
                      <a:pPr algn="l"/>
                      <a:r>
                        <a:rPr lang="de-DE" sz="1200"/>
                        <a:t>Präsentation</a:t>
                      </a:r>
                    </a:p>
                  </a:txBody>
                  <a:tcPr/>
                </a:tc>
                <a:extLst>
                  <a:ext uri="{0D108BD9-81ED-4DB2-BD59-A6C34878D82A}">
                    <a16:rowId xmlns:a16="http://schemas.microsoft.com/office/drawing/2014/main" val="1966661705"/>
                  </a:ext>
                </a:extLst>
              </a:tr>
              <a:tr h="370840">
                <a:tc vMerge="1">
                  <a:txBody>
                    <a:bodyPr/>
                    <a:lstStyle/>
                    <a:p>
                      <a:endParaRPr lang="de-DE"/>
                    </a:p>
                  </a:txBody>
                  <a:tcPr/>
                </a:tc>
                <a:tc>
                  <a:txBody>
                    <a:bodyPr/>
                    <a:lstStyle/>
                    <a:p>
                      <a:pPr algn="ctr"/>
                      <a:r>
                        <a:rPr lang="de-DE" sz="1200"/>
                        <a:t>15</a:t>
                      </a:r>
                    </a:p>
                  </a:txBody>
                  <a:tcPr anchor="ctr"/>
                </a:tc>
                <a:tc>
                  <a:txBody>
                    <a:bodyPr/>
                    <a:lstStyle/>
                    <a:p>
                      <a:pPr algn="ctr"/>
                      <a:r>
                        <a:rPr lang="de-DE" sz="1200"/>
                        <a:t>Exkurs: Besonderheiten Ausschreibungen</a:t>
                      </a:r>
                    </a:p>
                  </a:txBody>
                  <a:tcPr anchor="ctr"/>
                </a:tc>
                <a:tc>
                  <a:txBody>
                    <a:bodyPr/>
                    <a:lstStyle/>
                    <a:p>
                      <a:pPr algn="ctr"/>
                      <a:r>
                        <a:rPr lang="de-DE" sz="1200"/>
                        <a:t>Vortrag</a:t>
                      </a:r>
                    </a:p>
                  </a:txBody>
                  <a:tcPr/>
                </a:tc>
                <a:tc>
                  <a:txBody>
                    <a:bodyPr/>
                    <a:lstStyle/>
                    <a:p>
                      <a:pPr algn="l"/>
                      <a:r>
                        <a:rPr lang="de-DE" sz="1200"/>
                        <a:t>Präsentation</a:t>
                      </a:r>
                    </a:p>
                  </a:txBody>
                  <a:tcPr/>
                </a:tc>
                <a:extLst>
                  <a:ext uri="{0D108BD9-81ED-4DB2-BD59-A6C34878D82A}">
                    <a16:rowId xmlns:a16="http://schemas.microsoft.com/office/drawing/2014/main" val="3322852849"/>
                  </a:ext>
                </a:extLst>
              </a:tr>
              <a:tr h="370840">
                <a:tc vMerge="1">
                  <a:txBody>
                    <a:bodyPr/>
                    <a:lstStyle/>
                    <a:p>
                      <a:endParaRPr lang="de-DE"/>
                    </a:p>
                  </a:txBody>
                  <a:tcPr/>
                </a:tc>
                <a:tc>
                  <a:txBody>
                    <a:bodyPr/>
                    <a:lstStyle/>
                    <a:p>
                      <a:pPr algn="ctr"/>
                      <a:r>
                        <a:rPr lang="de-DE" sz="1200"/>
                        <a:t>10</a:t>
                      </a:r>
                    </a:p>
                  </a:txBody>
                  <a:tcPr anchor="ctr"/>
                </a:tc>
                <a:tc>
                  <a:txBody>
                    <a:bodyPr/>
                    <a:lstStyle/>
                    <a:p>
                      <a:pPr algn="ctr"/>
                      <a:r>
                        <a:rPr lang="de-DE" sz="1200"/>
                        <a:t>Weiterführende Aufgabe</a:t>
                      </a:r>
                    </a:p>
                  </a:txBody>
                  <a:tcPr anchor="ctr"/>
                </a:tc>
                <a:tc>
                  <a:txBody>
                    <a:bodyPr/>
                    <a:lstStyle/>
                    <a:p>
                      <a:pPr algn="ctr"/>
                      <a:r>
                        <a:rPr lang="de-DE" sz="1200"/>
                        <a:t>Vortrag</a:t>
                      </a:r>
                    </a:p>
                  </a:txBody>
                  <a:tcPr/>
                </a:tc>
                <a:tc>
                  <a:txBody>
                    <a:bodyPr/>
                    <a:lstStyle/>
                    <a:p>
                      <a:pPr algn="l"/>
                      <a:r>
                        <a:rPr lang="de-DE" sz="1200"/>
                        <a:t>Präsentation</a:t>
                      </a:r>
                    </a:p>
                  </a:txBody>
                  <a:tcPr/>
                </a:tc>
                <a:extLst>
                  <a:ext uri="{0D108BD9-81ED-4DB2-BD59-A6C34878D82A}">
                    <a16:rowId xmlns:a16="http://schemas.microsoft.com/office/drawing/2014/main" val="1353180835"/>
                  </a:ext>
                </a:extLst>
              </a:tr>
              <a:tr h="370840">
                <a:tc vMerge="1">
                  <a:txBody>
                    <a:bodyPr/>
                    <a:lstStyle/>
                    <a:p>
                      <a:endParaRPr lang="de-DE" sz="1200"/>
                    </a:p>
                  </a:txBody>
                  <a:tcPr/>
                </a:tc>
                <a:tc>
                  <a:txBody>
                    <a:bodyPr/>
                    <a:lstStyle/>
                    <a:p>
                      <a:pPr algn="ctr"/>
                      <a:r>
                        <a:rPr lang="de-DE" sz="1200"/>
                        <a:t>15</a:t>
                      </a:r>
                    </a:p>
                  </a:txBody>
                  <a:tcPr anchor="ctr"/>
                </a:tc>
                <a:tc>
                  <a:txBody>
                    <a:bodyPr/>
                    <a:lstStyle/>
                    <a:p>
                      <a:pPr algn="ctr"/>
                      <a:r>
                        <a:rPr lang="de-DE" sz="1200"/>
                        <a:t>Abschluss</a:t>
                      </a:r>
                    </a:p>
                  </a:txBody>
                  <a:tcPr/>
                </a:tc>
                <a:tc>
                  <a:txBody>
                    <a:bodyPr/>
                    <a:lstStyle/>
                    <a:p>
                      <a:pPr algn="ctr"/>
                      <a:r>
                        <a:rPr lang="de-DE" sz="1200"/>
                        <a:t>Blitzlicht</a:t>
                      </a:r>
                    </a:p>
                  </a:txBody>
                  <a:tcPr/>
                </a:tc>
                <a:tc>
                  <a:txBody>
                    <a:bodyPr/>
                    <a:lstStyle/>
                    <a:p>
                      <a:r>
                        <a:rPr lang="de-DE" sz="1200"/>
                        <a:t>/</a:t>
                      </a:r>
                    </a:p>
                  </a:txBody>
                  <a:tcPr/>
                </a:tc>
                <a:extLst>
                  <a:ext uri="{0D108BD9-81ED-4DB2-BD59-A6C34878D82A}">
                    <a16:rowId xmlns:a16="http://schemas.microsoft.com/office/drawing/2014/main" val="1677809749"/>
                  </a:ext>
                </a:extLst>
              </a:tr>
            </a:tbl>
          </a:graphicData>
        </a:graphic>
      </p:graphicFrame>
    </p:spTree>
    <p:extLst>
      <p:ext uri="{BB962C8B-B14F-4D97-AF65-F5344CB8AC3E}">
        <p14:creationId xmlns:p14="http://schemas.microsoft.com/office/powerpoint/2010/main" val="198252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C9D9E6-B0FE-4745-B100-863B8ECECC5B}"/>
              </a:ext>
            </a:extLst>
          </p:cNvPr>
          <p:cNvSpPr>
            <a:spLocks noGrp="1"/>
          </p:cNvSpPr>
          <p:nvPr>
            <p:ph type="title"/>
          </p:nvPr>
        </p:nvSpPr>
        <p:spPr/>
        <p:txBody>
          <a:bodyPr/>
          <a:lstStyle/>
          <a:p>
            <a:r>
              <a:rPr lang="de-DE"/>
              <a:t>Dilemmata in der Beschaffung</a:t>
            </a:r>
          </a:p>
        </p:txBody>
      </p:sp>
      <p:sp>
        <p:nvSpPr>
          <p:cNvPr id="4" name="Textplatzhalter 3">
            <a:extLst>
              <a:ext uri="{FF2B5EF4-FFF2-40B4-BE49-F238E27FC236}">
                <a16:creationId xmlns:a16="http://schemas.microsoft.com/office/drawing/2014/main" id="{E309F9A8-A197-4347-876D-6E39CE810FB4}"/>
              </a:ext>
            </a:extLst>
          </p:cNvPr>
          <p:cNvSpPr>
            <a:spLocks noGrp="1"/>
          </p:cNvSpPr>
          <p:nvPr>
            <p:ph type="body" sz="quarter" idx="13"/>
          </p:nvPr>
        </p:nvSpPr>
        <p:spPr>
          <a:xfrm>
            <a:off x="371357" y="872232"/>
            <a:ext cx="8820993" cy="504540"/>
          </a:xfrm>
        </p:spPr>
        <p:txBody>
          <a:bodyPr/>
          <a:lstStyle/>
          <a:p>
            <a:r>
              <a:rPr lang="de-DE"/>
              <a:t>Einfluss Regionalität &amp; Saisonalität</a:t>
            </a:r>
          </a:p>
        </p:txBody>
      </p:sp>
      <p:sp>
        <p:nvSpPr>
          <p:cNvPr id="8" name="Inhaltsplatzhalter 2">
            <a:extLst>
              <a:ext uri="{FF2B5EF4-FFF2-40B4-BE49-F238E27FC236}">
                <a16:creationId xmlns:a16="http://schemas.microsoft.com/office/drawing/2014/main" id="{4A67E34F-1B69-456B-A8A8-087AB75CBB9F}"/>
              </a:ext>
            </a:extLst>
          </p:cNvPr>
          <p:cNvSpPr>
            <a:spLocks noGrp="1"/>
          </p:cNvSpPr>
          <p:nvPr>
            <p:ph idx="1"/>
          </p:nvPr>
        </p:nvSpPr>
        <p:spPr>
          <a:xfrm>
            <a:off x="371481" y="1622758"/>
            <a:ext cx="11407435" cy="4350167"/>
          </a:xfrm>
        </p:spPr>
        <p:txBody>
          <a:bodyPr/>
          <a:lstStyle/>
          <a:p>
            <a:pPr marL="0" indent="0" algn="ctr">
              <a:buNone/>
            </a:pPr>
            <a:r>
              <a:rPr lang="de-DE" sz="1800" b="1">
                <a:highlight>
                  <a:srgbClr val="FA9A6D"/>
                </a:highlight>
              </a:rPr>
              <a:t>„Das ist doch total egal, wo das her kommt?“</a:t>
            </a:r>
          </a:p>
          <a:p>
            <a:pPr marL="0" indent="0">
              <a:buNone/>
            </a:pPr>
            <a:endParaRPr lang="de-DE" sz="1800"/>
          </a:p>
          <a:p>
            <a:pPr marL="0" indent="0">
              <a:buNone/>
            </a:pPr>
            <a:r>
              <a:rPr lang="de-DE" sz="1800"/>
              <a:t>	</a:t>
            </a:r>
          </a:p>
        </p:txBody>
      </p:sp>
      <p:sp>
        <p:nvSpPr>
          <p:cNvPr id="15" name="Inhaltsplatzhalter 4">
            <a:extLst>
              <a:ext uri="{FF2B5EF4-FFF2-40B4-BE49-F238E27FC236}">
                <a16:creationId xmlns:a16="http://schemas.microsoft.com/office/drawing/2014/main" id="{011818F1-44C1-4318-AA65-21346C975292}"/>
              </a:ext>
            </a:extLst>
          </p:cNvPr>
          <p:cNvSpPr txBox="1">
            <a:spLocks/>
          </p:cNvSpPr>
          <p:nvPr/>
        </p:nvSpPr>
        <p:spPr bwMode="auto">
          <a:xfrm>
            <a:off x="444452" y="2325109"/>
            <a:ext cx="11444131" cy="401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endParaRPr lang="de-DE" sz="2000"/>
          </a:p>
          <a:p>
            <a:pPr marL="0" indent="0">
              <a:lnSpc>
                <a:spcPct val="150000"/>
              </a:lnSpc>
              <a:buFont typeface="Arial" charset="0"/>
              <a:buNone/>
            </a:pPr>
            <a:r>
              <a:rPr lang="de-DE" sz="2000"/>
              <a:t>		</a:t>
            </a:r>
          </a:p>
        </p:txBody>
      </p:sp>
      <p:graphicFrame>
        <p:nvGraphicFramePr>
          <p:cNvPr id="23" name="Tabelle 9">
            <a:extLst>
              <a:ext uri="{FF2B5EF4-FFF2-40B4-BE49-F238E27FC236}">
                <a16:creationId xmlns:a16="http://schemas.microsoft.com/office/drawing/2014/main" id="{3E48397E-D069-4F12-8240-6A733AAA5ED4}"/>
              </a:ext>
            </a:extLst>
          </p:cNvPr>
          <p:cNvGraphicFramePr>
            <a:graphicFrameLocks noGrp="1"/>
          </p:cNvGraphicFramePr>
          <p:nvPr/>
        </p:nvGraphicFramePr>
        <p:xfrm>
          <a:off x="413084" y="2488333"/>
          <a:ext cx="3481754" cy="1680075"/>
        </p:xfrm>
        <a:graphic>
          <a:graphicData uri="http://schemas.openxmlformats.org/drawingml/2006/table">
            <a:tbl>
              <a:tblPr firstRow="1" bandRow="1">
                <a:tableStyleId>{00A15C55-8517-42AA-B614-E9B94910E393}</a:tableStyleId>
              </a:tblPr>
              <a:tblGrid>
                <a:gridCol w="1740877">
                  <a:extLst>
                    <a:ext uri="{9D8B030D-6E8A-4147-A177-3AD203B41FA5}">
                      <a16:colId xmlns:a16="http://schemas.microsoft.com/office/drawing/2014/main" val="21490041"/>
                    </a:ext>
                  </a:extLst>
                </a:gridCol>
                <a:gridCol w="1740877">
                  <a:extLst>
                    <a:ext uri="{9D8B030D-6E8A-4147-A177-3AD203B41FA5}">
                      <a16:colId xmlns:a16="http://schemas.microsoft.com/office/drawing/2014/main" val="982730286"/>
                    </a:ext>
                  </a:extLst>
                </a:gridCol>
              </a:tblGrid>
              <a:tr h="1039995">
                <a:tc>
                  <a:txBody>
                    <a:bodyPr/>
                    <a:lstStyle/>
                    <a:p>
                      <a:r>
                        <a:rPr lang="de-DE"/>
                        <a:t>Lebensmittel</a:t>
                      </a:r>
                    </a:p>
                  </a:txBody>
                  <a:tcPr/>
                </a:tc>
                <a:tc>
                  <a:txBody>
                    <a:bodyPr/>
                    <a:lstStyle/>
                    <a:p>
                      <a:r>
                        <a:rPr lang="de-DE"/>
                        <a:t>CO</a:t>
                      </a:r>
                      <a:r>
                        <a:rPr lang="de-DE" baseline="-25000"/>
                        <a:t>2</a:t>
                      </a:r>
                      <a:r>
                        <a:rPr lang="de-DE" baseline="0"/>
                        <a:t> </a:t>
                      </a:r>
                      <a:r>
                        <a:rPr lang="de-DE" baseline="0" err="1"/>
                        <a:t>Äquivaltene</a:t>
                      </a:r>
                      <a:r>
                        <a:rPr lang="de-DE" baseline="0"/>
                        <a:t> pro kg (in kg)</a:t>
                      </a:r>
                      <a:endParaRPr lang="de-DE" baseline="-25000"/>
                    </a:p>
                  </a:txBody>
                  <a:tcPr/>
                </a:tc>
                <a:extLst>
                  <a:ext uri="{0D108BD9-81ED-4DB2-BD59-A6C34878D82A}">
                    <a16:rowId xmlns:a16="http://schemas.microsoft.com/office/drawing/2014/main" val="4172404580"/>
                  </a:ext>
                </a:extLst>
              </a:tr>
              <a:tr h="424375">
                <a:tc>
                  <a:txBody>
                    <a:bodyPr/>
                    <a:lstStyle/>
                    <a:p>
                      <a:r>
                        <a:rPr lang="de-DE"/>
                        <a:t>Milch (1500-2500 km)</a:t>
                      </a:r>
                    </a:p>
                  </a:txBody>
                  <a:tcPr/>
                </a:tc>
                <a:tc>
                  <a:txBody>
                    <a:bodyPr/>
                    <a:lstStyle/>
                    <a:p>
                      <a:r>
                        <a:rPr lang="de-DE"/>
                        <a:t>2,1</a:t>
                      </a:r>
                    </a:p>
                  </a:txBody>
                  <a:tcPr/>
                </a:tc>
                <a:extLst>
                  <a:ext uri="{0D108BD9-81ED-4DB2-BD59-A6C34878D82A}">
                    <a16:rowId xmlns:a16="http://schemas.microsoft.com/office/drawing/2014/main" val="2456935352"/>
                  </a:ext>
                </a:extLst>
              </a:tr>
            </a:tbl>
          </a:graphicData>
        </a:graphic>
      </p:graphicFrame>
      <p:graphicFrame>
        <p:nvGraphicFramePr>
          <p:cNvPr id="24" name="Tabelle 9">
            <a:extLst>
              <a:ext uri="{FF2B5EF4-FFF2-40B4-BE49-F238E27FC236}">
                <a16:creationId xmlns:a16="http://schemas.microsoft.com/office/drawing/2014/main" id="{2066D713-4E63-4712-A48B-A0594644A2D1}"/>
              </a:ext>
            </a:extLst>
          </p:cNvPr>
          <p:cNvGraphicFramePr>
            <a:graphicFrameLocks noGrp="1"/>
          </p:cNvGraphicFramePr>
          <p:nvPr/>
        </p:nvGraphicFramePr>
        <p:xfrm>
          <a:off x="7694421" y="2466950"/>
          <a:ext cx="3588890" cy="2507565"/>
        </p:xfrm>
        <a:graphic>
          <a:graphicData uri="http://schemas.openxmlformats.org/drawingml/2006/table">
            <a:tbl>
              <a:tblPr firstRow="1" bandRow="1">
                <a:tableStyleId>{00A15C55-8517-42AA-B614-E9B94910E393}</a:tableStyleId>
              </a:tblPr>
              <a:tblGrid>
                <a:gridCol w="1985456">
                  <a:extLst>
                    <a:ext uri="{9D8B030D-6E8A-4147-A177-3AD203B41FA5}">
                      <a16:colId xmlns:a16="http://schemas.microsoft.com/office/drawing/2014/main" val="21490041"/>
                    </a:ext>
                  </a:extLst>
                </a:gridCol>
                <a:gridCol w="1603434">
                  <a:extLst>
                    <a:ext uri="{9D8B030D-6E8A-4147-A177-3AD203B41FA5}">
                      <a16:colId xmlns:a16="http://schemas.microsoft.com/office/drawing/2014/main" val="982730286"/>
                    </a:ext>
                  </a:extLst>
                </a:gridCol>
              </a:tblGrid>
              <a:tr h="1039995">
                <a:tc>
                  <a:txBody>
                    <a:bodyPr/>
                    <a:lstStyle/>
                    <a:p>
                      <a:r>
                        <a:rPr lang="de-DE"/>
                        <a:t>Lebensmittel</a:t>
                      </a:r>
                    </a:p>
                  </a:txBody>
                  <a:tcPr/>
                </a:tc>
                <a:tc>
                  <a:txBody>
                    <a:bodyPr/>
                    <a:lstStyle/>
                    <a:p>
                      <a:r>
                        <a:rPr lang="de-DE"/>
                        <a:t>CO</a:t>
                      </a:r>
                      <a:r>
                        <a:rPr lang="de-DE" baseline="-25000"/>
                        <a:t>2</a:t>
                      </a:r>
                      <a:r>
                        <a:rPr lang="de-DE" baseline="0"/>
                        <a:t> </a:t>
                      </a:r>
                      <a:r>
                        <a:rPr lang="de-DE" baseline="0" err="1"/>
                        <a:t>Äquivaltene</a:t>
                      </a:r>
                      <a:r>
                        <a:rPr lang="de-DE" baseline="0"/>
                        <a:t> pro kg (in kg)</a:t>
                      </a:r>
                      <a:endParaRPr lang="de-DE" baseline="-25000"/>
                    </a:p>
                  </a:txBody>
                  <a:tcPr/>
                </a:tc>
                <a:extLst>
                  <a:ext uri="{0D108BD9-81ED-4DB2-BD59-A6C34878D82A}">
                    <a16:rowId xmlns:a16="http://schemas.microsoft.com/office/drawing/2014/main" val="4172404580"/>
                  </a:ext>
                </a:extLst>
              </a:tr>
              <a:tr h="439615">
                <a:tc>
                  <a:txBody>
                    <a:bodyPr/>
                    <a:lstStyle/>
                    <a:p>
                      <a:r>
                        <a:rPr lang="de-DE"/>
                        <a:t>Milch (400 km)</a:t>
                      </a:r>
                    </a:p>
                  </a:txBody>
                  <a:tcPr/>
                </a:tc>
                <a:tc>
                  <a:txBody>
                    <a:bodyPr/>
                    <a:lstStyle/>
                    <a:p>
                      <a:r>
                        <a:rPr lang="de-DE"/>
                        <a:t>1,6</a:t>
                      </a:r>
                    </a:p>
                  </a:txBody>
                  <a:tcPr/>
                </a:tc>
                <a:extLst>
                  <a:ext uri="{0D108BD9-81ED-4DB2-BD59-A6C34878D82A}">
                    <a16:rowId xmlns:a16="http://schemas.microsoft.com/office/drawing/2014/main" val="1530811066"/>
                  </a:ext>
                </a:extLst>
              </a:tr>
              <a:tr h="439615">
                <a:tc>
                  <a:txBody>
                    <a:bodyPr/>
                    <a:lstStyle/>
                    <a:p>
                      <a:r>
                        <a:rPr lang="de-DE"/>
                        <a:t>Milch (175 km)</a:t>
                      </a:r>
                    </a:p>
                  </a:txBody>
                  <a:tcPr/>
                </a:tc>
                <a:tc>
                  <a:txBody>
                    <a:bodyPr/>
                    <a:lstStyle/>
                    <a:p>
                      <a:r>
                        <a:rPr lang="de-DE"/>
                        <a:t>1,6</a:t>
                      </a:r>
                    </a:p>
                  </a:txBody>
                  <a:tcPr/>
                </a:tc>
                <a:extLst>
                  <a:ext uri="{0D108BD9-81ED-4DB2-BD59-A6C34878D82A}">
                    <a16:rowId xmlns:a16="http://schemas.microsoft.com/office/drawing/2014/main" val="2456935352"/>
                  </a:ext>
                </a:extLst>
              </a:tr>
              <a:tr h="439615">
                <a:tc>
                  <a:txBody>
                    <a:bodyPr/>
                    <a:lstStyle/>
                    <a:p>
                      <a:r>
                        <a:rPr lang="de-DE"/>
                        <a:t>Milch (25 km)</a:t>
                      </a:r>
                    </a:p>
                  </a:txBody>
                  <a:tcPr/>
                </a:tc>
                <a:tc>
                  <a:txBody>
                    <a:bodyPr/>
                    <a:lstStyle/>
                    <a:p>
                      <a:r>
                        <a:rPr lang="de-DE"/>
                        <a:t>1,5</a:t>
                      </a:r>
                    </a:p>
                  </a:txBody>
                  <a:tcPr/>
                </a:tc>
                <a:extLst>
                  <a:ext uri="{0D108BD9-81ED-4DB2-BD59-A6C34878D82A}">
                    <a16:rowId xmlns:a16="http://schemas.microsoft.com/office/drawing/2014/main" val="2255018702"/>
                  </a:ext>
                </a:extLst>
              </a:tr>
            </a:tbl>
          </a:graphicData>
        </a:graphic>
      </p:graphicFrame>
      <p:pic>
        <p:nvPicPr>
          <p:cNvPr id="11" name="Grafik 10" descr="Ein Bild, das Schwarzweiß, Darstellung, Kunst enthält.&#10;&#10;Beschreibung automatisch generiert.">
            <a:extLst>
              <a:ext uri="{FF2B5EF4-FFF2-40B4-BE49-F238E27FC236}">
                <a16:creationId xmlns:a16="http://schemas.microsoft.com/office/drawing/2014/main" id="{672D411A-B3CA-4F9F-86E5-A55E843B2342}"/>
              </a:ext>
            </a:extLst>
          </p:cNvPr>
          <p:cNvPicPr>
            <a:picLocks noChangeAspect="1"/>
          </p:cNvPicPr>
          <p:nvPr/>
        </p:nvPicPr>
        <p:blipFill>
          <a:blip r:embed="rId3"/>
          <a:stretch>
            <a:fillRect/>
          </a:stretch>
        </p:blipFill>
        <p:spPr>
          <a:xfrm>
            <a:off x="4582227" y="2902985"/>
            <a:ext cx="2424804" cy="2032388"/>
          </a:xfrm>
          <a:prstGeom prst="rect">
            <a:avLst/>
          </a:prstGeom>
        </p:spPr>
      </p:pic>
      <p:sp>
        <p:nvSpPr>
          <p:cNvPr id="10" name="Textfeld 9">
            <a:extLst>
              <a:ext uri="{FF2B5EF4-FFF2-40B4-BE49-F238E27FC236}">
                <a16:creationId xmlns:a16="http://schemas.microsoft.com/office/drawing/2014/main" id="{47B3A85A-748A-4C54-BC3D-4C3AE331D05F}"/>
              </a:ext>
            </a:extLst>
          </p:cNvPr>
          <p:cNvSpPr txBox="1"/>
          <p:nvPr/>
        </p:nvSpPr>
        <p:spPr>
          <a:xfrm>
            <a:off x="9788057" y="6026981"/>
            <a:ext cx="2587338" cy="232821"/>
          </a:xfrm>
          <a:prstGeom prst="rect">
            <a:avLst/>
          </a:prstGeom>
          <a:noFill/>
        </p:spPr>
        <p:txBody>
          <a:bodyPr wrap="square" rtlCol="0">
            <a:spAutoFit/>
          </a:body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 – Eigene Berechnungen</a:t>
            </a:r>
          </a:p>
        </p:txBody>
      </p:sp>
    </p:spTree>
    <p:extLst>
      <p:ext uri="{BB962C8B-B14F-4D97-AF65-F5344CB8AC3E}">
        <p14:creationId xmlns:p14="http://schemas.microsoft.com/office/powerpoint/2010/main" val="3083966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6C48C-3F5E-5B45-A3FC-602276A18B98}"/>
              </a:ext>
            </a:extLst>
          </p:cNvPr>
          <p:cNvSpPr>
            <a:spLocks noGrp="1"/>
          </p:cNvSpPr>
          <p:nvPr>
            <p:ph type="title"/>
          </p:nvPr>
        </p:nvSpPr>
        <p:spPr/>
        <p:txBody>
          <a:bodyPr/>
          <a:lstStyle/>
          <a:p>
            <a:r>
              <a:rPr lang="de-DE" sz="3200"/>
              <a:t>Dilemmata in der Beschaffung</a:t>
            </a:r>
            <a:endParaRPr lang="de-DE" sz="3200" baseline="-25000"/>
          </a:p>
        </p:txBody>
      </p:sp>
      <p:sp>
        <p:nvSpPr>
          <p:cNvPr id="5" name="Inhaltsplatzhalter 4">
            <a:extLst>
              <a:ext uri="{FF2B5EF4-FFF2-40B4-BE49-F238E27FC236}">
                <a16:creationId xmlns:a16="http://schemas.microsoft.com/office/drawing/2014/main" id="{0B424C14-F42D-4E54-9B94-D634E22019AC}"/>
              </a:ext>
            </a:extLst>
          </p:cNvPr>
          <p:cNvSpPr>
            <a:spLocks noGrp="1"/>
          </p:cNvSpPr>
          <p:nvPr>
            <p:ph idx="1"/>
          </p:nvPr>
        </p:nvSpPr>
        <p:spPr>
          <a:xfrm>
            <a:off x="371481" y="1785938"/>
            <a:ext cx="11406537" cy="4019550"/>
          </a:xfrm>
        </p:spPr>
        <p:txBody>
          <a:bodyPr/>
          <a:lstStyle/>
          <a:p>
            <a:pPr>
              <a:lnSpc>
                <a:spcPct val="100000"/>
              </a:lnSpc>
              <a:buFont typeface="Arial" panose="020B0604020202020204" pitchFamily="34" charset="0"/>
              <a:buChar char="•"/>
            </a:pPr>
            <a:r>
              <a:rPr lang="de-DE" sz="2000"/>
              <a:t>Art &amp; Größe des Fahrzeugs (Fahrzeugtyp, Wartungszustand, Kraftstoffart &amp; -verbrauch …)</a:t>
            </a:r>
          </a:p>
          <a:p>
            <a:pPr>
              <a:lnSpc>
                <a:spcPct val="100000"/>
              </a:lnSpc>
              <a:buFont typeface="Arial" panose="020B0604020202020204" pitchFamily="34" charset="0"/>
              <a:buChar char="•"/>
            </a:pPr>
            <a:endParaRPr lang="de-DE" sz="2000"/>
          </a:p>
          <a:p>
            <a:pPr>
              <a:lnSpc>
                <a:spcPct val="100000"/>
              </a:lnSpc>
              <a:buFont typeface="Arial" panose="020B0604020202020204" pitchFamily="34" charset="0"/>
              <a:buChar char="•"/>
            </a:pPr>
            <a:r>
              <a:rPr lang="de-DE" sz="2000"/>
              <a:t>Auslastungsgrad des Fahrzeugs</a:t>
            </a:r>
          </a:p>
          <a:p>
            <a:pPr lvl="1">
              <a:lnSpc>
                <a:spcPct val="100000"/>
              </a:lnSpc>
              <a:buFont typeface="Arial" panose="020B0604020202020204" pitchFamily="34" charset="0"/>
              <a:buChar char="•"/>
            </a:pPr>
            <a:r>
              <a:rPr lang="de-DE" sz="2000"/>
              <a:t>mehrstufige Liefersysteme erhöhen die Auslastung im Vergleich zur Direktbelieferung</a:t>
            </a:r>
          </a:p>
          <a:p>
            <a:pPr lvl="1">
              <a:lnSpc>
                <a:spcPct val="100000"/>
              </a:lnSpc>
              <a:buFont typeface="Arial" panose="020B0604020202020204" pitchFamily="34" charset="0"/>
              <a:buChar char="•"/>
            </a:pPr>
            <a:endParaRPr lang="de-DE" sz="2000"/>
          </a:p>
          <a:p>
            <a:pPr>
              <a:lnSpc>
                <a:spcPct val="100000"/>
              </a:lnSpc>
              <a:buFont typeface="Arial" panose="020B0604020202020204" pitchFamily="34" charset="0"/>
              <a:buChar char="•"/>
            </a:pPr>
            <a:r>
              <a:rPr lang="de-DE" sz="2000"/>
              <a:t>Nutzlast/Eigenlast-Verhältnis</a:t>
            </a:r>
          </a:p>
          <a:p>
            <a:pPr lvl="1">
              <a:lnSpc>
                <a:spcPct val="100000"/>
              </a:lnSpc>
              <a:buFont typeface="Arial" panose="020B0604020202020204" pitchFamily="34" charset="0"/>
              <a:buChar char="•"/>
            </a:pPr>
            <a:r>
              <a:rPr lang="de-DE" sz="2000"/>
              <a:t>Leichtbaufahrzeuge können die Effizienz erhöhen</a:t>
            </a:r>
          </a:p>
          <a:p>
            <a:pPr lvl="1">
              <a:lnSpc>
                <a:spcPct val="100000"/>
              </a:lnSpc>
              <a:buFont typeface="Arial" panose="020B0604020202020204" pitchFamily="34" charset="0"/>
              <a:buChar char="•"/>
            </a:pPr>
            <a:endParaRPr lang="de-DE" sz="2000"/>
          </a:p>
          <a:p>
            <a:pPr>
              <a:lnSpc>
                <a:spcPct val="100000"/>
              </a:lnSpc>
              <a:buFont typeface="Arial" panose="020B0604020202020204" pitchFamily="34" charset="0"/>
              <a:buChar char="•"/>
            </a:pPr>
            <a:r>
              <a:rPr lang="de-DE" sz="2000"/>
              <a:t>Verpackungs- &amp; </a:t>
            </a:r>
            <a:r>
              <a:rPr lang="de-DE" sz="2000" err="1"/>
              <a:t>Gebindegrößen</a:t>
            </a:r>
            <a:r>
              <a:rPr lang="de-DE" sz="2000"/>
              <a:t> </a:t>
            </a:r>
          </a:p>
          <a:p>
            <a:pPr>
              <a:lnSpc>
                <a:spcPct val="100000"/>
              </a:lnSpc>
              <a:buFont typeface="Arial" panose="020B0604020202020204" pitchFamily="34" charset="0"/>
              <a:buChar char="•"/>
            </a:pPr>
            <a:endParaRPr lang="de-DE" sz="2000"/>
          </a:p>
          <a:p>
            <a:pPr>
              <a:lnSpc>
                <a:spcPct val="100000"/>
              </a:lnSpc>
              <a:buFont typeface="Arial" panose="020B0604020202020204" pitchFamily="34" charset="0"/>
              <a:buChar char="•"/>
            </a:pPr>
            <a:endParaRPr lang="de-DE" sz="2000"/>
          </a:p>
          <a:p>
            <a:pPr>
              <a:lnSpc>
                <a:spcPct val="100000"/>
              </a:lnSpc>
              <a:buFont typeface="Arial" panose="020B0604020202020204" pitchFamily="34" charset="0"/>
              <a:buChar char="•"/>
            </a:pPr>
            <a:endParaRPr lang="de-DE" sz="2000"/>
          </a:p>
          <a:p>
            <a:pPr>
              <a:lnSpc>
                <a:spcPct val="100000"/>
              </a:lnSpc>
              <a:buFont typeface="Arial" panose="020B0604020202020204" pitchFamily="34" charset="0"/>
              <a:buChar char="•"/>
            </a:pPr>
            <a:endParaRPr lang="de-DE" sz="2000"/>
          </a:p>
        </p:txBody>
      </p:sp>
      <p:sp>
        <p:nvSpPr>
          <p:cNvPr id="4" name="Textplatzhalter 3">
            <a:extLst>
              <a:ext uri="{FF2B5EF4-FFF2-40B4-BE49-F238E27FC236}">
                <a16:creationId xmlns:a16="http://schemas.microsoft.com/office/drawing/2014/main" id="{DD24C557-253F-D742-8B26-82256A6756A8}"/>
              </a:ext>
            </a:extLst>
          </p:cNvPr>
          <p:cNvSpPr>
            <a:spLocks noGrp="1"/>
          </p:cNvSpPr>
          <p:nvPr>
            <p:ph type="body" sz="quarter" idx="13"/>
          </p:nvPr>
        </p:nvSpPr>
        <p:spPr/>
        <p:txBody>
          <a:bodyPr/>
          <a:lstStyle/>
          <a:p>
            <a:r>
              <a:rPr lang="de-DE"/>
              <a:t>Einfluss Transport &amp; Verpackung</a:t>
            </a:r>
          </a:p>
        </p:txBody>
      </p:sp>
      <p:sp>
        <p:nvSpPr>
          <p:cNvPr id="3" name="Rechteck 2">
            <a:extLst>
              <a:ext uri="{FF2B5EF4-FFF2-40B4-BE49-F238E27FC236}">
                <a16:creationId xmlns:a16="http://schemas.microsoft.com/office/drawing/2014/main" id="{8501A0E9-5B72-45A7-B3B5-CFA6E1F3927D}"/>
              </a:ext>
            </a:extLst>
          </p:cNvPr>
          <p:cNvSpPr/>
          <p:nvPr/>
        </p:nvSpPr>
        <p:spPr>
          <a:xfrm>
            <a:off x="7152979" y="6040972"/>
            <a:ext cx="4745651" cy="230832"/>
          </a:xfrm>
          <a:prstGeom prst="rect">
            <a:avLst/>
          </a:prstGeom>
        </p:spPr>
        <p:txBody>
          <a:bodyPr wrap="square">
            <a:spAutoFit/>
          </a:bodyPr>
          <a:lstStyle/>
          <a:p>
            <a:pPr algn="just" fontAlgn="base"/>
            <a:r>
              <a:rPr lang="de-DE" sz="900">
                <a:solidFill>
                  <a:schemeClr val="bg1">
                    <a:lumMod val="65000"/>
                  </a:schemeClr>
                </a:solidFill>
              </a:rPr>
              <a:t>ÖGUT, 2005, S. 9, </a:t>
            </a:r>
            <a:r>
              <a:rPr lang="de-DE" sz="900" err="1">
                <a:solidFill>
                  <a:schemeClr val="bg1">
                    <a:lumMod val="65000"/>
                  </a:schemeClr>
                </a:solidFill>
              </a:rPr>
              <a:t>Leonardi</a:t>
            </a:r>
            <a:r>
              <a:rPr lang="de-DE" sz="900">
                <a:solidFill>
                  <a:schemeClr val="bg1">
                    <a:lumMod val="65000"/>
                  </a:schemeClr>
                </a:solidFill>
              </a:rPr>
              <a:t>, </a:t>
            </a:r>
            <a:r>
              <a:rPr lang="de-DE" sz="900" err="1">
                <a:solidFill>
                  <a:schemeClr val="bg1">
                    <a:lumMod val="65000"/>
                  </a:schemeClr>
                </a:solidFill>
              </a:rPr>
              <a:t>Baumgarnter</a:t>
            </a:r>
            <a:r>
              <a:rPr lang="de-DE" sz="900">
                <a:solidFill>
                  <a:schemeClr val="bg1">
                    <a:lumMod val="65000"/>
                  </a:schemeClr>
                </a:solidFill>
              </a:rPr>
              <a:t>, &amp; </a:t>
            </a:r>
            <a:r>
              <a:rPr lang="de-DE" sz="900" err="1">
                <a:solidFill>
                  <a:schemeClr val="bg1">
                    <a:lumMod val="65000"/>
                  </a:schemeClr>
                </a:solidFill>
              </a:rPr>
              <a:t>Krusch</a:t>
            </a:r>
            <a:r>
              <a:rPr lang="de-DE" sz="900">
                <a:solidFill>
                  <a:schemeClr val="bg1">
                    <a:lumMod val="65000"/>
                  </a:schemeClr>
                </a:solidFill>
              </a:rPr>
              <a:t>, 2004, S. 36 ff, Souren, 2012, S. 141</a:t>
            </a:r>
          </a:p>
        </p:txBody>
      </p:sp>
    </p:spTree>
    <p:extLst>
      <p:ext uri="{BB962C8B-B14F-4D97-AF65-F5344CB8AC3E}">
        <p14:creationId xmlns:p14="http://schemas.microsoft.com/office/powerpoint/2010/main" val="3429076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6C48C-3F5E-5B45-A3FC-602276A18B98}"/>
              </a:ext>
            </a:extLst>
          </p:cNvPr>
          <p:cNvSpPr>
            <a:spLocks noGrp="1"/>
          </p:cNvSpPr>
          <p:nvPr>
            <p:ph type="title"/>
          </p:nvPr>
        </p:nvSpPr>
        <p:spPr/>
        <p:txBody>
          <a:bodyPr/>
          <a:lstStyle/>
          <a:p>
            <a:r>
              <a:rPr lang="de-DE" sz="3200" dirty="0"/>
              <a:t>Dilemmata in der Beschaffung</a:t>
            </a:r>
            <a:endParaRPr lang="de-DE" sz="3200" baseline="-25000" dirty="0"/>
          </a:p>
        </p:txBody>
      </p:sp>
      <p:sp>
        <p:nvSpPr>
          <p:cNvPr id="4" name="Textplatzhalter 3">
            <a:extLst>
              <a:ext uri="{FF2B5EF4-FFF2-40B4-BE49-F238E27FC236}">
                <a16:creationId xmlns:a16="http://schemas.microsoft.com/office/drawing/2014/main" id="{DD24C557-253F-D742-8B26-82256A6756A8}"/>
              </a:ext>
            </a:extLst>
          </p:cNvPr>
          <p:cNvSpPr>
            <a:spLocks noGrp="1"/>
          </p:cNvSpPr>
          <p:nvPr>
            <p:ph type="body" sz="quarter" idx="13"/>
          </p:nvPr>
        </p:nvSpPr>
        <p:spPr>
          <a:xfrm>
            <a:off x="371355" y="872235"/>
            <a:ext cx="11234495" cy="504540"/>
          </a:xfrm>
        </p:spPr>
        <p:txBody>
          <a:bodyPr/>
          <a:lstStyle/>
          <a:p>
            <a:r>
              <a:rPr lang="de-DE"/>
              <a:t>Mehrwert- und Mehrwegsysteme – Einfluss Transport &amp; Verpackung</a:t>
            </a:r>
          </a:p>
        </p:txBody>
      </p:sp>
      <p:sp>
        <p:nvSpPr>
          <p:cNvPr id="5" name="Inhaltsplatzhalter 4">
            <a:extLst>
              <a:ext uri="{FF2B5EF4-FFF2-40B4-BE49-F238E27FC236}">
                <a16:creationId xmlns:a16="http://schemas.microsoft.com/office/drawing/2014/main" id="{0B424C14-F42D-4E54-9B94-D634E22019AC}"/>
              </a:ext>
            </a:extLst>
          </p:cNvPr>
          <p:cNvSpPr>
            <a:spLocks noGrp="1"/>
          </p:cNvSpPr>
          <p:nvPr>
            <p:ph idx="1"/>
          </p:nvPr>
        </p:nvSpPr>
        <p:spPr>
          <a:xfrm>
            <a:off x="402723" y="1485918"/>
            <a:ext cx="11444131" cy="4804827"/>
          </a:xfrm>
        </p:spPr>
        <p:txBody>
          <a:bodyPr/>
          <a:lstStyle/>
          <a:p>
            <a:pPr>
              <a:lnSpc>
                <a:spcPct val="150000"/>
              </a:lnSpc>
              <a:buFont typeface="Wingdings" panose="05000000000000000000" pitchFamily="2" charset="2"/>
              <a:buChar char="§"/>
            </a:pPr>
            <a:endParaRPr lang="de-DE" sz="2000"/>
          </a:p>
          <a:p>
            <a:pPr marL="0" indent="0">
              <a:lnSpc>
                <a:spcPct val="150000"/>
              </a:lnSpc>
              <a:buNone/>
            </a:pPr>
            <a:endParaRPr lang="de-DE" sz="2000"/>
          </a:p>
          <a:p>
            <a:pPr>
              <a:lnSpc>
                <a:spcPct val="150000"/>
              </a:lnSpc>
              <a:buFont typeface="Wingdings" panose="05000000000000000000" pitchFamily="2" charset="2"/>
              <a:buChar char="§"/>
            </a:pPr>
            <a:endParaRPr lang="de-DE" sz="2000"/>
          </a:p>
          <a:p>
            <a:pPr>
              <a:lnSpc>
                <a:spcPct val="150000"/>
              </a:lnSpc>
              <a:buFont typeface="Wingdings" panose="05000000000000000000" pitchFamily="2" charset="2"/>
              <a:buChar char="§"/>
            </a:pPr>
            <a:endParaRPr lang="de-DE" sz="2000"/>
          </a:p>
          <a:p>
            <a:pPr marL="0" indent="0">
              <a:lnSpc>
                <a:spcPct val="150000"/>
              </a:lnSpc>
              <a:buNone/>
            </a:pPr>
            <a:endParaRPr lang="de-DE" sz="2000"/>
          </a:p>
        </p:txBody>
      </p:sp>
      <p:sp>
        <p:nvSpPr>
          <p:cNvPr id="28" name="Flussdiagramm: Dokument 27">
            <a:extLst>
              <a:ext uri="{FF2B5EF4-FFF2-40B4-BE49-F238E27FC236}">
                <a16:creationId xmlns:a16="http://schemas.microsoft.com/office/drawing/2014/main" id="{527D212B-E9DD-908A-6D78-443BACAC01B8}"/>
              </a:ext>
            </a:extLst>
          </p:cNvPr>
          <p:cNvSpPr>
            <a:spLocks noChangeAspect="1"/>
          </p:cNvSpPr>
          <p:nvPr/>
        </p:nvSpPr>
        <p:spPr>
          <a:xfrm rot="10800000" flipH="1">
            <a:off x="1684147" y="1907438"/>
            <a:ext cx="1634491" cy="3023808"/>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0" name="Textfeld 29">
            <a:extLst>
              <a:ext uri="{FF2B5EF4-FFF2-40B4-BE49-F238E27FC236}">
                <a16:creationId xmlns:a16="http://schemas.microsoft.com/office/drawing/2014/main" id="{9D6D081B-CF32-263C-76BD-4C52115C1D2D}"/>
              </a:ext>
            </a:extLst>
          </p:cNvPr>
          <p:cNvSpPr txBox="1"/>
          <p:nvPr/>
        </p:nvSpPr>
        <p:spPr>
          <a:xfrm>
            <a:off x="1684146" y="3202220"/>
            <a:ext cx="1634492" cy="1032270"/>
          </a:xfrm>
          <a:prstGeom prst="rect">
            <a:avLst/>
          </a:prstGeom>
          <a:noFill/>
        </p:spPr>
        <p:txBody>
          <a:bodyPr wrap="square" rtlCol="0">
            <a:spAutoFit/>
          </a:bodyPr>
          <a:lstStyle/>
          <a:p>
            <a:pPr algn="ctr">
              <a:lnSpc>
                <a:spcPct val="110000"/>
              </a:lnSpc>
            </a:pPr>
            <a:r>
              <a:rPr lang="de-DE" sz="1900"/>
              <a:t>10 l</a:t>
            </a:r>
          </a:p>
          <a:p>
            <a:pPr algn="ctr">
              <a:lnSpc>
                <a:spcPct val="110000"/>
              </a:lnSpc>
            </a:pPr>
            <a:r>
              <a:rPr lang="de-DE" sz="1900"/>
              <a:t>Bag in Box</a:t>
            </a:r>
          </a:p>
          <a:p>
            <a:pPr algn="ctr">
              <a:lnSpc>
                <a:spcPct val="110000"/>
              </a:lnSpc>
            </a:pPr>
            <a:endParaRPr lang="de-DE" sz="1900"/>
          </a:p>
        </p:txBody>
      </p:sp>
      <p:sp>
        <p:nvSpPr>
          <p:cNvPr id="20" name="Textfeld 19">
            <a:extLst>
              <a:ext uri="{FF2B5EF4-FFF2-40B4-BE49-F238E27FC236}">
                <a16:creationId xmlns:a16="http://schemas.microsoft.com/office/drawing/2014/main" id="{23FEDFD9-4A7B-A752-990C-09F89B04D449}"/>
              </a:ext>
            </a:extLst>
          </p:cNvPr>
          <p:cNvSpPr txBox="1"/>
          <p:nvPr/>
        </p:nvSpPr>
        <p:spPr>
          <a:xfrm>
            <a:off x="1101012" y="4931246"/>
            <a:ext cx="2946997" cy="1032270"/>
          </a:xfrm>
          <a:prstGeom prst="rect">
            <a:avLst/>
          </a:prstGeom>
          <a:noFill/>
        </p:spPr>
        <p:txBody>
          <a:bodyPr wrap="square" rtlCol="0">
            <a:spAutoFit/>
          </a:bodyPr>
          <a:lstStyle/>
          <a:p>
            <a:pPr algn="ctr">
              <a:lnSpc>
                <a:spcPct val="110000"/>
              </a:lnSpc>
            </a:pPr>
            <a:r>
              <a:rPr lang="de-DE" sz="1900"/>
              <a:t>=</a:t>
            </a:r>
          </a:p>
          <a:p>
            <a:pPr algn="ctr">
              <a:lnSpc>
                <a:spcPct val="110000"/>
              </a:lnSpc>
            </a:pPr>
            <a:r>
              <a:rPr lang="de-DE" sz="1900"/>
              <a:t>54g Kunststoff</a:t>
            </a:r>
          </a:p>
          <a:p>
            <a:pPr algn="ctr">
              <a:lnSpc>
                <a:spcPct val="110000"/>
              </a:lnSpc>
            </a:pPr>
            <a:r>
              <a:rPr lang="de-DE" sz="1900"/>
              <a:t>+ 245g Kartonage</a:t>
            </a:r>
          </a:p>
        </p:txBody>
      </p:sp>
      <p:sp>
        <p:nvSpPr>
          <p:cNvPr id="31" name="Flussdiagramm: Dokument 30">
            <a:extLst>
              <a:ext uri="{FF2B5EF4-FFF2-40B4-BE49-F238E27FC236}">
                <a16:creationId xmlns:a16="http://schemas.microsoft.com/office/drawing/2014/main" id="{17D378A2-825E-6950-6097-29DD92CDAF6D}"/>
              </a:ext>
            </a:extLst>
          </p:cNvPr>
          <p:cNvSpPr>
            <a:spLocks noChangeAspect="1"/>
          </p:cNvSpPr>
          <p:nvPr/>
        </p:nvSpPr>
        <p:spPr>
          <a:xfrm rot="10800000" flipH="1">
            <a:off x="8469167" y="23761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2" name="Flussdiagramm: Dokument 31">
            <a:extLst>
              <a:ext uri="{FF2B5EF4-FFF2-40B4-BE49-F238E27FC236}">
                <a16:creationId xmlns:a16="http://schemas.microsoft.com/office/drawing/2014/main" id="{E19EC91A-4451-E598-EE58-9174132ED094}"/>
              </a:ext>
            </a:extLst>
          </p:cNvPr>
          <p:cNvSpPr>
            <a:spLocks noChangeAspect="1"/>
          </p:cNvSpPr>
          <p:nvPr/>
        </p:nvSpPr>
        <p:spPr>
          <a:xfrm rot="10800000" flipH="1">
            <a:off x="8621567" y="25285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3" name="Flussdiagramm: Dokument 32">
            <a:extLst>
              <a:ext uri="{FF2B5EF4-FFF2-40B4-BE49-F238E27FC236}">
                <a16:creationId xmlns:a16="http://schemas.microsoft.com/office/drawing/2014/main" id="{49804CA5-47CF-6EB3-6F4D-91170C793476}"/>
              </a:ext>
            </a:extLst>
          </p:cNvPr>
          <p:cNvSpPr>
            <a:spLocks noChangeAspect="1"/>
          </p:cNvSpPr>
          <p:nvPr/>
        </p:nvSpPr>
        <p:spPr>
          <a:xfrm rot="10800000" flipH="1">
            <a:off x="8773967" y="26809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4" name="Flussdiagramm: Dokument 33">
            <a:extLst>
              <a:ext uri="{FF2B5EF4-FFF2-40B4-BE49-F238E27FC236}">
                <a16:creationId xmlns:a16="http://schemas.microsoft.com/office/drawing/2014/main" id="{3A849D89-A2D0-EFA3-CD46-775E9C330B80}"/>
              </a:ext>
            </a:extLst>
          </p:cNvPr>
          <p:cNvSpPr>
            <a:spLocks noChangeAspect="1"/>
          </p:cNvSpPr>
          <p:nvPr/>
        </p:nvSpPr>
        <p:spPr>
          <a:xfrm rot="10800000" flipH="1">
            <a:off x="8926367" y="28333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5" name="Flussdiagramm: Dokument 34">
            <a:extLst>
              <a:ext uri="{FF2B5EF4-FFF2-40B4-BE49-F238E27FC236}">
                <a16:creationId xmlns:a16="http://schemas.microsoft.com/office/drawing/2014/main" id="{5FB98BE9-333D-FCAB-3E6C-4AE5E9F9F9A2}"/>
              </a:ext>
            </a:extLst>
          </p:cNvPr>
          <p:cNvSpPr>
            <a:spLocks noChangeAspect="1"/>
          </p:cNvSpPr>
          <p:nvPr/>
        </p:nvSpPr>
        <p:spPr>
          <a:xfrm rot="10800000" flipH="1">
            <a:off x="9078767" y="29857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6" name="Flussdiagramm: Dokument 35">
            <a:extLst>
              <a:ext uri="{FF2B5EF4-FFF2-40B4-BE49-F238E27FC236}">
                <a16:creationId xmlns:a16="http://schemas.microsoft.com/office/drawing/2014/main" id="{9AC66CF2-65E7-0E6A-4E54-0DE101C88863}"/>
              </a:ext>
            </a:extLst>
          </p:cNvPr>
          <p:cNvSpPr>
            <a:spLocks noChangeAspect="1"/>
          </p:cNvSpPr>
          <p:nvPr/>
        </p:nvSpPr>
        <p:spPr>
          <a:xfrm rot="10800000" flipH="1">
            <a:off x="9231167" y="31381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7" name="Flussdiagramm: Dokument 36">
            <a:extLst>
              <a:ext uri="{FF2B5EF4-FFF2-40B4-BE49-F238E27FC236}">
                <a16:creationId xmlns:a16="http://schemas.microsoft.com/office/drawing/2014/main" id="{F70D0599-C5FF-7CF9-2F6E-B9D778752A19}"/>
              </a:ext>
            </a:extLst>
          </p:cNvPr>
          <p:cNvSpPr>
            <a:spLocks noChangeAspect="1"/>
          </p:cNvSpPr>
          <p:nvPr/>
        </p:nvSpPr>
        <p:spPr>
          <a:xfrm rot="10800000" flipH="1">
            <a:off x="9383567" y="32905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8" name="Flussdiagramm: Dokument 37">
            <a:extLst>
              <a:ext uri="{FF2B5EF4-FFF2-40B4-BE49-F238E27FC236}">
                <a16:creationId xmlns:a16="http://schemas.microsoft.com/office/drawing/2014/main" id="{A13DF7A5-F210-36CB-4075-B6AABE264C37}"/>
              </a:ext>
            </a:extLst>
          </p:cNvPr>
          <p:cNvSpPr>
            <a:spLocks noChangeAspect="1"/>
          </p:cNvSpPr>
          <p:nvPr/>
        </p:nvSpPr>
        <p:spPr>
          <a:xfrm rot="10800000" flipH="1">
            <a:off x="9535967" y="34429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39" name="Flussdiagramm: Dokument 38">
            <a:extLst>
              <a:ext uri="{FF2B5EF4-FFF2-40B4-BE49-F238E27FC236}">
                <a16:creationId xmlns:a16="http://schemas.microsoft.com/office/drawing/2014/main" id="{E282744E-4A33-3758-26A5-58F0613BA61F}"/>
              </a:ext>
            </a:extLst>
          </p:cNvPr>
          <p:cNvSpPr>
            <a:spLocks noChangeAspect="1"/>
          </p:cNvSpPr>
          <p:nvPr/>
        </p:nvSpPr>
        <p:spPr>
          <a:xfrm rot="10800000" flipH="1">
            <a:off x="9688367" y="35953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40" name="Flussdiagramm: Dokument 39">
            <a:extLst>
              <a:ext uri="{FF2B5EF4-FFF2-40B4-BE49-F238E27FC236}">
                <a16:creationId xmlns:a16="http://schemas.microsoft.com/office/drawing/2014/main" id="{E04D9D22-E9B6-2058-E289-C561568425E6}"/>
              </a:ext>
            </a:extLst>
          </p:cNvPr>
          <p:cNvSpPr>
            <a:spLocks noChangeAspect="1"/>
          </p:cNvSpPr>
          <p:nvPr/>
        </p:nvSpPr>
        <p:spPr>
          <a:xfrm rot="10800000" flipH="1">
            <a:off x="9840767" y="3747789"/>
            <a:ext cx="592947" cy="1096951"/>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41" name="Textfeld 40">
            <a:extLst>
              <a:ext uri="{FF2B5EF4-FFF2-40B4-BE49-F238E27FC236}">
                <a16:creationId xmlns:a16="http://schemas.microsoft.com/office/drawing/2014/main" id="{5EEA4552-D3D6-C1EA-3BE9-97B1C1DBF359}"/>
              </a:ext>
            </a:extLst>
          </p:cNvPr>
          <p:cNvSpPr txBox="1"/>
          <p:nvPr/>
        </p:nvSpPr>
        <p:spPr>
          <a:xfrm>
            <a:off x="9712709" y="3834899"/>
            <a:ext cx="762000" cy="1032270"/>
          </a:xfrm>
          <a:prstGeom prst="rect">
            <a:avLst/>
          </a:prstGeom>
          <a:noFill/>
        </p:spPr>
        <p:txBody>
          <a:bodyPr wrap="square" rtlCol="0">
            <a:spAutoFit/>
          </a:bodyPr>
          <a:lstStyle/>
          <a:p>
            <a:pPr algn="ctr">
              <a:lnSpc>
                <a:spcPct val="110000"/>
              </a:lnSpc>
            </a:pPr>
            <a:r>
              <a:rPr lang="de-DE" sz="1900"/>
              <a:t>10x</a:t>
            </a:r>
            <a:br>
              <a:rPr lang="de-DE" sz="1900"/>
            </a:br>
            <a:r>
              <a:rPr lang="de-DE" sz="1900"/>
              <a:t>1 l</a:t>
            </a:r>
          </a:p>
          <a:p>
            <a:pPr algn="ctr">
              <a:lnSpc>
                <a:spcPct val="110000"/>
              </a:lnSpc>
            </a:pPr>
            <a:r>
              <a:rPr lang="de-DE" sz="1900"/>
              <a:t>SIG</a:t>
            </a:r>
          </a:p>
        </p:txBody>
      </p:sp>
      <p:sp>
        <p:nvSpPr>
          <p:cNvPr id="43" name="Textfeld 42">
            <a:extLst>
              <a:ext uri="{FF2B5EF4-FFF2-40B4-BE49-F238E27FC236}">
                <a16:creationId xmlns:a16="http://schemas.microsoft.com/office/drawing/2014/main" id="{9381B594-8617-4D65-5C3D-E653B8AF1D21}"/>
              </a:ext>
            </a:extLst>
          </p:cNvPr>
          <p:cNvSpPr txBox="1"/>
          <p:nvPr/>
        </p:nvSpPr>
        <p:spPr>
          <a:xfrm>
            <a:off x="8511341" y="4899207"/>
            <a:ext cx="3094509" cy="1353897"/>
          </a:xfrm>
          <a:prstGeom prst="rect">
            <a:avLst/>
          </a:prstGeom>
          <a:noFill/>
        </p:spPr>
        <p:txBody>
          <a:bodyPr wrap="square" rtlCol="0">
            <a:spAutoFit/>
          </a:bodyPr>
          <a:lstStyle/>
          <a:p>
            <a:pPr algn="ctr">
              <a:lnSpc>
                <a:spcPct val="110000"/>
              </a:lnSpc>
            </a:pPr>
            <a:r>
              <a:rPr lang="de-DE" sz="1900"/>
              <a:t>=</a:t>
            </a:r>
          </a:p>
          <a:p>
            <a:pPr algn="ctr">
              <a:lnSpc>
                <a:spcPct val="110000"/>
              </a:lnSpc>
            </a:pPr>
            <a:r>
              <a:rPr lang="de-DE" sz="1900"/>
              <a:t>265g Verbundkarton</a:t>
            </a:r>
          </a:p>
          <a:p>
            <a:pPr algn="ctr">
              <a:lnSpc>
                <a:spcPct val="110000"/>
              </a:lnSpc>
            </a:pPr>
            <a:r>
              <a:rPr lang="de-DE" sz="1900"/>
              <a:t>+ ggf. Kartonage 10er-Pack</a:t>
            </a:r>
          </a:p>
        </p:txBody>
      </p:sp>
      <p:sp>
        <p:nvSpPr>
          <p:cNvPr id="44" name="Flussdiagramm: Dokument 43">
            <a:extLst>
              <a:ext uri="{FF2B5EF4-FFF2-40B4-BE49-F238E27FC236}">
                <a16:creationId xmlns:a16="http://schemas.microsoft.com/office/drawing/2014/main" id="{F9C0E803-57F4-EFC2-370B-1716C90D438B}"/>
              </a:ext>
            </a:extLst>
          </p:cNvPr>
          <p:cNvSpPr>
            <a:spLocks noChangeAspect="1"/>
          </p:cNvSpPr>
          <p:nvPr/>
        </p:nvSpPr>
        <p:spPr>
          <a:xfrm rot="10800000" flipH="1">
            <a:off x="5002539" y="2126736"/>
            <a:ext cx="1093461" cy="2022903"/>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46" name="Textfeld 45">
            <a:extLst>
              <a:ext uri="{FF2B5EF4-FFF2-40B4-BE49-F238E27FC236}">
                <a16:creationId xmlns:a16="http://schemas.microsoft.com/office/drawing/2014/main" id="{C222A2C4-96F6-2B41-599E-1CB49E462A51}"/>
              </a:ext>
            </a:extLst>
          </p:cNvPr>
          <p:cNvSpPr txBox="1"/>
          <p:nvPr/>
        </p:nvSpPr>
        <p:spPr>
          <a:xfrm>
            <a:off x="4441843" y="4931246"/>
            <a:ext cx="2946997" cy="1032270"/>
          </a:xfrm>
          <a:prstGeom prst="rect">
            <a:avLst/>
          </a:prstGeom>
          <a:noFill/>
        </p:spPr>
        <p:txBody>
          <a:bodyPr wrap="square" rtlCol="0">
            <a:spAutoFit/>
          </a:bodyPr>
          <a:lstStyle/>
          <a:p>
            <a:pPr algn="ctr">
              <a:lnSpc>
                <a:spcPct val="110000"/>
              </a:lnSpc>
            </a:pPr>
            <a:r>
              <a:rPr lang="de-DE" sz="1900"/>
              <a:t>=</a:t>
            </a:r>
          </a:p>
          <a:p>
            <a:pPr algn="ctr">
              <a:lnSpc>
                <a:spcPct val="110000"/>
              </a:lnSpc>
            </a:pPr>
            <a:r>
              <a:rPr lang="de-DE" sz="1900"/>
              <a:t>78g Kunststoff</a:t>
            </a:r>
          </a:p>
          <a:p>
            <a:pPr algn="ctr">
              <a:lnSpc>
                <a:spcPct val="110000"/>
              </a:lnSpc>
            </a:pPr>
            <a:r>
              <a:rPr lang="de-DE" sz="1900"/>
              <a:t>+ 290g Kartonage</a:t>
            </a:r>
          </a:p>
        </p:txBody>
      </p:sp>
      <p:sp>
        <p:nvSpPr>
          <p:cNvPr id="47" name="Flussdiagramm: Dokument 46">
            <a:extLst>
              <a:ext uri="{FF2B5EF4-FFF2-40B4-BE49-F238E27FC236}">
                <a16:creationId xmlns:a16="http://schemas.microsoft.com/office/drawing/2014/main" id="{CBEDE22A-097A-67B3-F9AB-68A92CF00DB1}"/>
              </a:ext>
            </a:extLst>
          </p:cNvPr>
          <p:cNvSpPr>
            <a:spLocks noChangeAspect="1"/>
          </p:cNvSpPr>
          <p:nvPr/>
        </p:nvSpPr>
        <p:spPr>
          <a:xfrm rot="10800000" flipH="1">
            <a:off x="5642017" y="2884965"/>
            <a:ext cx="1093461" cy="2022903"/>
          </a:xfrm>
          <a:prstGeom prst="flowChartDocument">
            <a:avLst/>
          </a:prstGeom>
          <a:gradFill>
            <a:gsLst>
              <a:gs pos="0">
                <a:schemeClr val="accent2">
                  <a:satMod val="103000"/>
                  <a:lumMod val="102000"/>
                  <a:tint val="94000"/>
                  <a:alpha val="84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vert="vert270" rtlCol="0" anchor="ctr"/>
          <a:lstStyle/>
          <a:p>
            <a:pPr algn="ctr">
              <a:lnSpc>
                <a:spcPct val="110000"/>
              </a:lnSpc>
            </a:pPr>
            <a:endParaRPr lang="de-DE" sz="1900">
              <a:solidFill>
                <a:schemeClr val="tx1"/>
              </a:solidFill>
            </a:endParaRPr>
          </a:p>
        </p:txBody>
      </p:sp>
      <p:sp>
        <p:nvSpPr>
          <p:cNvPr id="45" name="Textfeld 44">
            <a:extLst>
              <a:ext uri="{FF2B5EF4-FFF2-40B4-BE49-F238E27FC236}">
                <a16:creationId xmlns:a16="http://schemas.microsoft.com/office/drawing/2014/main" id="{44420FAF-9590-B208-70C1-11AE016446A3}"/>
              </a:ext>
            </a:extLst>
          </p:cNvPr>
          <p:cNvSpPr txBox="1"/>
          <p:nvPr/>
        </p:nvSpPr>
        <p:spPr>
          <a:xfrm>
            <a:off x="5371501" y="3523078"/>
            <a:ext cx="1634492" cy="1032270"/>
          </a:xfrm>
          <a:prstGeom prst="rect">
            <a:avLst/>
          </a:prstGeom>
          <a:noFill/>
        </p:spPr>
        <p:txBody>
          <a:bodyPr wrap="square" rtlCol="0">
            <a:spAutoFit/>
          </a:bodyPr>
          <a:lstStyle/>
          <a:p>
            <a:pPr algn="ctr">
              <a:lnSpc>
                <a:spcPct val="110000"/>
              </a:lnSpc>
            </a:pPr>
            <a:r>
              <a:rPr lang="de-DE" sz="1900"/>
              <a:t>2x 5 l</a:t>
            </a:r>
          </a:p>
          <a:p>
            <a:pPr algn="ctr">
              <a:lnSpc>
                <a:spcPct val="110000"/>
              </a:lnSpc>
            </a:pPr>
            <a:r>
              <a:rPr lang="de-DE" sz="1900"/>
              <a:t>Bag in Box</a:t>
            </a:r>
          </a:p>
          <a:p>
            <a:pPr algn="ctr">
              <a:lnSpc>
                <a:spcPct val="110000"/>
              </a:lnSpc>
            </a:pPr>
            <a:endParaRPr lang="de-DE" sz="1900"/>
          </a:p>
        </p:txBody>
      </p:sp>
      <p:sp>
        <p:nvSpPr>
          <p:cNvPr id="3" name="Rechteck 2">
            <a:extLst>
              <a:ext uri="{FF2B5EF4-FFF2-40B4-BE49-F238E27FC236}">
                <a16:creationId xmlns:a16="http://schemas.microsoft.com/office/drawing/2014/main" id="{E057AA54-9CBA-4A5C-B82E-0222445A7198}"/>
              </a:ext>
            </a:extLst>
          </p:cNvPr>
          <p:cNvSpPr/>
          <p:nvPr/>
        </p:nvSpPr>
        <p:spPr>
          <a:xfrm>
            <a:off x="1205075" y="1472938"/>
            <a:ext cx="9967344" cy="369332"/>
          </a:xfrm>
          <a:prstGeom prst="rect">
            <a:avLst/>
          </a:prstGeom>
        </p:spPr>
        <p:txBody>
          <a:bodyPr wrap="none">
            <a:spAutoFit/>
          </a:bodyPr>
          <a:lstStyle/>
          <a:p>
            <a:r>
              <a:rPr lang="de-DE" b="1">
                <a:highlight>
                  <a:srgbClr val="FA9A6D"/>
                </a:highlight>
              </a:rPr>
              <a:t>"Wie soll ich den nachhaltig einkaufen, wenn ich alles nur einzeln verpackt bekommen?“</a:t>
            </a:r>
          </a:p>
        </p:txBody>
      </p:sp>
      <p:sp>
        <p:nvSpPr>
          <p:cNvPr id="25" name="Rechteck 24">
            <a:extLst>
              <a:ext uri="{FF2B5EF4-FFF2-40B4-BE49-F238E27FC236}">
                <a16:creationId xmlns:a16="http://schemas.microsoft.com/office/drawing/2014/main" id="{D34FC247-F240-4D10-B248-FA0C784F69C1}"/>
              </a:ext>
            </a:extLst>
          </p:cNvPr>
          <p:cNvSpPr/>
          <p:nvPr/>
        </p:nvSpPr>
        <p:spPr>
          <a:xfrm>
            <a:off x="274827" y="6033917"/>
            <a:ext cx="9783768" cy="230832"/>
          </a:xfrm>
          <a:prstGeom prst="rect">
            <a:avLst/>
          </a:prstGeom>
        </p:spPr>
        <p:txBody>
          <a:bodyPr wrap="square">
            <a:spAutoFit/>
          </a:bodyPr>
          <a:lstStyle/>
          <a:p>
            <a:r>
              <a:rPr lang="de-DE" sz="900" dirty="0">
                <a:solidFill>
                  <a:schemeClr val="bg1">
                    <a:lumMod val="65000"/>
                  </a:schemeClr>
                </a:solidFill>
              </a:rPr>
              <a:t>Eigene Recherche im Rahmen des Runden Tisches zum Thema „Nachhaltige Beschaffung“ im Projekt </a:t>
            </a:r>
            <a:r>
              <a:rPr lang="de-DE" sz="900" dirty="0" err="1">
                <a:solidFill>
                  <a:schemeClr val="bg1">
                    <a:lumMod val="65000"/>
                  </a:schemeClr>
                </a:solidFill>
              </a:rPr>
              <a:t>GeNAH</a:t>
            </a:r>
            <a:r>
              <a:rPr lang="de-DE" sz="900" dirty="0">
                <a:solidFill>
                  <a:schemeClr val="bg1">
                    <a:lumMod val="65000"/>
                  </a:schemeClr>
                </a:solidFill>
              </a:rPr>
              <a:t> (Gerechte und nachhaltige Außer-Haus Verpflegung gestalten) in 20222. </a:t>
            </a:r>
          </a:p>
        </p:txBody>
      </p:sp>
    </p:spTree>
    <p:extLst>
      <p:ext uri="{BB962C8B-B14F-4D97-AF65-F5344CB8AC3E}">
        <p14:creationId xmlns:p14="http://schemas.microsoft.com/office/powerpoint/2010/main" val="3375583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C9D9E6-B0FE-4745-B100-863B8ECECC5B}"/>
              </a:ext>
            </a:extLst>
          </p:cNvPr>
          <p:cNvSpPr>
            <a:spLocks noGrp="1"/>
          </p:cNvSpPr>
          <p:nvPr>
            <p:ph type="title"/>
          </p:nvPr>
        </p:nvSpPr>
        <p:spPr/>
        <p:txBody>
          <a:bodyPr/>
          <a:lstStyle/>
          <a:p>
            <a:r>
              <a:rPr lang="de-DE"/>
              <a:t>Dilemmata in der Beschaffung</a:t>
            </a:r>
          </a:p>
        </p:txBody>
      </p:sp>
      <p:sp>
        <p:nvSpPr>
          <p:cNvPr id="4" name="Textplatzhalter 3">
            <a:extLst>
              <a:ext uri="{FF2B5EF4-FFF2-40B4-BE49-F238E27FC236}">
                <a16:creationId xmlns:a16="http://schemas.microsoft.com/office/drawing/2014/main" id="{E309F9A8-A197-4347-876D-6E39CE810FB4}"/>
              </a:ext>
            </a:extLst>
          </p:cNvPr>
          <p:cNvSpPr>
            <a:spLocks noGrp="1"/>
          </p:cNvSpPr>
          <p:nvPr>
            <p:ph type="body" sz="quarter" idx="13"/>
          </p:nvPr>
        </p:nvSpPr>
        <p:spPr/>
        <p:txBody>
          <a:bodyPr/>
          <a:lstStyle/>
          <a:p>
            <a:r>
              <a:rPr lang="de-DE"/>
              <a:t>Einfluss auf die Lieferkette</a:t>
            </a:r>
          </a:p>
          <a:p>
            <a:endParaRPr lang="de-DE"/>
          </a:p>
        </p:txBody>
      </p:sp>
      <p:sp>
        <p:nvSpPr>
          <p:cNvPr id="8" name="Inhaltsplatzhalter 2">
            <a:extLst>
              <a:ext uri="{FF2B5EF4-FFF2-40B4-BE49-F238E27FC236}">
                <a16:creationId xmlns:a16="http://schemas.microsoft.com/office/drawing/2014/main" id="{4A67E34F-1B69-456B-A8A8-087AB75CBB9F}"/>
              </a:ext>
            </a:extLst>
          </p:cNvPr>
          <p:cNvSpPr>
            <a:spLocks noGrp="1"/>
          </p:cNvSpPr>
          <p:nvPr>
            <p:ph idx="1"/>
          </p:nvPr>
        </p:nvSpPr>
        <p:spPr>
          <a:xfrm>
            <a:off x="371481" y="1785937"/>
            <a:ext cx="11407435" cy="4350167"/>
          </a:xfrm>
        </p:spPr>
        <p:txBody>
          <a:bodyPr/>
          <a:lstStyle/>
          <a:p>
            <a:pPr marL="0" indent="0" algn="ctr">
              <a:buNone/>
            </a:pPr>
            <a:r>
              <a:rPr lang="de-DE" sz="1800" b="1">
                <a:highlight>
                  <a:srgbClr val="FA9A6D"/>
                </a:highlight>
              </a:rPr>
              <a:t>„Liegt die Verantwortung nicht bei den Unternehmen/Lieferanten?“</a:t>
            </a:r>
          </a:p>
          <a:p>
            <a:pPr marL="0" indent="0">
              <a:buNone/>
            </a:pPr>
            <a:endParaRPr lang="de-DE" sz="1800"/>
          </a:p>
          <a:p>
            <a:pPr marL="0" indent="0">
              <a:buNone/>
            </a:pPr>
            <a:r>
              <a:rPr lang="de-DE" sz="1800"/>
              <a:t>	Ja auch, doch nicht alle Unternehmen sehen das genauso. </a:t>
            </a:r>
          </a:p>
          <a:p>
            <a:pPr marL="0" indent="0">
              <a:buNone/>
            </a:pPr>
            <a:endParaRPr lang="de-DE" sz="1800"/>
          </a:p>
          <a:p>
            <a:pPr marL="0" indent="0">
              <a:buNone/>
            </a:pPr>
            <a:endParaRPr lang="de-DE" sz="1800"/>
          </a:p>
          <a:p>
            <a:pPr marL="0" indent="0">
              <a:buNone/>
            </a:pPr>
            <a:endParaRPr lang="de-DE" sz="1800"/>
          </a:p>
          <a:p>
            <a:pPr marL="0" indent="0">
              <a:buNone/>
            </a:pPr>
            <a:endParaRPr lang="de-DE" sz="1800"/>
          </a:p>
          <a:p>
            <a:pPr marL="0" indent="0">
              <a:buNone/>
            </a:pPr>
            <a:endParaRPr lang="de-DE" sz="1800"/>
          </a:p>
          <a:p>
            <a:pPr marL="0" indent="0">
              <a:buNone/>
            </a:pPr>
            <a:r>
              <a:rPr lang="de-DE" sz="1800"/>
              <a:t>Manche wollen maximalen Profit, egal auf wessen Kosten. </a:t>
            </a:r>
          </a:p>
          <a:p>
            <a:pPr marL="0" indent="0">
              <a:buNone/>
            </a:pPr>
            <a:endParaRPr lang="de-DE" sz="1800"/>
          </a:p>
          <a:p>
            <a:pPr marL="0" indent="0">
              <a:buNone/>
            </a:pPr>
            <a:r>
              <a:rPr lang="de-DE" sz="1800"/>
              <a:t>Es geht hier um den Willen der Unternehmen, ihre Lieferketten in Frage zu stellen und zu über</a:t>
            </a:r>
            <a:br>
              <a:rPr lang="de-DE" sz="1800"/>
            </a:br>
            <a:r>
              <a:rPr lang="de-DE" sz="1800"/>
              <a:t>prüfen. Mit der Forderung von Sozial und Umweltstandards in den Ausschreibungen werden Anreize für Unternehmen gesetzt, ihre Produktionsprozesse zu hinterfragen, und die Produktion langfristig gesehen ökologischer und sozialer zu gestalten.</a:t>
            </a:r>
          </a:p>
        </p:txBody>
      </p:sp>
      <p:cxnSp>
        <p:nvCxnSpPr>
          <p:cNvPr id="10" name="Gerade Verbindung mit Pfeil 9">
            <a:extLst>
              <a:ext uri="{FF2B5EF4-FFF2-40B4-BE49-F238E27FC236}">
                <a16:creationId xmlns:a16="http://schemas.microsoft.com/office/drawing/2014/main" id="{56587806-521D-4A5D-A8FC-379193B8151C}"/>
              </a:ext>
            </a:extLst>
          </p:cNvPr>
          <p:cNvCxnSpPr/>
          <p:nvPr/>
        </p:nvCxnSpPr>
        <p:spPr>
          <a:xfrm>
            <a:off x="553453" y="2526630"/>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188F964-E81C-4A52-874F-9BDB23B45C22}"/>
              </a:ext>
            </a:extLst>
          </p:cNvPr>
          <p:cNvSpPr/>
          <p:nvPr/>
        </p:nvSpPr>
        <p:spPr>
          <a:xfrm>
            <a:off x="1836740" y="2835000"/>
            <a:ext cx="1188000" cy="1188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2" name="Ellipse 11">
            <a:extLst>
              <a:ext uri="{FF2B5EF4-FFF2-40B4-BE49-F238E27FC236}">
                <a16:creationId xmlns:a16="http://schemas.microsoft.com/office/drawing/2014/main" id="{0D86C3C9-6142-4AE9-BE52-A3D4CF2AE6AE}"/>
              </a:ext>
            </a:extLst>
          </p:cNvPr>
          <p:cNvSpPr/>
          <p:nvPr/>
        </p:nvSpPr>
        <p:spPr>
          <a:xfrm>
            <a:off x="4781853" y="2979000"/>
            <a:ext cx="900000" cy="900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3" name="Pfeil: nach links und rechts 12">
            <a:extLst>
              <a:ext uri="{FF2B5EF4-FFF2-40B4-BE49-F238E27FC236}">
                <a16:creationId xmlns:a16="http://schemas.microsoft.com/office/drawing/2014/main" id="{7F12F627-D74F-4AD5-AE13-0E4B6E317833}"/>
              </a:ext>
            </a:extLst>
          </p:cNvPr>
          <p:cNvSpPr/>
          <p:nvPr/>
        </p:nvSpPr>
        <p:spPr>
          <a:xfrm>
            <a:off x="3354749" y="3290637"/>
            <a:ext cx="1097094" cy="276726"/>
          </a:xfrm>
          <a:prstGeom prst="lef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4" name="Textfeld 13">
            <a:extLst>
              <a:ext uri="{FF2B5EF4-FFF2-40B4-BE49-F238E27FC236}">
                <a16:creationId xmlns:a16="http://schemas.microsoft.com/office/drawing/2014/main" id="{624C0869-4C92-4DCD-97F4-5B81506E49B4}"/>
              </a:ext>
            </a:extLst>
          </p:cNvPr>
          <p:cNvSpPr txBox="1"/>
          <p:nvPr/>
        </p:nvSpPr>
        <p:spPr>
          <a:xfrm>
            <a:off x="6260405" y="3122506"/>
            <a:ext cx="2526632" cy="612988"/>
          </a:xfrm>
          <a:prstGeom prst="rect">
            <a:avLst/>
          </a:prstGeom>
          <a:noFill/>
        </p:spPr>
        <p:txBody>
          <a:bodyPr wrap="square" rtlCol="0">
            <a:spAutoFit/>
          </a:bodyPr>
          <a:lstStyle/>
          <a:p>
            <a:pPr>
              <a:lnSpc>
                <a:spcPct val="110000"/>
              </a:lnSpc>
            </a:pPr>
            <a:r>
              <a:rPr lang="de-DE" sz="1600"/>
              <a:t>Große Konzerne oder kleine Akteure?</a:t>
            </a:r>
          </a:p>
        </p:txBody>
      </p:sp>
      <p:sp>
        <p:nvSpPr>
          <p:cNvPr id="2" name="Rechteck 1">
            <a:extLst>
              <a:ext uri="{FF2B5EF4-FFF2-40B4-BE49-F238E27FC236}">
                <a16:creationId xmlns:a16="http://schemas.microsoft.com/office/drawing/2014/main" id="{E37B15B1-E058-4ABC-A859-A4D5583BD357}"/>
              </a:ext>
            </a:extLst>
          </p:cNvPr>
          <p:cNvSpPr/>
          <p:nvPr/>
        </p:nvSpPr>
        <p:spPr>
          <a:xfrm>
            <a:off x="11071219" y="6020688"/>
            <a:ext cx="1498600" cy="230832"/>
          </a:xfrm>
          <a:prstGeom prst="rect">
            <a:avLst/>
          </a:prstGeom>
        </p:spPr>
        <p:txBody>
          <a:bodyPr wrap="square">
            <a:spAutoFit/>
          </a:bodyPr>
          <a:lstStyle/>
          <a:p>
            <a:r>
              <a:rPr lang="de-DE" sz="900">
                <a:solidFill>
                  <a:schemeClr val="bg1">
                    <a:lumMod val="65000"/>
                  </a:schemeClr>
                </a:solidFill>
              </a:rPr>
              <a:t>WEED 2016</a:t>
            </a:r>
          </a:p>
        </p:txBody>
      </p:sp>
    </p:spTree>
    <p:extLst>
      <p:ext uri="{BB962C8B-B14F-4D97-AF65-F5344CB8AC3E}">
        <p14:creationId xmlns:p14="http://schemas.microsoft.com/office/powerpoint/2010/main" val="774897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50F60-520A-0AFA-ED6B-548DF1C7F247}"/>
              </a:ext>
            </a:extLst>
          </p:cNvPr>
          <p:cNvSpPr>
            <a:spLocks noGrp="1"/>
          </p:cNvSpPr>
          <p:nvPr>
            <p:ph type="title"/>
          </p:nvPr>
        </p:nvSpPr>
        <p:spPr/>
        <p:txBody>
          <a:bodyPr/>
          <a:lstStyle/>
          <a:p>
            <a:r>
              <a:rPr lang="de-DE"/>
              <a:t>Dilemmata in der Beschaffung </a:t>
            </a:r>
          </a:p>
        </p:txBody>
      </p:sp>
      <p:sp>
        <p:nvSpPr>
          <p:cNvPr id="3" name="Inhaltsplatzhalter 2">
            <a:extLst>
              <a:ext uri="{FF2B5EF4-FFF2-40B4-BE49-F238E27FC236}">
                <a16:creationId xmlns:a16="http://schemas.microsoft.com/office/drawing/2014/main" id="{61A6DA42-1403-01D8-F0A3-FEAF25DD35F4}"/>
              </a:ext>
            </a:extLst>
          </p:cNvPr>
          <p:cNvSpPr>
            <a:spLocks noGrp="1"/>
          </p:cNvSpPr>
          <p:nvPr>
            <p:ph idx="1"/>
          </p:nvPr>
        </p:nvSpPr>
        <p:spPr>
          <a:xfrm>
            <a:off x="371481" y="1785938"/>
            <a:ext cx="11407435" cy="4386262"/>
          </a:xfrm>
        </p:spPr>
        <p:txBody>
          <a:bodyPr/>
          <a:lstStyle/>
          <a:p>
            <a:pPr marL="0" indent="0" algn="ctr">
              <a:buNone/>
            </a:pPr>
            <a:r>
              <a:rPr lang="de-DE" sz="1600" b="1">
                <a:highlight>
                  <a:srgbClr val="FA9A6D"/>
                </a:highlight>
              </a:rPr>
              <a:t>„Jetzt möchten Sie bei „mir“ nicht mehr bestellen?“</a:t>
            </a:r>
          </a:p>
          <a:p>
            <a:pPr marL="0" indent="0">
              <a:buNone/>
            </a:pPr>
            <a:endParaRPr lang="de-DE" sz="1600"/>
          </a:p>
          <a:p>
            <a:pPr marL="0" indent="0">
              <a:buNone/>
            </a:pPr>
            <a:r>
              <a:rPr lang="de-DE" sz="1600"/>
              <a:t>Ein sensibles Thema, wenn die Kunden durch den eigenen Hintergrund, Arbeit, Familie oder Freunde mit der (konventionellen) Landwirtschaft verbunden sind. Der Wechsel von Lieferanten wird dann häufig als persönlicher Angriff wahrgenommen.</a:t>
            </a:r>
          </a:p>
          <a:p>
            <a:pPr marL="0" indent="0">
              <a:buNone/>
            </a:pPr>
            <a:endParaRPr lang="de-DE" sz="1600"/>
          </a:p>
          <a:p>
            <a:r>
              <a:rPr lang="de-DE" sz="1600"/>
              <a:t>Suchen Sie das Gespräch</a:t>
            </a:r>
          </a:p>
          <a:p>
            <a:r>
              <a:rPr lang="de-DE" sz="1600"/>
              <a:t>Lösen sie die Aussagen der Teilnehmenden von ihrer eigenen Person </a:t>
            </a:r>
          </a:p>
          <a:p>
            <a:r>
              <a:rPr lang="de-DE" sz="1600"/>
              <a:t>Bringen Sie die Thematik auf die sachliche Ebene</a:t>
            </a:r>
          </a:p>
          <a:p>
            <a:r>
              <a:rPr lang="de-DE" sz="1600"/>
              <a:t>Sie sind nicht direkt Rechenschaftspflichtig – achten Sie zunächst darauf, in welcher Form die Kritik angebracht wird </a:t>
            </a:r>
          </a:p>
          <a:p>
            <a:pPr lvl="1"/>
            <a:r>
              <a:rPr lang="de-DE" sz="1600"/>
              <a:t>Bei konstruktiver Kritik können Sie in die Diskussion einsteigen</a:t>
            </a:r>
          </a:p>
          <a:p>
            <a:pPr lvl="1"/>
            <a:r>
              <a:rPr lang="de-DE" sz="1600"/>
              <a:t>Bei „nörgelnder“ Kritik folgen Sie nicht ihrem Affekt. Nehmen Sie sich zurück und argumentieren Sie faktenbasiert</a:t>
            </a:r>
          </a:p>
          <a:p>
            <a:r>
              <a:rPr lang="de-DE" sz="1600"/>
              <a:t>ggf. Fachwissen anbringen zur Relativierung von Aussagen</a:t>
            </a:r>
          </a:p>
        </p:txBody>
      </p:sp>
      <p:sp>
        <p:nvSpPr>
          <p:cNvPr id="4" name="Textplatzhalter 3">
            <a:extLst>
              <a:ext uri="{FF2B5EF4-FFF2-40B4-BE49-F238E27FC236}">
                <a16:creationId xmlns:a16="http://schemas.microsoft.com/office/drawing/2014/main" id="{148C4C2F-0BDE-4362-7370-F7FED499BA14}"/>
              </a:ext>
            </a:extLst>
          </p:cNvPr>
          <p:cNvSpPr>
            <a:spLocks noGrp="1"/>
          </p:cNvSpPr>
          <p:nvPr>
            <p:ph type="body" sz="quarter" idx="13"/>
          </p:nvPr>
        </p:nvSpPr>
        <p:spPr/>
        <p:txBody>
          <a:bodyPr/>
          <a:lstStyle/>
          <a:p>
            <a:r>
              <a:rPr lang="de-DE"/>
              <a:t>Einfluss auf die Lieferkette</a:t>
            </a:r>
          </a:p>
        </p:txBody>
      </p:sp>
      <p:sp>
        <p:nvSpPr>
          <p:cNvPr id="5" name="Textfeld 4">
            <a:extLst>
              <a:ext uri="{FF2B5EF4-FFF2-40B4-BE49-F238E27FC236}">
                <a16:creationId xmlns:a16="http://schemas.microsoft.com/office/drawing/2014/main" id="{D12AEF00-1096-49F9-A0FF-129D50B69FBF}"/>
              </a:ext>
            </a:extLst>
          </p:cNvPr>
          <p:cNvSpPr txBox="1"/>
          <p:nvPr/>
        </p:nvSpPr>
        <p:spPr>
          <a:xfrm>
            <a:off x="11078723" y="6026800"/>
            <a:ext cx="1337649" cy="232821"/>
          </a:xfrm>
          <a:prstGeom prst="rect">
            <a:avLst/>
          </a:prstGeom>
          <a:noFill/>
        </p:spPr>
        <p:txBody>
          <a:bodyPr wrap="square" rtlCol="0">
            <a:spAutoFit/>
          </a:body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1192900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50F60-520A-0AFA-ED6B-548DF1C7F247}"/>
              </a:ext>
            </a:extLst>
          </p:cNvPr>
          <p:cNvSpPr>
            <a:spLocks noGrp="1"/>
          </p:cNvSpPr>
          <p:nvPr>
            <p:ph type="title"/>
          </p:nvPr>
        </p:nvSpPr>
        <p:spPr/>
        <p:txBody>
          <a:bodyPr/>
          <a:lstStyle/>
          <a:p>
            <a:r>
              <a:rPr lang="de-DE"/>
              <a:t>Dilemmata in der Beschaffung </a:t>
            </a:r>
          </a:p>
        </p:txBody>
      </p:sp>
      <p:sp>
        <p:nvSpPr>
          <p:cNvPr id="3" name="Inhaltsplatzhalter 2">
            <a:extLst>
              <a:ext uri="{FF2B5EF4-FFF2-40B4-BE49-F238E27FC236}">
                <a16:creationId xmlns:a16="http://schemas.microsoft.com/office/drawing/2014/main" id="{61A6DA42-1403-01D8-F0A3-FEAF25DD35F4}"/>
              </a:ext>
            </a:extLst>
          </p:cNvPr>
          <p:cNvSpPr>
            <a:spLocks noGrp="1"/>
          </p:cNvSpPr>
          <p:nvPr>
            <p:ph idx="1"/>
          </p:nvPr>
        </p:nvSpPr>
        <p:spPr>
          <a:xfrm>
            <a:off x="371481" y="1785938"/>
            <a:ext cx="11407435" cy="4386262"/>
          </a:xfrm>
        </p:spPr>
        <p:txBody>
          <a:bodyPr/>
          <a:lstStyle/>
          <a:p>
            <a:pPr marL="0" indent="0" algn="ctr">
              <a:buNone/>
            </a:pPr>
            <a:r>
              <a:rPr lang="de-DE" sz="1600" b="1">
                <a:highlight>
                  <a:srgbClr val="FA9A6D"/>
                </a:highlight>
              </a:rPr>
              <a:t>„Werden kleine und mittelständische Unternehmen benachteiligt?</a:t>
            </a:r>
          </a:p>
          <a:p>
            <a:pPr marL="0" indent="0" algn="ctr">
              <a:buNone/>
            </a:pPr>
            <a:r>
              <a:rPr lang="de-DE" sz="1600" b="1">
                <a:highlight>
                  <a:srgbClr val="FA9A6D"/>
                </a:highlight>
              </a:rPr>
              <a:t>Oder bieten weniger Unternehmen an?“</a:t>
            </a:r>
          </a:p>
          <a:p>
            <a:pPr marL="0" indent="0">
              <a:buNone/>
            </a:pPr>
            <a:endParaRPr lang="de-DE" sz="1600"/>
          </a:p>
          <a:p>
            <a:pPr marL="0" indent="0">
              <a:buNone/>
            </a:pPr>
            <a:r>
              <a:rPr lang="de-DE" sz="1600"/>
              <a:t>Durch eine Spezialisierung auf sozial und ökologisch produzierte Produkte können kleine und mittelständische Unternehmen Marktnischen nutzen.</a:t>
            </a:r>
          </a:p>
          <a:p>
            <a:pPr marL="0" indent="0">
              <a:buNone/>
            </a:pPr>
            <a:endParaRPr lang="de-DE" sz="1600"/>
          </a:p>
          <a:p>
            <a:r>
              <a:rPr lang="de-DE" sz="1600"/>
              <a:t>insbesondere große Hersteller = Massenproduktion in Niedriglohnländern </a:t>
            </a:r>
          </a:p>
          <a:p>
            <a:pPr lvl="1"/>
            <a:r>
              <a:rPr lang="de-DE" sz="1600"/>
              <a:t>Marktmacht kann durch die Einforderung von Sozial und Umweltstandards beschränkt oder aber ihre Praxis verändert werden</a:t>
            </a:r>
          </a:p>
          <a:p>
            <a:r>
              <a:rPr lang="de-DE" sz="1600"/>
              <a:t>Kontrolle der Lieferketten für KMUs = schwieriger </a:t>
            </a:r>
          </a:p>
          <a:p>
            <a:endParaRPr lang="de-DE" sz="1600"/>
          </a:p>
          <a:p>
            <a:r>
              <a:rPr lang="de-DE" sz="1600"/>
              <a:t>Unternehmen Zeit geben</a:t>
            </a:r>
          </a:p>
          <a:p>
            <a:r>
              <a:rPr lang="de-DE" sz="1600"/>
              <a:t>Rechtzeitig über Nachhaltigkeitskriterien in der nächsten Ausschreibung informieren</a:t>
            </a:r>
          </a:p>
          <a:p>
            <a:r>
              <a:rPr lang="de-DE" sz="1600"/>
              <a:t>Öffentliche Auftraggeber meist wichtige Kunden</a:t>
            </a:r>
          </a:p>
          <a:p>
            <a:pPr marL="0" indent="0">
              <a:buNone/>
            </a:pPr>
            <a:endParaRPr lang="de-DE" sz="1600"/>
          </a:p>
        </p:txBody>
      </p:sp>
      <p:sp>
        <p:nvSpPr>
          <p:cNvPr id="4" name="Textplatzhalter 3">
            <a:extLst>
              <a:ext uri="{FF2B5EF4-FFF2-40B4-BE49-F238E27FC236}">
                <a16:creationId xmlns:a16="http://schemas.microsoft.com/office/drawing/2014/main" id="{148C4C2F-0BDE-4362-7370-F7FED499BA14}"/>
              </a:ext>
            </a:extLst>
          </p:cNvPr>
          <p:cNvSpPr>
            <a:spLocks noGrp="1"/>
          </p:cNvSpPr>
          <p:nvPr>
            <p:ph type="body" sz="quarter" idx="13"/>
          </p:nvPr>
        </p:nvSpPr>
        <p:spPr/>
        <p:txBody>
          <a:bodyPr/>
          <a:lstStyle/>
          <a:p>
            <a:r>
              <a:rPr lang="de-DE"/>
              <a:t>Einfluss auf die Lieferkette</a:t>
            </a:r>
          </a:p>
        </p:txBody>
      </p:sp>
      <p:sp>
        <p:nvSpPr>
          <p:cNvPr id="6" name="Rechteck 5">
            <a:extLst>
              <a:ext uri="{FF2B5EF4-FFF2-40B4-BE49-F238E27FC236}">
                <a16:creationId xmlns:a16="http://schemas.microsoft.com/office/drawing/2014/main" id="{19EBF68C-1233-43DD-94B0-440F7B80787A}"/>
              </a:ext>
            </a:extLst>
          </p:cNvPr>
          <p:cNvSpPr/>
          <p:nvPr/>
        </p:nvSpPr>
        <p:spPr>
          <a:xfrm>
            <a:off x="11071219" y="6020688"/>
            <a:ext cx="1498600" cy="230832"/>
          </a:xfrm>
          <a:prstGeom prst="rect">
            <a:avLst/>
          </a:prstGeom>
        </p:spPr>
        <p:txBody>
          <a:bodyPr wrap="square">
            <a:spAutoFit/>
          </a:bodyPr>
          <a:lstStyle/>
          <a:p>
            <a:r>
              <a:rPr lang="de-DE" sz="900">
                <a:solidFill>
                  <a:schemeClr val="bg1">
                    <a:lumMod val="65000"/>
                  </a:schemeClr>
                </a:solidFill>
              </a:rPr>
              <a:t>WEED 2016</a:t>
            </a:r>
          </a:p>
        </p:txBody>
      </p:sp>
    </p:spTree>
    <p:extLst>
      <p:ext uri="{BB962C8B-B14F-4D97-AF65-F5344CB8AC3E}">
        <p14:creationId xmlns:p14="http://schemas.microsoft.com/office/powerpoint/2010/main" val="2206347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A37FD-CB62-468B-ACAB-71DFA4A35DF8}"/>
              </a:ext>
            </a:extLst>
          </p:cNvPr>
          <p:cNvSpPr>
            <a:spLocks noGrp="1"/>
          </p:cNvSpPr>
          <p:nvPr>
            <p:ph type="title"/>
          </p:nvPr>
        </p:nvSpPr>
        <p:spPr/>
        <p:txBody>
          <a:bodyPr/>
          <a:lstStyle/>
          <a:p>
            <a:r>
              <a:rPr lang="de-DE"/>
              <a:t>Dilemmata in der Beschaffung </a:t>
            </a:r>
          </a:p>
        </p:txBody>
      </p:sp>
      <p:sp>
        <p:nvSpPr>
          <p:cNvPr id="3" name="Inhaltsplatzhalter 2">
            <a:extLst>
              <a:ext uri="{FF2B5EF4-FFF2-40B4-BE49-F238E27FC236}">
                <a16:creationId xmlns:a16="http://schemas.microsoft.com/office/drawing/2014/main" id="{41D5477C-7F6F-4C57-AF37-79AB16804CED}"/>
              </a:ext>
            </a:extLst>
          </p:cNvPr>
          <p:cNvSpPr>
            <a:spLocks noGrp="1"/>
          </p:cNvSpPr>
          <p:nvPr>
            <p:ph idx="1"/>
          </p:nvPr>
        </p:nvSpPr>
        <p:spPr>
          <a:xfrm>
            <a:off x="371480" y="1785938"/>
            <a:ext cx="11407435" cy="4403322"/>
          </a:xfrm>
        </p:spPr>
        <p:txBody>
          <a:bodyPr/>
          <a:lstStyle/>
          <a:p>
            <a:pPr marL="0" lvl="0" indent="0" algn="ctr">
              <a:buNone/>
            </a:pPr>
            <a:r>
              <a:rPr lang="de-DE" sz="1600" b="1">
                <a:solidFill>
                  <a:prstClr val="black"/>
                </a:solidFill>
                <a:highlight>
                  <a:srgbClr val="FA9A6D"/>
                </a:highlight>
              </a:rPr>
              <a:t>„Erhöhen sich dadurch die Kosten der von mir beschafften Produkte?“</a:t>
            </a:r>
          </a:p>
          <a:p>
            <a:pPr marL="0" lvl="0" indent="0" algn="ctr">
              <a:buNone/>
            </a:pPr>
            <a:endParaRPr lang="de-DE" sz="1600" b="1">
              <a:solidFill>
                <a:prstClr val="black"/>
              </a:solidFill>
              <a:highlight>
                <a:srgbClr val="FA9A6D"/>
              </a:highlight>
            </a:endParaRPr>
          </a:p>
          <a:p>
            <a:pPr marL="0" lvl="0" indent="0">
              <a:buNone/>
            </a:pPr>
            <a:r>
              <a:rPr lang="de-DE" sz="1600">
                <a:solidFill>
                  <a:prstClr val="black"/>
                </a:solidFill>
              </a:rPr>
              <a:t>Die Verankerung sozialer bzw. nachhaltiger Kriterien in Ausschreibungen erhöht nicht zwangsläufig den Preis.</a:t>
            </a:r>
          </a:p>
          <a:p>
            <a:pPr marL="0" lvl="0" indent="0">
              <a:buNone/>
            </a:pPr>
            <a:endParaRPr lang="de-DE" sz="1600">
              <a:solidFill>
                <a:prstClr val="black"/>
              </a:solidFill>
            </a:endParaRPr>
          </a:p>
          <a:p>
            <a:pPr marL="0" indent="0">
              <a:buNone/>
            </a:pPr>
            <a:endParaRPr lang="de-DE" sz="1600"/>
          </a:p>
          <a:p>
            <a:pPr marL="0" indent="0">
              <a:buNone/>
            </a:pPr>
            <a:endParaRPr lang="de-DE" sz="1600"/>
          </a:p>
          <a:p>
            <a:pPr marL="0" indent="0">
              <a:buNone/>
            </a:pPr>
            <a:endParaRPr lang="de-DE" sz="1600"/>
          </a:p>
          <a:p>
            <a:pPr marL="0" indent="0">
              <a:buNone/>
            </a:pPr>
            <a:endParaRPr lang="de-DE" sz="1600"/>
          </a:p>
          <a:p>
            <a:pPr marL="0" indent="0">
              <a:buNone/>
            </a:pPr>
            <a:endParaRPr lang="de-DE" sz="1600"/>
          </a:p>
          <a:p>
            <a:pPr marL="0" indent="0">
              <a:buNone/>
            </a:pPr>
            <a:endParaRPr lang="de-DE" sz="1600"/>
          </a:p>
          <a:p>
            <a:pPr marL="0" indent="0">
              <a:buNone/>
            </a:pPr>
            <a:r>
              <a:rPr lang="de-DE" sz="1600"/>
              <a:t>	</a:t>
            </a:r>
          </a:p>
          <a:p>
            <a:pPr marL="0" indent="0">
              <a:buNone/>
            </a:pPr>
            <a:endParaRPr lang="de-DE" sz="1600"/>
          </a:p>
          <a:p>
            <a:pPr marL="0" indent="0">
              <a:buNone/>
            </a:pPr>
            <a:r>
              <a:rPr lang="de-DE" sz="1600"/>
              <a:t>	</a:t>
            </a:r>
          </a:p>
          <a:p>
            <a:pPr marL="0" indent="0">
              <a:buNone/>
            </a:pPr>
            <a:r>
              <a:rPr lang="de-DE" sz="1600"/>
              <a:t>	Das Preiskriterium sollte nicht als einziges Argument für die Beschaffung herangezogen werden. Als Auftraggeber 	tragen Sie gesellschaftliche Verantwortung zur Gestaltung einer nachhaltigen Wirtschaft.</a:t>
            </a:r>
          </a:p>
          <a:p>
            <a:pPr marL="0" indent="0">
              <a:buNone/>
            </a:pPr>
            <a:endParaRPr lang="de-DE" sz="1600"/>
          </a:p>
        </p:txBody>
      </p:sp>
      <p:sp>
        <p:nvSpPr>
          <p:cNvPr id="4" name="Textplatzhalter 3">
            <a:extLst>
              <a:ext uri="{FF2B5EF4-FFF2-40B4-BE49-F238E27FC236}">
                <a16:creationId xmlns:a16="http://schemas.microsoft.com/office/drawing/2014/main" id="{225DF0D9-01EF-4F86-9D01-3ECD7F6CFE36}"/>
              </a:ext>
            </a:extLst>
          </p:cNvPr>
          <p:cNvSpPr>
            <a:spLocks noGrp="1"/>
          </p:cNvSpPr>
          <p:nvPr>
            <p:ph type="body" sz="quarter" idx="13"/>
          </p:nvPr>
        </p:nvSpPr>
        <p:spPr/>
        <p:txBody>
          <a:bodyPr/>
          <a:lstStyle/>
          <a:p>
            <a:r>
              <a:rPr lang="de-DE"/>
              <a:t>Preissteigerung und Inflation</a:t>
            </a:r>
          </a:p>
          <a:p>
            <a:endParaRPr lang="de-DE"/>
          </a:p>
        </p:txBody>
      </p:sp>
      <p:cxnSp>
        <p:nvCxnSpPr>
          <p:cNvPr id="9" name="Gerade Verbindung mit Pfeil 8">
            <a:extLst>
              <a:ext uri="{FF2B5EF4-FFF2-40B4-BE49-F238E27FC236}">
                <a16:creationId xmlns:a16="http://schemas.microsoft.com/office/drawing/2014/main" id="{E918A4A5-1CE5-4E8B-90CC-9632B0C0BCEF}"/>
              </a:ext>
            </a:extLst>
          </p:cNvPr>
          <p:cNvCxnSpPr/>
          <p:nvPr/>
        </p:nvCxnSpPr>
        <p:spPr>
          <a:xfrm>
            <a:off x="580749" y="5393725"/>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Diagramm 11">
            <a:extLst>
              <a:ext uri="{FF2B5EF4-FFF2-40B4-BE49-F238E27FC236}">
                <a16:creationId xmlns:a16="http://schemas.microsoft.com/office/drawing/2014/main" id="{CE857493-4512-416D-AE0C-AB9390C4EFB0}"/>
              </a:ext>
            </a:extLst>
          </p:cNvPr>
          <p:cNvGraphicFramePr/>
          <p:nvPr/>
        </p:nvGraphicFramePr>
        <p:xfrm>
          <a:off x="1858431" y="2681785"/>
          <a:ext cx="5054160" cy="249641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feld 12">
            <a:extLst>
              <a:ext uri="{FF2B5EF4-FFF2-40B4-BE49-F238E27FC236}">
                <a16:creationId xmlns:a16="http://schemas.microsoft.com/office/drawing/2014/main" id="{46856189-2E42-4305-A879-78687F398125}"/>
              </a:ext>
            </a:extLst>
          </p:cNvPr>
          <p:cNvSpPr txBox="1"/>
          <p:nvPr/>
        </p:nvSpPr>
        <p:spPr>
          <a:xfrm>
            <a:off x="5930875" y="3310650"/>
            <a:ext cx="2478564" cy="1353897"/>
          </a:xfrm>
          <a:prstGeom prst="rect">
            <a:avLst/>
          </a:prstGeom>
          <a:noFill/>
        </p:spPr>
        <p:txBody>
          <a:bodyPr wrap="none" rtlCol="0">
            <a:spAutoFit/>
          </a:bodyPr>
          <a:lstStyle/>
          <a:p>
            <a:pPr>
              <a:lnSpc>
                <a:spcPct val="110000"/>
              </a:lnSpc>
            </a:pPr>
            <a:r>
              <a:rPr lang="de-DE" sz="1900" b="1" dirty="0">
                <a:solidFill>
                  <a:schemeClr val="accent6">
                    <a:lumMod val="75000"/>
                  </a:schemeClr>
                </a:solidFill>
              </a:rPr>
              <a:t>Einkaufspreis</a:t>
            </a:r>
          </a:p>
          <a:p>
            <a:pPr>
              <a:lnSpc>
                <a:spcPct val="110000"/>
              </a:lnSpc>
            </a:pPr>
            <a:r>
              <a:rPr lang="de-DE" sz="1900" b="1" dirty="0">
                <a:solidFill>
                  <a:schemeClr val="accent4">
                    <a:lumMod val="50000"/>
                  </a:schemeClr>
                </a:solidFill>
              </a:rPr>
              <a:t>Betriebskosten</a:t>
            </a:r>
          </a:p>
          <a:p>
            <a:pPr>
              <a:lnSpc>
                <a:spcPct val="110000"/>
              </a:lnSpc>
            </a:pPr>
            <a:r>
              <a:rPr lang="de-DE" sz="1900" b="1" dirty="0">
                <a:solidFill>
                  <a:srgbClr val="CC9900"/>
                </a:solidFill>
              </a:rPr>
              <a:t>Wartung</a:t>
            </a:r>
          </a:p>
          <a:p>
            <a:pPr>
              <a:lnSpc>
                <a:spcPct val="110000"/>
              </a:lnSpc>
            </a:pPr>
            <a:r>
              <a:rPr lang="de-DE" sz="1900" b="1" dirty="0">
                <a:solidFill>
                  <a:schemeClr val="accent4"/>
                </a:solidFill>
              </a:rPr>
              <a:t>Entsorgungskosten</a:t>
            </a:r>
          </a:p>
        </p:txBody>
      </p:sp>
      <p:sp>
        <p:nvSpPr>
          <p:cNvPr id="10" name="Rechteck 9">
            <a:extLst>
              <a:ext uri="{FF2B5EF4-FFF2-40B4-BE49-F238E27FC236}">
                <a16:creationId xmlns:a16="http://schemas.microsoft.com/office/drawing/2014/main" id="{6B0A738A-1E5B-465D-BD1C-C8E658FC4240}"/>
              </a:ext>
            </a:extLst>
          </p:cNvPr>
          <p:cNvSpPr/>
          <p:nvPr/>
        </p:nvSpPr>
        <p:spPr>
          <a:xfrm>
            <a:off x="11071219" y="6020688"/>
            <a:ext cx="1498600" cy="230832"/>
          </a:xfrm>
          <a:prstGeom prst="rect">
            <a:avLst/>
          </a:prstGeom>
        </p:spPr>
        <p:txBody>
          <a:bodyPr wrap="square">
            <a:spAutoFit/>
          </a:bodyPr>
          <a:lstStyle/>
          <a:p>
            <a:r>
              <a:rPr lang="de-DE" sz="900">
                <a:solidFill>
                  <a:schemeClr val="bg1">
                    <a:lumMod val="65000"/>
                  </a:schemeClr>
                </a:solidFill>
              </a:rPr>
              <a:t>WEED 2016</a:t>
            </a:r>
          </a:p>
        </p:txBody>
      </p:sp>
    </p:spTree>
    <p:extLst>
      <p:ext uri="{BB962C8B-B14F-4D97-AF65-F5344CB8AC3E}">
        <p14:creationId xmlns:p14="http://schemas.microsoft.com/office/powerpoint/2010/main" val="2825249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833A41-9268-4746-BC86-6BCEF72EAF09}"/>
              </a:ext>
            </a:extLst>
          </p:cNvPr>
          <p:cNvSpPr>
            <a:spLocks noGrp="1"/>
          </p:cNvSpPr>
          <p:nvPr>
            <p:ph idx="1"/>
          </p:nvPr>
        </p:nvSpPr>
        <p:spPr>
          <a:xfrm>
            <a:off x="371481" y="1785938"/>
            <a:ext cx="11379241" cy="4019550"/>
          </a:xfrm>
        </p:spPr>
        <p:txBody>
          <a:bodyPr/>
          <a:lstStyle/>
          <a:p>
            <a:pPr marL="0" indent="0">
              <a:buNone/>
            </a:pPr>
            <a:endParaRPr lang="de-DE"/>
          </a:p>
          <a:p>
            <a:pPr marL="0" indent="0">
              <a:buNone/>
            </a:pPr>
            <a:endParaRPr lang="de-DE" b="1"/>
          </a:p>
          <a:p>
            <a:pPr marL="0" indent="0">
              <a:buNone/>
            </a:pPr>
            <a:r>
              <a:rPr lang="de-DE" b="1"/>
              <a:t>Integrierte Beschaffungsstrategie</a:t>
            </a:r>
          </a:p>
          <a:p>
            <a:pPr marL="0" indent="0">
              <a:buNone/>
            </a:pPr>
            <a:endParaRPr lang="de-DE"/>
          </a:p>
          <a:p>
            <a:pPr marL="0" indent="0">
              <a:buNone/>
            </a:pPr>
            <a:endParaRPr lang="de-DE"/>
          </a:p>
          <a:p>
            <a:pPr marL="0" indent="0">
              <a:buNone/>
            </a:pPr>
            <a:endParaRPr lang="de-DE"/>
          </a:p>
          <a:p>
            <a:pPr marL="0" indent="0">
              <a:buNone/>
            </a:pPr>
            <a:r>
              <a:rPr lang="de-DE"/>
              <a:t>Höhere Kosten können beispielsweise an folgenden Stellen ausgeglichen werden:</a:t>
            </a:r>
          </a:p>
          <a:p>
            <a:pPr lvl="1"/>
            <a:r>
              <a:rPr lang="de-DE"/>
              <a:t>Lebensmittelabfall reduzieren</a:t>
            </a:r>
          </a:p>
          <a:p>
            <a:pPr lvl="1"/>
            <a:r>
              <a:rPr lang="de-DE"/>
              <a:t>Speisen mit unterschiedlichem Wareneinsatz</a:t>
            </a:r>
          </a:p>
          <a:p>
            <a:pPr lvl="1"/>
            <a:r>
              <a:rPr lang="de-DE"/>
              <a:t>saisonales Angebot nutzen</a:t>
            </a:r>
          </a:p>
          <a:p>
            <a:pPr lvl="1"/>
            <a:r>
              <a:rPr lang="de-DE"/>
              <a:t>vegetarisch/ vegan kochen</a:t>
            </a:r>
          </a:p>
          <a:p>
            <a:pPr lvl="1"/>
            <a:r>
              <a:rPr lang="de-DE"/>
              <a:t>kleine Portionsgrößen bei tierischen Produkten</a:t>
            </a:r>
          </a:p>
          <a:p>
            <a:pPr lvl="1"/>
            <a:r>
              <a:rPr lang="de-DE"/>
              <a:t>Ganztierverwertung</a:t>
            </a:r>
          </a:p>
          <a:p>
            <a:endParaRPr lang="de-DE"/>
          </a:p>
        </p:txBody>
      </p:sp>
      <p:sp>
        <p:nvSpPr>
          <p:cNvPr id="4" name="Textplatzhalter 3">
            <a:extLst>
              <a:ext uri="{FF2B5EF4-FFF2-40B4-BE49-F238E27FC236}">
                <a16:creationId xmlns:a16="http://schemas.microsoft.com/office/drawing/2014/main" id="{5A55D933-88C5-417F-BAB0-A8649BA6FDDE}"/>
              </a:ext>
            </a:extLst>
          </p:cNvPr>
          <p:cNvSpPr>
            <a:spLocks noGrp="1"/>
          </p:cNvSpPr>
          <p:nvPr>
            <p:ph type="body" sz="quarter" idx="13"/>
          </p:nvPr>
        </p:nvSpPr>
        <p:spPr/>
        <p:txBody>
          <a:bodyPr/>
          <a:lstStyle/>
          <a:p>
            <a:r>
              <a:rPr lang="de-DE"/>
              <a:t>Preissteigerung und Inflation</a:t>
            </a:r>
          </a:p>
        </p:txBody>
      </p:sp>
      <p:sp>
        <p:nvSpPr>
          <p:cNvPr id="6" name="Titel 1">
            <a:extLst>
              <a:ext uri="{FF2B5EF4-FFF2-40B4-BE49-F238E27FC236}">
                <a16:creationId xmlns:a16="http://schemas.microsoft.com/office/drawing/2014/main" id="{EF93517A-165F-47DF-B720-616CA643E18C}"/>
              </a:ext>
            </a:extLst>
          </p:cNvPr>
          <p:cNvSpPr>
            <a:spLocks noGrp="1"/>
          </p:cNvSpPr>
          <p:nvPr>
            <p:ph type="title"/>
          </p:nvPr>
        </p:nvSpPr>
        <p:spPr>
          <a:xfrm>
            <a:off x="371475" y="374650"/>
            <a:ext cx="8824913" cy="569913"/>
          </a:xfrm>
        </p:spPr>
        <p:txBody>
          <a:bodyPr/>
          <a:lstStyle/>
          <a:p>
            <a:r>
              <a:rPr lang="de-DE" dirty="0"/>
              <a:t>Dilemmata in der Beschaffung </a:t>
            </a:r>
          </a:p>
        </p:txBody>
      </p:sp>
      <p:sp>
        <p:nvSpPr>
          <p:cNvPr id="7" name="Textfeld 6">
            <a:extLst>
              <a:ext uri="{FF2B5EF4-FFF2-40B4-BE49-F238E27FC236}">
                <a16:creationId xmlns:a16="http://schemas.microsoft.com/office/drawing/2014/main" id="{94F7C92A-7A7D-4362-84CC-4D1A0F4D3645}"/>
              </a:ext>
            </a:extLst>
          </p:cNvPr>
          <p:cNvSpPr txBox="1"/>
          <p:nvPr/>
        </p:nvSpPr>
        <p:spPr>
          <a:xfrm>
            <a:off x="5688323" y="2218147"/>
            <a:ext cx="5516254" cy="743217"/>
          </a:xfrm>
          <a:prstGeom prst="rect">
            <a:avLst/>
          </a:prstGeom>
          <a:noFill/>
        </p:spPr>
        <p:txBody>
          <a:bodyPr wrap="none" rtlCol="0">
            <a:spAutoFit/>
          </a:bodyPr>
          <a:lstStyle/>
          <a:p>
            <a:pPr>
              <a:lnSpc>
                <a:spcPct val="110000"/>
              </a:lnSpc>
            </a:pPr>
            <a:r>
              <a:rPr lang="de-DE" sz="2000"/>
              <a:t>Keine reiner Fokus auf den Preis </a:t>
            </a:r>
          </a:p>
          <a:p>
            <a:pPr>
              <a:lnSpc>
                <a:spcPct val="110000"/>
              </a:lnSpc>
            </a:pPr>
            <a:r>
              <a:rPr lang="de-DE" sz="2000"/>
              <a:t>Nachhaltigkeitsanforderungen berücksichtigen</a:t>
            </a:r>
            <a:endParaRPr lang="de-DE" sz="1900"/>
          </a:p>
        </p:txBody>
      </p:sp>
      <p:cxnSp>
        <p:nvCxnSpPr>
          <p:cNvPr id="8" name="Gerade Verbindung mit Pfeil 7">
            <a:extLst>
              <a:ext uri="{FF2B5EF4-FFF2-40B4-BE49-F238E27FC236}">
                <a16:creationId xmlns:a16="http://schemas.microsoft.com/office/drawing/2014/main" id="{64C56F68-ACE6-4859-B5D9-FFF9D1550220}"/>
              </a:ext>
            </a:extLst>
          </p:cNvPr>
          <p:cNvCxnSpPr/>
          <p:nvPr/>
        </p:nvCxnSpPr>
        <p:spPr>
          <a:xfrm>
            <a:off x="5110808" y="2773356"/>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112F37A9-B20B-4EDC-A471-65ADEA74DA9C}"/>
              </a:ext>
            </a:extLst>
          </p:cNvPr>
          <p:cNvCxnSpPr/>
          <p:nvPr/>
        </p:nvCxnSpPr>
        <p:spPr>
          <a:xfrm>
            <a:off x="5110808" y="2434436"/>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2B50957-8C12-41E8-AD79-B0C11C920C5A}"/>
              </a:ext>
            </a:extLst>
          </p:cNvPr>
          <p:cNvSpPr txBox="1"/>
          <p:nvPr/>
        </p:nvSpPr>
        <p:spPr>
          <a:xfrm>
            <a:off x="11078723" y="6026800"/>
            <a:ext cx="1337649" cy="232821"/>
          </a:xfrm>
          <a:prstGeom prst="rect">
            <a:avLst/>
          </a:prstGeom>
          <a:noFill/>
        </p:spPr>
        <p:txBody>
          <a:bodyPr wrap="square" rtlCol="0">
            <a:spAutoFit/>
          </a:body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3498913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Dilemmata in der Beschaffung</a:t>
            </a: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a:t>Bio vs. Konventionell</a:t>
            </a:r>
          </a:p>
        </p:txBody>
      </p:sp>
      <p:sp>
        <p:nvSpPr>
          <p:cNvPr id="6" name="Google Shape;295;g2023b86b06f_0_0">
            <a:extLst>
              <a:ext uri="{FF2B5EF4-FFF2-40B4-BE49-F238E27FC236}">
                <a16:creationId xmlns:a16="http://schemas.microsoft.com/office/drawing/2014/main" id="{9721879C-D4B2-4DFB-A3BA-0DB63228B13D}"/>
              </a:ext>
            </a:extLst>
          </p:cNvPr>
          <p:cNvSpPr txBox="1">
            <a:spLocks/>
          </p:cNvSpPr>
          <p:nvPr/>
        </p:nvSpPr>
        <p:spPr bwMode="auto">
          <a:xfrm>
            <a:off x="328609" y="2471356"/>
            <a:ext cx="7614000" cy="365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00000"/>
              </a:lnSpc>
              <a:spcBef>
                <a:spcPts val="0"/>
              </a:spcBef>
              <a:spcAft>
                <a:spcPts val="0"/>
              </a:spcAft>
              <a:buSzPts val="1800"/>
              <a:buNone/>
            </a:pPr>
            <a:r>
              <a:rPr lang="de-DE" sz="1600" b="1"/>
              <a:t>Die Biologische Landwirtschaft hat das Ziel Lebensmittel in einem schonenden und nachhaltigem Verfahren gegenüber Boden, Pflanzen und Tieren zu erzeugen!</a:t>
            </a:r>
          </a:p>
          <a:p>
            <a:pPr marL="400050" indent="-285750">
              <a:lnSpc>
                <a:spcPct val="150000"/>
              </a:lnSpc>
              <a:spcBef>
                <a:spcPts val="0"/>
              </a:spcBef>
              <a:spcAft>
                <a:spcPts val="0"/>
              </a:spcAft>
              <a:buSzPts val="1800"/>
            </a:pPr>
            <a:r>
              <a:rPr lang="de-DE" sz="1600" b="1"/>
              <a:t>Verzicht auf Kunstdünger und chemisch-synthetische Pestizide</a:t>
            </a:r>
          </a:p>
          <a:p>
            <a:pPr marL="400050" indent="-285750">
              <a:lnSpc>
                <a:spcPct val="150000"/>
              </a:lnSpc>
              <a:spcBef>
                <a:spcPts val="0"/>
              </a:spcBef>
              <a:spcAft>
                <a:spcPts val="0"/>
              </a:spcAft>
              <a:buSzPts val="1800"/>
            </a:pPr>
            <a:r>
              <a:rPr lang="de-DE" sz="1600" b="1"/>
              <a:t>kein gentechnisch </a:t>
            </a:r>
            <a:r>
              <a:rPr lang="de-DE" sz="1600"/>
              <a:t>verändertes Saatgut/Futtermittel </a:t>
            </a:r>
          </a:p>
          <a:p>
            <a:pPr marL="400050" indent="-285750">
              <a:lnSpc>
                <a:spcPct val="150000"/>
              </a:lnSpc>
              <a:spcBef>
                <a:spcPts val="0"/>
              </a:spcBef>
              <a:spcAft>
                <a:spcPts val="0"/>
              </a:spcAft>
              <a:buSzPts val="1800"/>
            </a:pPr>
            <a:r>
              <a:rPr lang="de-DE" sz="1600"/>
              <a:t>Trägt zum Erhalt und der Erhöhung der </a:t>
            </a:r>
            <a:r>
              <a:rPr lang="de-DE" sz="1600" b="1"/>
              <a:t>Artenvielfalt</a:t>
            </a:r>
            <a:r>
              <a:rPr lang="de-DE" sz="1600"/>
              <a:t> bei</a:t>
            </a:r>
          </a:p>
          <a:p>
            <a:pPr marL="400050" indent="-285750">
              <a:lnSpc>
                <a:spcPct val="150000"/>
              </a:lnSpc>
              <a:spcBef>
                <a:spcPts val="0"/>
              </a:spcBef>
              <a:spcAft>
                <a:spcPts val="0"/>
              </a:spcAft>
              <a:buSzPts val="1800"/>
            </a:pPr>
            <a:r>
              <a:rPr lang="de-DE" sz="1600"/>
              <a:t>Höhere </a:t>
            </a:r>
            <a:r>
              <a:rPr lang="de-DE" sz="1600" b="1"/>
              <a:t>Tierwohl-Standards</a:t>
            </a:r>
            <a:endParaRPr lang="de-DE" sz="1600"/>
          </a:p>
          <a:p>
            <a:pPr marL="400050" indent="-285750">
              <a:lnSpc>
                <a:spcPct val="150000"/>
              </a:lnSpc>
              <a:spcBef>
                <a:spcPts val="0"/>
              </a:spcBef>
              <a:spcAft>
                <a:spcPts val="0"/>
              </a:spcAft>
              <a:buSzPts val="1800"/>
            </a:pPr>
            <a:r>
              <a:rPr lang="de-DE" sz="1600" b="1"/>
              <a:t>Flächengebundene Tierhaltung</a:t>
            </a:r>
            <a:r>
              <a:rPr lang="de-DE" sz="1600"/>
              <a:t>: möglichst geschlossener, natürlicher Betriebskreislauf</a:t>
            </a:r>
          </a:p>
          <a:p>
            <a:pPr marL="400050" indent="-285750">
              <a:lnSpc>
                <a:spcPct val="150000"/>
              </a:lnSpc>
              <a:spcBef>
                <a:spcPts val="0"/>
              </a:spcBef>
              <a:spcAft>
                <a:spcPts val="0"/>
              </a:spcAft>
              <a:buSzPts val="1800"/>
            </a:pPr>
            <a:r>
              <a:rPr lang="de-DE" sz="1600"/>
              <a:t>Teilweise bessere </a:t>
            </a:r>
            <a:r>
              <a:rPr lang="de-DE" sz="1600" b="1"/>
              <a:t>Preise</a:t>
            </a:r>
            <a:r>
              <a:rPr lang="de-DE" sz="1600"/>
              <a:t> für Erzeuger*innen</a:t>
            </a:r>
          </a:p>
          <a:p>
            <a:pPr marL="400050" indent="-285750">
              <a:lnSpc>
                <a:spcPct val="150000"/>
              </a:lnSpc>
              <a:spcBef>
                <a:spcPts val="0"/>
              </a:spcBef>
              <a:spcAft>
                <a:spcPts val="0"/>
              </a:spcAft>
              <a:buSzPts val="1800"/>
            </a:pPr>
            <a:r>
              <a:rPr lang="de-DE" sz="1600"/>
              <a:t>Keine Geschmacksverstärker sowie künstliche Farb- und Aromastoffe</a:t>
            </a:r>
          </a:p>
          <a:p>
            <a:pPr marL="457200" indent="-342900">
              <a:lnSpc>
                <a:spcPct val="150000"/>
              </a:lnSpc>
              <a:spcBef>
                <a:spcPts val="0"/>
              </a:spcBef>
              <a:spcAft>
                <a:spcPts val="0"/>
              </a:spcAft>
              <a:buSzPts val="1800"/>
              <a:buFont typeface="Arial" charset="0"/>
              <a:buChar char="●"/>
            </a:pPr>
            <a:endParaRPr lang="de-DE" sz="1600"/>
          </a:p>
          <a:p>
            <a:pPr marL="0" indent="0">
              <a:spcBef>
                <a:spcPts val="0"/>
              </a:spcBef>
              <a:spcAft>
                <a:spcPts val="0"/>
              </a:spcAft>
              <a:buClr>
                <a:schemeClr val="dk1"/>
              </a:buClr>
              <a:buSzPts val="1100"/>
              <a:buFont typeface="Arial"/>
              <a:buNone/>
            </a:pPr>
            <a:endParaRPr lang="de-DE" sz="1600"/>
          </a:p>
          <a:p>
            <a:pPr marL="0" indent="0">
              <a:spcBef>
                <a:spcPts val="0"/>
              </a:spcBef>
              <a:spcAft>
                <a:spcPts val="0"/>
              </a:spcAft>
              <a:buSzPts val="1440"/>
              <a:buFont typeface="Arial" charset="0"/>
              <a:buNone/>
            </a:pPr>
            <a:endParaRPr lang="de-DE" sz="1600"/>
          </a:p>
        </p:txBody>
      </p:sp>
      <p:sp>
        <p:nvSpPr>
          <p:cNvPr id="9" name="Google Shape;299;g2023b86b06f_0_0">
            <a:extLst>
              <a:ext uri="{FF2B5EF4-FFF2-40B4-BE49-F238E27FC236}">
                <a16:creationId xmlns:a16="http://schemas.microsoft.com/office/drawing/2014/main" id="{30909472-4140-4D99-AE91-F5ECFCA3711C}"/>
              </a:ext>
            </a:extLst>
          </p:cNvPr>
          <p:cNvSpPr txBox="1"/>
          <p:nvPr/>
        </p:nvSpPr>
        <p:spPr>
          <a:xfrm>
            <a:off x="7347799" y="3691575"/>
            <a:ext cx="157301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Ausbringung als Dünger</a:t>
            </a:r>
            <a:endParaRPr>
              <a:ea typeface="Tahoma"/>
              <a:cs typeface="Tahoma"/>
              <a:sym typeface="Tahoma"/>
            </a:endParaRPr>
          </a:p>
        </p:txBody>
      </p:sp>
      <p:sp>
        <p:nvSpPr>
          <p:cNvPr id="11" name="Google Shape;304;g2023b86b06f_0_0">
            <a:extLst>
              <a:ext uri="{FF2B5EF4-FFF2-40B4-BE49-F238E27FC236}">
                <a16:creationId xmlns:a16="http://schemas.microsoft.com/office/drawing/2014/main" id="{D2857DC3-B359-4936-B91F-4E3A2DE1B30A}"/>
              </a:ext>
            </a:extLst>
          </p:cNvPr>
          <p:cNvSpPr txBox="1"/>
          <p:nvPr/>
        </p:nvSpPr>
        <p:spPr>
          <a:xfrm>
            <a:off x="8709087" y="5447996"/>
            <a:ext cx="219915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Betriebseigene organische Dünger</a:t>
            </a:r>
            <a:endParaRPr>
              <a:ea typeface="Tahoma"/>
              <a:cs typeface="Tahoma"/>
              <a:sym typeface="Tahoma"/>
            </a:endParaRPr>
          </a:p>
        </p:txBody>
      </p:sp>
      <p:cxnSp>
        <p:nvCxnSpPr>
          <p:cNvPr id="13" name="Google Shape;306;g2023b86b06f_0_0">
            <a:extLst>
              <a:ext uri="{FF2B5EF4-FFF2-40B4-BE49-F238E27FC236}">
                <a16:creationId xmlns:a16="http://schemas.microsoft.com/office/drawing/2014/main" id="{3B6970FF-2469-485E-93F7-4C9C8978FB9C}"/>
              </a:ext>
            </a:extLst>
          </p:cNvPr>
          <p:cNvCxnSpPr>
            <a:cxnSpLocks/>
            <a:stCxn id="25" idx="2"/>
          </p:cNvCxnSpPr>
          <p:nvPr/>
        </p:nvCxnSpPr>
        <p:spPr>
          <a:xfrm rot="5400000">
            <a:off x="10401694" y="4261266"/>
            <a:ext cx="607916" cy="962678"/>
          </a:xfrm>
          <a:prstGeom prst="curvedConnector2">
            <a:avLst/>
          </a:prstGeom>
          <a:noFill/>
          <a:ln w="9525" cap="flat" cmpd="sng">
            <a:solidFill>
              <a:schemeClr val="dk2"/>
            </a:solidFill>
            <a:prstDash val="solid"/>
            <a:round/>
            <a:headEnd type="none" w="med" len="med"/>
            <a:tailEnd type="stealth" w="med" len="med"/>
          </a:ln>
        </p:spPr>
      </p:cxnSp>
      <p:cxnSp>
        <p:nvCxnSpPr>
          <p:cNvPr id="14" name="Google Shape;307;g2023b86b06f_0_0">
            <a:extLst>
              <a:ext uri="{FF2B5EF4-FFF2-40B4-BE49-F238E27FC236}">
                <a16:creationId xmlns:a16="http://schemas.microsoft.com/office/drawing/2014/main" id="{35B676CC-F387-4B85-B63C-6A01BAD5BFD1}"/>
              </a:ext>
            </a:extLst>
          </p:cNvPr>
          <p:cNvCxnSpPr>
            <a:cxnSpLocks/>
            <a:endCxn id="9" idx="2"/>
          </p:cNvCxnSpPr>
          <p:nvPr/>
        </p:nvCxnSpPr>
        <p:spPr>
          <a:xfrm rot="10800000">
            <a:off x="8134307" y="4430209"/>
            <a:ext cx="1258707" cy="616355"/>
          </a:xfrm>
          <a:prstGeom prst="curvedConnector2">
            <a:avLst/>
          </a:prstGeom>
          <a:noFill/>
          <a:ln w="9525" cap="flat" cmpd="sng">
            <a:solidFill>
              <a:schemeClr val="dk2"/>
            </a:solidFill>
            <a:prstDash val="solid"/>
            <a:round/>
            <a:headEnd type="none" w="med" len="med"/>
            <a:tailEnd type="stealth" w="med" len="med"/>
          </a:ln>
        </p:spPr>
      </p:cxnSp>
      <p:cxnSp>
        <p:nvCxnSpPr>
          <p:cNvPr id="15" name="Google Shape;308;g2023b86b06f_0_0">
            <a:extLst>
              <a:ext uri="{FF2B5EF4-FFF2-40B4-BE49-F238E27FC236}">
                <a16:creationId xmlns:a16="http://schemas.microsoft.com/office/drawing/2014/main" id="{E38ADAE6-E4BC-47C6-9F43-97685CD73EC0}"/>
              </a:ext>
            </a:extLst>
          </p:cNvPr>
          <p:cNvCxnSpPr>
            <a:cxnSpLocks/>
            <a:endCxn id="20" idx="1"/>
          </p:cNvCxnSpPr>
          <p:nvPr/>
        </p:nvCxnSpPr>
        <p:spPr>
          <a:xfrm rot="5400000" flipH="1" flipV="1">
            <a:off x="7935881" y="2000491"/>
            <a:ext cx="1076478" cy="989940"/>
          </a:xfrm>
          <a:prstGeom prst="curvedConnector2">
            <a:avLst/>
          </a:prstGeom>
          <a:noFill/>
          <a:ln w="9525" cap="flat" cmpd="sng">
            <a:solidFill>
              <a:schemeClr val="dk2"/>
            </a:solidFill>
            <a:prstDash val="solid"/>
            <a:round/>
            <a:headEnd type="none" w="med" len="med"/>
            <a:tailEnd type="stealth" w="med" len="med"/>
          </a:ln>
        </p:spPr>
      </p:cxnSp>
      <p:cxnSp>
        <p:nvCxnSpPr>
          <p:cNvPr id="16" name="Google Shape;310;g2023b86b06f_0_0">
            <a:extLst>
              <a:ext uri="{FF2B5EF4-FFF2-40B4-BE49-F238E27FC236}">
                <a16:creationId xmlns:a16="http://schemas.microsoft.com/office/drawing/2014/main" id="{0BB4626F-2A3E-4F5F-9CCB-6FACC3E961E2}"/>
              </a:ext>
            </a:extLst>
          </p:cNvPr>
          <p:cNvCxnSpPr>
            <a:cxnSpLocks/>
            <a:stCxn id="20" idx="3"/>
          </p:cNvCxnSpPr>
          <p:nvPr/>
        </p:nvCxnSpPr>
        <p:spPr>
          <a:xfrm>
            <a:off x="10742753" y="1957222"/>
            <a:ext cx="444238" cy="1009483"/>
          </a:xfrm>
          <a:prstGeom prst="curvedConnector2">
            <a:avLst/>
          </a:prstGeom>
          <a:noFill/>
          <a:ln w="9525" cap="flat" cmpd="sng">
            <a:solidFill>
              <a:schemeClr val="dk2"/>
            </a:solidFill>
            <a:prstDash val="solid"/>
            <a:round/>
            <a:headEnd type="none" w="med" len="med"/>
            <a:tailEnd type="stealth" w="med" len="med"/>
          </a:ln>
        </p:spPr>
      </p:cxnSp>
      <p:sp>
        <p:nvSpPr>
          <p:cNvPr id="17" name="Google Shape;311;g2023b86b06f_0_0">
            <a:extLst>
              <a:ext uri="{FF2B5EF4-FFF2-40B4-BE49-F238E27FC236}">
                <a16:creationId xmlns:a16="http://schemas.microsoft.com/office/drawing/2014/main" id="{BC3C6DB4-CAE1-4047-A348-C3B1C6A07893}"/>
              </a:ext>
            </a:extLst>
          </p:cNvPr>
          <p:cNvSpPr txBox="1">
            <a:spLocks/>
          </p:cNvSpPr>
          <p:nvPr/>
        </p:nvSpPr>
        <p:spPr>
          <a:xfrm>
            <a:off x="8337326" y="570450"/>
            <a:ext cx="2942700" cy="1084464"/>
          </a:xfrm>
          <a:prstGeom prst="rect">
            <a:avLst/>
          </a:prstGeom>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Font typeface="Arial" charset="0"/>
              <a:buNone/>
            </a:pPr>
            <a:r>
              <a:rPr lang="de-DE" sz="1700">
                <a:solidFill>
                  <a:schemeClr val="accent4">
                    <a:lumMod val="75000"/>
                  </a:schemeClr>
                </a:solidFill>
              </a:rPr>
              <a:t>(Annähernd) Geschlossener Kreislauf</a:t>
            </a:r>
          </a:p>
        </p:txBody>
      </p:sp>
      <p:sp>
        <p:nvSpPr>
          <p:cNvPr id="18" name="Google Shape;312;g2023b86b06f_0_0">
            <a:extLst>
              <a:ext uri="{FF2B5EF4-FFF2-40B4-BE49-F238E27FC236}">
                <a16:creationId xmlns:a16="http://schemas.microsoft.com/office/drawing/2014/main" id="{A1193305-611B-4F0B-A064-A9F764EBAA38}"/>
              </a:ext>
            </a:extLst>
          </p:cNvPr>
          <p:cNvSpPr txBox="1"/>
          <p:nvPr/>
        </p:nvSpPr>
        <p:spPr>
          <a:xfrm>
            <a:off x="10742753" y="5981183"/>
            <a:ext cx="1233563"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900" err="1">
                <a:solidFill>
                  <a:schemeClr val="bg1">
                    <a:lumMod val="65000"/>
                  </a:schemeClr>
                </a:solidFill>
              </a:rPr>
              <a:t>Oekolandbau</a:t>
            </a:r>
            <a:r>
              <a:rPr lang="de-DE" sz="900">
                <a:solidFill>
                  <a:schemeClr val="bg1">
                    <a:lumMod val="65000"/>
                  </a:schemeClr>
                </a:solidFill>
              </a:rPr>
              <a:t> 2020</a:t>
            </a:r>
            <a:endParaRPr sz="900">
              <a:solidFill>
                <a:schemeClr val="bg1">
                  <a:lumMod val="65000"/>
                </a:schemeClr>
              </a:solidFill>
            </a:endParaRPr>
          </a:p>
        </p:txBody>
      </p:sp>
      <p:sp>
        <p:nvSpPr>
          <p:cNvPr id="20" name="Google Shape;309;g2023b86b06f_0_0">
            <a:extLst>
              <a:ext uri="{FF2B5EF4-FFF2-40B4-BE49-F238E27FC236}">
                <a16:creationId xmlns:a16="http://schemas.microsoft.com/office/drawing/2014/main" id="{A715E98A-9F9E-4A3D-B8BC-8C0574FB2A68}"/>
              </a:ext>
            </a:extLst>
          </p:cNvPr>
          <p:cNvSpPr txBox="1"/>
          <p:nvPr/>
        </p:nvSpPr>
        <p:spPr>
          <a:xfrm>
            <a:off x="8969090" y="1587905"/>
            <a:ext cx="177366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betriebseigene Futtermittel</a:t>
            </a:r>
            <a:endParaRPr>
              <a:ea typeface="Tahoma"/>
              <a:cs typeface="Tahoma"/>
              <a:sym typeface="Tahoma"/>
            </a:endParaRPr>
          </a:p>
        </p:txBody>
      </p:sp>
      <p:sp>
        <p:nvSpPr>
          <p:cNvPr id="25" name="Google Shape;302;g2023b86b06f_0_0">
            <a:extLst>
              <a:ext uri="{FF2B5EF4-FFF2-40B4-BE49-F238E27FC236}">
                <a16:creationId xmlns:a16="http://schemas.microsoft.com/office/drawing/2014/main" id="{32DFF069-F49B-463D-89C5-9C6B69571CBB}"/>
              </a:ext>
            </a:extLst>
          </p:cNvPr>
          <p:cNvSpPr txBox="1"/>
          <p:nvPr/>
        </p:nvSpPr>
        <p:spPr>
          <a:xfrm>
            <a:off x="10087415" y="3700014"/>
            <a:ext cx="219915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Flächengebundene Tierhaltung </a:t>
            </a:r>
            <a:endParaRPr>
              <a:ea typeface="Tahoma"/>
              <a:cs typeface="Tahoma"/>
              <a:sym typeface="Tahoma"/>
            </a:endParaRPr>
          </a:p>
        </p:txBody>
      </p:sp>
      <p:sp>
        <p:nvSpPr>
          <p:cNvPr id="3" name="Rechteck 2">
            <a:extLst>
              <a:ext uri="{FF2B5EF4-FFF2-40B4-BE49-F238E27FC236}">
                <a16:creationId xmlns:a16="http://schemas.microsoft.com/office/drawing/2014/main" id="{30228468-07F7-4EA9-8A0C-66E7D6DA00F8}"/>
              </a:ext>
            </a:extLst>
          </p:cNvPr>
          <p:cNvSpPr/>
          <p:nvPr/>
        </p:nvSpPr>
        <p:spPr>
          <a:xfrm>
            <a:off x="82186" y="1462399"/>
            <a:ext cx="7896963" cy="923330"/>
          </a:xfrm>
          <a:prstGeom prst="rect">
            <a:avLst/>
          </a:prstGeom>
        </p:spPr>
        <p:txBody>
          <a:bodyPr wrap="square">
            <a:spAutoFit/>
          </a:bodyPr>
          <a:lstStyle/>
          <a:p>
            <a:pPr marL="400050">
              <a:buSzPts val="1800"/>
            </a:pPr>
            <a:r>
              <a:rPr lang="de-DE">
                <a:highlight>
                  <a:srgbClr val="FA9A6D"/>
                </a:highlight>
              </a:rPr>
              <a:t>„Bio Produkte haben doch eh nicht zwingend eine bessere Klimabilanz und häufig sogar eine geringere Ausbeute pro Anbaufläche. </a:t>
            </a:r>
          </a:p>
          <a:p>
            <a:pPr marL="400050">
              <a:buSzPts val="1800"/>
            </a:pPr>
            <a:r>
              <a:rPr lang="de-DE">
                <a:highlight>
                  <a:srgbClr val="FA9A6D"/>
                </a:highlight>
              </a:rPr>
              <a:t>Warum soll ich dann umstellen?“</a:t>
            </a:r>
          </a:p>
        </p:txBody>
      </p:sp>
      <p:cxnSp>
        <p:nvCxnSpPr>
          <p:cNvPr id="21" name="Google Shape;306;g2023b86b06f_0_0">
            <a:extLst>
              <a:ext uri="{FF2B5EF4-FFF2-40B4-BE49-F238E27FC236}">
                <a16:creationId xmlns:a16="http://schemas.microsoft.com/office/drawing/2014/main" id="{F43A09FD-5949-4741-80E5-C18E86918E8B}"/>
              </a:ext>
            </a:extLst>
          </p:cNvPr>
          <p:cNvCxnSpPr>
            <a:cxnSpLocks/>
          </p:cNvCxnSpPr>
          <p:nvPr/>
        </p:nvCxnSpPr>
        <p:spPr>
          <a:xfrm rot="5400000">
            <a:off x="10401694" y="4261266"/>
            <a:ext cx="607916" cy="962678"/>
          </a:xfrm>
          <a:prstGeom prst="curvedConnector2">
            <a:avLst/>
          </a:prstGeom>
          <a:noFill/>
          <a:ln w="9525" cap="flat" cmpd="sng">
            <a:solidFill>
              <a:schemeClr val="dk2"/>
            </a:solidFill>
            <a:prstDash val="solid"/>
            <a:round/>
            <a:headEnd type="none" w="med" len="med"/>
            <a:tailEnd type="stealth" w="med" len="med"/>
          </a:ln>
        </p:spPr>
      </p:cxnSp>
      <p:cxnSp>
        <p:nvCxnSpPr>
          <p:cNvPr id="23" name="Google Shape;307;g2023b86b06f_0_0">
            <a:extLst>
              <a:ext uri="{FF2B5EF4-FFF2-40B4-BE49-F238E27FC236}">
                <a16:creationId xmlns:a16="http://schemas.microsoft.com/office/drawing/2014/main" id="{A588F6BF-9D54-4FF6-93F1-0174A258AA2C}"/>
              </a:ext>
            </a:extLst>
          </p:cNvPr>
          <p:cNvCxnSpPr>
            <a:cxnSpLocks/>
          </p:cNvCxnSpPr>
          <p:nvPr/>
        </p:nvCxnSpPr>
        <p:spPr>
          <a:xfrm rot="10800000">
            <a:off x="8134307" y="4430209"/>
            <a:ext cx="1258707" cy="616355"/>
          </a:xfrm>
          <a:prstGeom prst="curvedConnector2">
            <a:avLst/>
          </a:prstGeom>
          <a:noFill/>
          <a:ln w="9525" cap="flat" cmpd="sng">
            <a:solidFill>
              <a:schemeClr val="dk2"/>
            </a:solidFill>
            <a:prstDash val="solid"/>
            <a:round/>
            <a:headEnd type="none" w="med" len="med"/>
            <a:tailEnd type="stealth" w="med" len="med"/>
          </a:ln>
        </p:spPr>
      </p:cxnSp>
      <p:cxnSp>
        <p:nvCxnSpPr>
          <p:cNvPr id="27" name="Google Shape;310;g2023b86b06f_0_0">
            <a:extLst>
              <a:ext uri="{FF2B5EF4-FFF2-40B4-BE49-F238E27FC236}">
                <a16:creationId xmlns:a16="http://schemas.microsoft.com/office/drawing/2014/main" id="{2DC22D70-7829-4285-9440-5E4E88B91FB7}"/>
              </a:ext>
            </a:extLst>
          </p:cNvPr>
          <p:cNvCxnSpPr>
            <a:cxnSpLocks/>
          </p:cNvCxnSpPr>
          <p:nvPr/>
        </p:nvCxnSpPr>
        <p:spPr>
          <a:xfrm>
            <a:off x="10742753" y="1957222"/>
            <a:ext cx="444238" cy="1009483"/>
          </a:xfrm>
          <a:prstGeom prst="curvedConnector2">
            <a:avLst/>
          </a:prstGeom>
          <a:noFill/>
          <a:ln w="9525" cap="flat" cmpd="sng">
            <a:solidFill>
              <a:schemeClr val="dk2"/>
            </a:solidFill>
            <a:prstDash val="solid"/>
            <a:round/>
            <a:headEnd type="none" w="med" len="med"/>
            <a:tailEnd type="stealth" w="med" len="med"/>
          </a:ln>
        </p:spPr>
      </p:cxnSp>
      <p:pic>
        <p:nvPicPr>
          <p:cNvPr id="30" name="Grafik 29">
            <a:extLst>
              <a:ext uri="{FF2B5EF4-FFF2-40B4-BE49-F238E27FC236}">
                <a16:creationId xmlns:a16="http://schemas.microsoft.com/office/drawing/2014/main" id="{13D5306B-61A2-43FF-8DA9-71098824C601}"/>
              </a:ext>
            </a:extLst>
          </p:cNvPr>
          <p:cNvPicPr>
            <a:picLocks noChangeAspect="1"/>
          </p:cNvPicPr>
          <p:nvPr/>
        </p:nvPicPr>
        <p:blipFill>
          <a:blip r:embed="rId3"/>
          <a:stretch>
            <a:fillRect/>
          </a:stretch>
        </p:blipFill>
        <p:spPr>
          <a:xfrm>
            <a:off x="9519047" y="2335716"/>
            <a:ext cx="217005" cy="425973"/>
          </a:xfrm>
          <a:prstGeom prst="rect">
            <a:avLst/>
          </a:prstGeom>
        </p:spPr>
      </p:pic>
      <p:pic>
        <p:nvPicPr>
          <p:cNvPr id="31" name="Grafik 30">
            <a:extLst>
              <a:ext uri="{FF2B5EF4-FFF2-40B4-BE49-F238E27FC236}">
                <a16:creationId xmlns:a16="http://schemas.microsoft.com/office/drawing/2014/main" id="{EB06514E-1E50-41F1-97CF-D5389D1A87BA}"/>
              </a:ext>
            </a:extLst>
          </p:cNvPr>
          <p:cNvPicPr>
            <a:picLocks noChangeAspect="1"/>
          </p:cNvPicPr>
          <p:nvPr/>
        </p:nvPicPr>
        <p:blipFill>
          <a:blip r:embed="rId3"/>
          <a:stretch>
            <a:fillRect/>
          </a:stretch>
        </p:blipFill>
        <p:spPr>
          <a:xfrm>
            <a:off x="9710060" y="2584828"/>
            <a:ext cx="217005" cy="425973"/>
          </a:xfrm>
          <a:prstGeom prst="rect">
            <a:avLst/>
          </a:prstGeom>
        </p:spPr>
      </p:pic>
      <p:pic>
        <p:nvPicPr>
          <p:cNvPr id="32" name="Grafik 31">
            <a:extLst>
              <a:ext uri="{FF2B5EF4-FFF2-40B4-BE49-F238E27FC236}">
                <a16:creationId xmlns:a16="http://schemas.microsoft.com/office/drawing/2014/main" id="{5C424E97-63A1-4FA4-9A32-01D1C5D11008}"/>
              </a:ext>
            </a:extLst>
          </p:cNvPr>
          <p:cNvPicPr>
            <a:picLocks noChangeAspect="1"/>
          </p:cNvPicPr>
          <p:nvPr/>
        </p:nvPicPr>
        <p:blipFill>
          <a:blip r:embed="rId3"/>
          <a:stretch>
            <a:fillRect/>
          </a:stretch>
        </p:blipFill>
        <p:spPr>
          <a:xfrm>
            <a:off x="9896186" y="2324684"/>
            <a:ext cx="217005" cy="425973"/>
          </a:xfrm>
          <a:prstGeom prst="rect">
            <a:avLst/>
          </a:prstGeom>
        </p:spPr>
      </p:pic>
      <p:pic>
        <p:nvPicPr>
          <p:cNvPr id="33" name="Grafik 32">
            <a:extLst>
              <a:ext uri="{FF2B5EF4-FFF2-40B4-BE49-F238E27FC236}">
                <a16:creationId xmlns:a16="http://schemas.microsoft.com/office/drawing/2014/main" id="{BB7A8574-6DBA-47A6-98FB-65C24063D452}"/>
              </a:ext>
            </a:extLst>
          </p:cNvPr>
          <p:cNvPicPr>
            <a:picLocks noChangeAspect="1"/>
          </p:cNvPicPr>
          <p:nvPr/>
        </p:nvPicPr>
        <p:blipFill>
          <a:blip r:embed="rId4"/>
          <a:stretch>
            <a:fillRect/>
          </a:stretch>
        </p:blipFill>
        <p:spPr>
          <a:xfrm>
            <a:off x="10637988" y="3021850"/>
            <a:ext cx="1260087" cy="790575"/>
          </a:xfrm>
          <a:prstGeom prst="rect">
            <a:avLst/>
          </a:prstGeom>
        </p:spPr>
      </p:pic>
      <p:pic>
        <p:nvPicPr>
          <p:cNvPr id="34" name="Grafik 33">
            <a:extLst>
              <a:ext uri="{FF2B5EF4-FFF2-40B4-BE49-F238E27FC236}">
                <a16:creationId xmlns:a16="http://schemas.microsoft.com/office/drawing/2014/main" id="{1464CC1C-66A1-45FC-91BD-1C901B8BB8CE}"/>
              </a:ext>
            </a:extLst>
          </p:cNvPr>
          <p:cNvPicPr>
            <a:picLocks noChangeAspect="1"/>
          </p:cNvPicPr>
          <p:nvPr/>
        </p:nvPicPr>
        <p:blipFill>
          <a:blip r:embed="rId5"/>
          <a:stretch>
            <a:fillRect/>
          </a:stretch>
        </p:blipFill>
        <p:spPr>
          <a:xfrm>
            <a:off x="7523870" y="3053473"/>
            <a:ext cx="374912" cy="738633"/>
          </a:xfrm>
          <a:prstGeom prst="rect">
            <a:avLst/>
          </a:prstGeom>
        </p:spPr>
      </p:pic>
      <p:pic>
        <p:nvPicPr>
          <p:cNvPr id="35" name="Grafik 34">
            <a:extLst>
              <a:ext uri="{FF2B5EF4-FFF2-40B4-BE49-F238E27FC236}">
                <a16:creationId xmlns:a16="http://schemas.microsoft.com/office/drawing/2014/main" id="{73C83C58-B1C3-4217-B7AA-A1BDEB7DDECA}"/>
              </a:ext>
            </a:extLst>
          </p:cNvPr>
          <p:cNvPicPr>
            <a:picLocks noChangeAspect="1"/>
          </p:cNvPicPr>
          <p:nvPr/>
        </p:nvPicPr>
        <p:blipFill>
          <a:blip r:embed="rId5"/>
          <a:stretch>
            <a:fillRect/>
          </a:stretch>
        </p:blipFill>
        <p:spPr>
          <a:xfrm>
            <a:off x="7829204" y="3047820"/>
            <a:ext cx="374912" cy="738633"/>
          </a:xfrm>
          <a:prstGeom prst="rect">
            <a:avLst/>
          </a:prstGeom>
        </p:spPr>
      </p:pic>
      <p:pic>
        <p:nvPicPr>
          <p:cNvPr id="36" name="Grafik 35">
            <a:extLst>
              <a:ext uri="{FF2B5EF4-FFF2-40B4-BE49-F238E27FC236}">
                <a16:creationId xmlns:a16="http://schemas.microsoft.com/office/drawing/2014/main" id="{6C24108D-B4F4-42AA-811C-42BC6A8FF164}"/>
              </a:ext>
            </a:extLst>
          </p:cNvPr>
          <p:cNvPicPr>
            <a:picLocks noChangeAspect="1"/>
          </p:cNvPicPr>
          <p:nvPr/>
        </p:nvPicPr>
        <p:blipFill>
          <a:blip r:embed="rId5"/>
          <a:stretch>
            <a:fillRect/>
          </a:stretch>
        </p:blipFill>
        <p:spPr>
          <a:xfrm>
            <a:off x="8178764" y="3042167"/>
            <a:ext cx="374912" cy="738633"/>
          </a:xfrm>
          <a:prstGeom prst="rect">
            <a:avLst/>
          </a:prstGeom>
        </p:spPr>
      </p:pic>
      <p:pic>
        <p:nvPicPr>
          <p:cNvPr id="37" name="Grafik 36">
            <a:extLst>
              <a:ext uri="{FF2B5EF4-FFF2-40B4-BE49-F238E27FC236}">
                <a16:creationId xmlns:a16="http://schemas.microsoft.com/office/drawing/2014/main" id="{B31E1071-95CD-49F9-AEE8-1072801FF778}"/>
              </a:ext>
            </a:extLst>
          </p:cNvPr>
          <p:cNvPicPr>
            <a:picLocks noChangeAspect="1"/>
          </p:cNvPicPr>
          <p:nvPr/>
        </p:nvPicPr>
        <p:blipFill rotWithShape="1">
          <a:blip r:embed="rId6"/>
          <a:srcRect b="48578"/>
          <a:stretch/>
        </p:blipFill>
        <p:spPr>
          <a:xfrm>
            <a:off x="9475818" y="4615878"/>
            <a:ext cx="685487" cy="249679"/>
          </a:xfrm>
          <a:prstGeom prst="rect">
            <a:avLst/>
          </a:prstGeom>
        </p:spPr>
      </p:pic>
      <p:pic>
        <p:nvPicPr>
          <p:cNvPr id="38" name="Grafik 37">
            <a:extLst>
              <a:ext uri="{FF2B5EF4-FFF2-40B4-BE49-F238E27FC236}">
                <a16:creationId xmlns:a16="http://schemas.microsoft.com/office/drawing/2014/main" id="{77EBC8FC-B6ED-4187-8A35-74450C5D9EE3}"/>
              </a:ext>
            </a:extLst>
          </p:cNvPr>
          <p:cNvPicPr>
            <a:picLocks noChangeAspect="1"/>
          </p:cNvPicPr>
          <p:nvPr/>
        </p:nvPicPr>
        <p:blipFill rotWithShape="1">
          <a:blip r:embed="rId7"/>
          <a:srcRect t="27473"/>
          <a:stretch/>
        </p:blipFill>
        <p:spPr>
          <a:xfrm>
            <a:off x="9457739" y="4854525"/>
            <a:ext cx="676141" cy="616478"/>
          </a:xfrm>
          <a:prstGeom prst="rect">
            <a:avLst/>
          </a:prstGeom>
        </p:spPr>
      </p:pic>
    </p:spTree>
    <p:extLst>
      <p:ext uri="{BB962C8B-B14F-4D97-AF65-F5344CB8AC3E}">
        <p14:creationId xmlns:p14="http://schemas.microsoft.com/office/powerpoint/2010/main" val="58385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50F60-520A-0AFA-ED6B-548DF1C7F247}"/>
              </a:ext>
            </a:extLst>
          </p:cNvPr>
          <p:cNvSpPr>
            <a:spLocks noGrp="1"/>
          </p:cNvSpPr>
          <p:nvPr>
            <p:ph type="title"/>
          </p:nvPr>
        </p:nvSpPr>
        <p:spPr/>
        <p:txBody>
          <a:bodyPr/>
          <a:lstStyle/>
          <a:p>
            <a:r>
              <a:rPr lang="de-DE"/>
              <a:t>Dilemmata in der Beschaffung</a:t>
            </a:r>
            <a:br>
              <a:rPr lang="de-DE"/>
            </a:br>
            <a:endParaRPr lang="de-DE"/>
          </a:p>
        </p:txBody>
      </p:sp>
      <p:sp>
        <p:nvSpPr>
          <p:cNvPr id="3" name="Inhaltsplatzhalter 2">
            <a:extLst>
              <a:ext uri="{FF2B5EF4-FFF2-40B4-BE49-F238E27FC236}">
                <a16:creationId xmlns:a16="http://schemas.microsoft.com/office/drawing/2014/main" id="{61A6DA42-1403-01D8-F0A3-FEAF25DD35F4}"/>
              </a:ext>
            </a:extLst>
          </p:cNvPr>
          <p:cNvSpPr>
            <a:spLocks noGrp="1"/>
          </p:cNvSpPr>
          <p:nvPr>
            <p:ph idx="1"/>
          </p:nvPr>
        </p:nvSpPr>
        <p:spPr>
          <a:xfrm>
            <a:off x="371481" y="1785937"/>
            <a:ext cx="11419466" cy="4374231"/>
          </a:xfrm>
        </p:spPr>
        <p:txBody>
          <a:bodyPr/>
          <a:lstStyle/>
          <a:p>
            <a:pPr marL="0" indent="0" algn="ctr">
              <a:buNone/>
            </a:pPr>
            <a:r>
              <a:rPr lang="de-DE" sz="2000" b="1" dirty="0">
                <a:highlight>
                  <a:srgbClr val="FA9A6D"/>
                </a:highlight>
              </a:rPr>
              <a:t>„Wir haben keine Zeit.“</a:t>
            </a:r>
          </a:p>
          <a:p>
            <a:pPr marL="0" indent="0">
              <a:buNone/>
            </a:pPr>
            <a:endParaRPr lang="de-DE" sz="2000" dirty="0"/>
          </a:p>
          <a:p>
            <a:pPr marL="0" indent="0">
              <a:buNone/>
            </a:pPr>
            <a:r>
              <a:rPr lang="de-DE" sz="2000" dirty="0"/>
              <a:t>	Entsteht durch die Forderung von Nachhaltigkeitskriterien mehr bürokratischer Aufwand?</a:t>
            </a:r>
          </a:p>
          <a:p>
            <a:pPr marL="0" indent="0">
              <a:buNone/>
            </a:pPr>
            <a:endParaRPr lang="de-DE" sz="2000" dirty="0"/>
          </a:p>
          <a:p>
            <a:pPr marL="0" indent="0">
              <a:buNone/>
            </a:pPr>
            <a:endParaRPr lang="de-DE" sz="2000" dirty="0"/>
          </a:p>
          <a:p>
            <a:pPr marL="0" indent="0" algn="ctr">
              <a:buNone/>
            </a:pPr>
            <a:r>
              <a:rPr lang="de-DE" sz="2000" dirty="0">
                <a:highlight>
                  <a:srgbClr val="EAEBEC"/>
                </a:highlight>
              </a:rPr>
              <a:t>Die Einforderung sozialer und ökologischer Standards </a:t>
            </a:r>
          </a:p>
          <a:p>
            <a:pPr marL="0" indent="0" algn="ctr">
              <a:buNone/>
            </a:pPr>
            <a:r>
              <a:rPr lang="de-DE" sz="2000" dirty="0">
                <a:highlight>
                  <a:srgbClr val="EAEBEC"/>
                </a:highlight>
              </a:rPr>
              <a:t>führt in Bereichen, in denen Zertifikate und Siegel deren Einhaltung garantieren, </a:t>
            </a:r>
          </a:p>
          <a:p>
            <a:pPr marL="0" indent="0" algn="ctr">
              <a:buNone/>
            </a:pPr>
            <a:r>
              <a:rPr lang="de-DE" sz="2000" dirty="0">
                <a:highlight>
                  <a:srgbClr val="EAEBEC"/>
                </a:highlight>
              </a:rPr>
              <a:t>zu keinem erhöhten Bürokratieaufwand für Beschaffer/innen.</a:t>
            </a:r>
          </a:p>
          <a:p>
            <a:pPr marL="0" indent="0">
              <a:buNone/>
            </a:pPr>
            <a:endParaRPr lang="de-DE" sz="2000" dirty="0"/>
          </a:p>
        </p:txBody>
      </p:sp>
      <p:sp>
        <p:nvSpPr>
          <p:cNvPr id="4" name="Textplatzhalter 3">
            <a:extLst>
              <a:ext uri="{FF2B5EF4-FFF2-40B4-BE49-F238E27FC236}">
                <a16:creationId xmlns:a16="http://schemas.microsoft.com/office/drawing/2014/main" id="{148C4C2F-0BDE-4362-7370-F7FED499BA14}"/>
              </a:ext>
            </a:extLst>
          </p:cNvPr>
          <p:cNvSpPr>
            <a:spLocks noGrp="1"/>
          </p:cNvSpPr>
          <p:nvPr>
            <p:ph type="body" sz="quarter" idx="13"/>
          </p:nvPr>
        </p:nvSpPr>
        <p:spPr/>
        <p:txBody>
          <a:bodyPr/>
          <a:lstStyle/>
          <a:p>
            <a:r>
              <a:rPr lang="de-DE"/>
              <a:t>Zeitmangel</a:t>
            </a:r>
          </a:p>
        </p:txBody>
      </p:sp>
      <p:cxnSp>
        <p:nvCxnSpPr>
          <p:cNvPr id="9" name="Gerade Verbindung mit Pfeil 8">
            <a:extLst>
              <a:ext uri="{FF2B5EF4-FFF2-40B4-BE49-F238E27FC236}">
                <a16:creationId xmlns:a16="http://schemas.microsoft.com/office/drawing/2014/main" id="{FF4603D8-7758-4F91-B58C-CD61CA7C4032}"/>
              </a:ext>
            </a:extLst>
          </p:cNvPr>
          <p:cNvCxnSpPr/>
          <p:nvPr/>
        </p:nvCxnSpPr>
        <p:spPr>
          <a:xfrm>
            <a:off x="573924" y="2603669"/>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9AA118B5-1C50-424C-877D-33A292C50C84}"/>
              </a:ext>
            </a:extLst>
          </p:cNvPr>
          <p:cNvSpPr/>
          <p:nvPr/>
        </p:nvSpPr>
        <p:spPr>
          <a:xfrm>
            <a:off x="11071219" y="6020688"/>
            <a:ext cx="1498600" cy="230832"/>
          </a:xfrm>
          <a:prstGeom prst="rect">
            <a:avLst/>
          </a:prstGeom>
        </p:spPr>
        <p:txBody>
          <a:bodyPr wrap="square">
            <a:spAutoFit/>
          </a:bodyPr>
          <a:lstStyle/>
          <a:p>
            <a:r>
              <a:rPr lang="de-DE" sz="900">
                <a:solidFill>
                  <a:schemeClr val="bg1">
                    <a:lumMod val="65000"/>
                  </a:schemeClr>
                </a:solidFill>
              </a:rPr>
              <a:t>WEED 2016</a:t>
            </a:r>
          </a:p>
        </p:txBody>
      </p:sp>
    </p:spTree>
    <p:extLst>
      <p:ext uri="{BB962C8B-B14F-4D97-AF65-F5344CB8AC3E}">
        <p14:creationId xmlns:p14="http://schemas.microsoft.com/office/powerpoint/2010/main" val="1073937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39473" y="1039449"/>
            <a:ext cx="10713053" cy="2027560"/>
          </a:xfrm>
        </p:spPr>
        <p:txBody>
          <a:bodyPr wrap="square" anchor="t">
            <a:noAutofit/>
          </a:bodyPr>
          <a:lstStyle/>
          <a:p>
            <a:r>
              <a:rPr lang="de-DE" sz="3200" dirty="0"/>
              <a:t>Gerechte und nachhaltige Außer-Haus-Angebote gestalten</a:t>
            </a:r>
            <a:br>
              <a:rPr lang="de-DE" sz="3200" b="1" dirty="0"/>
            </a:br>
            <a:br>
              <a:rPr lang="de-DE" sz="800" dirty="0">
                <a:effectLst/>
                <a:latin typeface="Helvetica" pitchFamily="2" charset="0"/>
              </a:rPr>
            </a:br>
            <a:br>
              <a:rPr lang="de-DE" sz="800" dirty="0">
                <a:effectLst/>
                <a:latin typeface="Helvetica" pitchFamily="2" charset="0"/>
              </a:rPr>
            </a:br>
            <a:br>
              <a:rPr lang="de-DE" sz="3200" dirty="0"/>
            </a:br>
            <a:br>
              <a:rPr lang="de-DE" sz="3200" dirty="0"/>
            </a:br>
            <a:endParaRPr lang="de-DE" sz="3200" dirty="0"/>
          </a:p>
        </p:txBody>
      </p:sp>
      <p:sp>
        <p:nvSpPr>
          <p:cNvPr id="12" name="Text Placeholder 3">
            <a:extLst>
              <a:ext uri="{FF2B5EF4-FFF2-40B4-BE49-F238E27FC236}">
                <a16:creationId xmlns:a16="http://schemas.microsoft.com/office/drawing/2014/main" id="{17F1BAA3-4691-27F9-E70C-C100408BB4AB}"/>
              </a:ext>
            </a:extLst>
          </p:cNvPr>
          <p:cNvSpPr>
            <a:spLocks noGrp="1"/>
          </p:cNvSpPr>
          <p:nvPr>
            <p:ph type="body" sz="quarter" idx="10"/>
          </p:nvPr>
        </p:nvSpPr>
        <p:spPr>
          <a:xfrm>
            <a:off x="2747681" y="4076703"/>
            <a:ext cx="6696633" cy="314510"/>
          </a:xfrm>
        </p:spPr>
        <p:txBody>
          <a:bodyPr/>
          <a:lstStyle/>
          <a:p>
            <a:r>
              <a:rPr lang="de-DE" sz="1000" dirty="0"/>
              <a:t>Vorname Nachname</a:t>
            </a:r>
          </a:p>
          <a:p>
            <a:endParaRPr lang="en-US" dirty="0"/>
          </a:p>
        </p:txBody>
      </p:sp>
      <p:sp>
        <p:nvSpPr>
          <p:cNvPr id="14" name="Text Placeholder 5">
            <a:extLst>
              <a:ext uri="{FF2B5EF4-FFF2-40B4-BE49-F238E27FC236}">
                <a16:creationId xmlns:a16="http://schemas.microsoft.com/office/drawing/2014/main" id="{2D6023A9-138C-7393-4E04-300CEA64A07E}"/>
              </a:ext>
            </a:extLst>
          </p:cNvPr>
          <p:cNvSpPr>
            <a:spLocks noGrp="1"/>
          </p:cNvSpPr>
          <p:nvPr>
            <p:ph type="body" sz="quarter" idx="12"/>
          </p:nvPr>
        </p:nvSpPr>
        <p:spPr>
          <a:xfrm>
            <a:off x="2508938" y="2257572"/>
            <a:ext cx="7174121" cy="1296144"/>
          </a:xfrm>
        </p:spPr>
        <p:txBody>
          <a:bodyPr/>
          <a:lstStyle/>
          <a:p>
            <a:r>
              <a:rPr lang="de-DE" b="1" dirty="0">
                <a:latin typeface="Arial" panose="020B0604020202020204" pitchFamily="34" charset="0"/>
                <a:cs typeface="Arial" panose="020B0604020202020204" pitchFamily="34" charset="0"/>
              </a:rPr>
              <a:t>1. Beschaffung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12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50F60-520A-0AFA-ED6B-548DF1C7F247}"/>
              </a:ext>
            </a:extLst>
          </p:cNvPr>
          <p:cNvSpPr>
            <a:spLocks noGrp="1"/>
          </p:cNvSpPr>
          <p:nvPr>
            <p:ph type="title"/>
          </p:nvPr>
        </p:nvSpPr>
        <p:spPr/>
        <p:txBody>
          <a:bodyPr/>
          <a:lstStyle/>
          <a:p>
            <a:r>
              <a:rPr lang="de-DE"/>
              <a:t>Dilemmata in der Beschaffung</a:t>
            </a:r>
            <a:br>
              <a:rPr lang="de-DE"/>
            </a:br>
            <a:endParaRPr lang="de-DE"/>
          </a:p>
        </p:txBody>
      </p:sp>
      <p:sp>
        <p:nvSpPr>
          <p:cNvPr id="3" name="Inhaltsplatzhalter 2">
            <a:extLst>
              <a:ext uri="{FF2B5EF4-FFF2-40B4-BE49-F238E27FC236}">
                <a16:creationId xmlns:a16="http://schemas.microsoft.com/office/drawing/2014/main" id="{61A6DA42-1403-01D8-F0A3-FEAF25DD35F4}"/>
              </a:ext>
            </a:extLst>
          </p:cNvPr>
          <p:cNvSpPr>
            <a:spLocks noGrp="1"/>
          </p:cNvSpPr>
          <p:nvPr>
            <p:ph idx="1"/>
          </p:nvPr>
        </p:nvSpPr>
        <p:spPr>
          <a:xfrm>
            <a:off x="371481" y="1785938"/>
            <a:ext cx="11431498" cy="4019550"/>
          </a:xfrm>
        </p:spPr>
        <p:txBody>
          <a:bodyPr/>
          <a:lstStyle/>
          <a:p>
            <a:pPr marL="0" indent="0" algn="ctr">
              <a:buNone/>
            </a:pPr>
            <a:r>
              <a:rPr lang="de-DE" b="1">
                <a:highlight>
                  <a:srgbClr val="FA9A6D"/>
                </a:highlight>
              </a:rPr>
              <a:t>„Die Gäste wollen das nicht.“</a:t>
            </a:r>
          </a:p>
          <a:p>
            <a:pPr marL="0" indent="0">
              <a:buNone/>
            </a:pPr>
            <a:endParaRPr lang="de-DE"/>
          </a:p>
          <a:p>
            <a:pPr marL="0" indent="0" algn="ctr">
              <a:buNone/>
            </a:pPr>
            <a:r>
              <a:rPr lang="de-DE"/>
              <a:t>Gegenfrage:</a:t>
            </a:r>
          </a:p>
          <a:p>
            <a:pPr marL="0" indent="0">
              <a:buNone/>
            </a:pPr>
            <a:endParaRPr lang="de-DE"/>
          </a:p>
          <a:p>
            <a:pPr marL="0" indent="0" algn="ctr">
              <a:buNone/>
            </a:pPr>
            <a:r>
              <a:rPr lang="de-DE">
                <a:highlight>
                  <a:srgbClr val="EAEBEC"/>
                </a:highlight>
              </a:rPr>
              <a:t>Wir wollen klimabewusst essen. Warum landen dann faire, aber weitgereiste Bananen auf unseren Tellern und nicht regionales Obst?</a:t>
            </a:r>
          </a:p>
          <a:p>
            <a:pPr marL="0" indent="0">
              <a:buNone/>
            </a:pPr>
            <a:endParaRPr lang="de-DE"/>
          </a:p>
        </p:txBody>
      </p:sp>
      <p:sp>
        <p:nvSpPr>
          <p:cNvPr id="4" name="Textplatzhalter 3">
            <a:extLst>
              <a:ext uri="{FF2B5EF4-FFF2-40B4-BE49-F238E27FC236}">
                <a16:creationId xmlns:a16="http://schemas.microsoft.com/office/drawing/2014/main" id="{148C4C2F-0BDE-4362-7370-F7FED499BA14}"/>
              </a:ext>
            </a:extLst>
          </p:cNvPr>
          <p:cNvSpPr>
            <a:spLocks noGrp="1"/>
          </p:cNvSpPr>
          <p:nvPr>
            <p:ph type="body" sz="quarter" idx="13"/>
          </p:nvPr>
        </p:nvSpPr>
        <p:spPr/>
        <p:txBody>
          <a:bodyPr/>
          <a:lstStyle/>
          <a:p>
            <a:r>
              <a:rPr lang="de-DE"/>
              <a:t>Gästewünsche</a:t>
            </a:r>
          </a:p>
        </p:txBody>
      </p:sp>
      <p:sp>
        <p:nvSpPr>
          <p:cNvPr id="6" name="Google Shape;312;g2023b86b06f_0_0">
            <a:extLst>
              <a:ext uri="{FF2B5EF4-FFF2-40B4-BE49-F238E27FC236}">
                <a16:creationId xmlns:a16="http://schemas.microsoft.com/office/drawing/2014/main" id="{CFD2E164-318A-4065-BA0D-EFAE76BFE8D1}"/>
              </a:ext>
            </a:extLst>
          </p:cNvPr>
          <p:cNvSpPr txBox="1"/>
          <p:nvPr/>
        </p:nvSpPr>
        <p:spPr>
          <a:xfrm>
            <a:off x="11102879" y="5982920"/>
            <a:ext cx="1151664" cy="338700"/>
          </a:xfrm>
          <a:prstGeom prst="rect">
            <a:avLst/>
          </a:prstGeom>
          <a:noFill/>
          <a:ln>
            <a:noFill/>
          </a:ln>
        </p:spPr>
        <p:txBody>
          <a:bodyPr spcFirstLastPara="1" wrap="square" lIns="91425" tIns="91425" rIns="91425" bIns="91425" anchor="t" anchorCtr="0">
            <a:spAutoFit/>
          </a:bodyPr>
          <a:lstStyle/>
          <a:p>
            <a:pPr lvl="0"/>
            <a:r>
              <a:rPr lang="de-DE" sz="1000">
                <a:solidFill>
                  <a:schemeClr val="bg1">
                    <a:lumMod val="65000"/>
                  </a:schemeClr>
                </a:solidFill>
              </a:rPr>
              <a:t>CIR 2021</a:t>
            </a:r>
          </a:p>
        </p:txBody>
      </p:sp>
    </p:spTree>
    <p:extLst>
      <p:ext uri="{BB962C8B-B14F-4D97-AF65-F5344CB8AC3E}">
        <p14:creationId xmlns:p14="http://schemas.microsoft.com/office/powerpoint/2010/main" val="1902207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FDD2A783-1748-47F8-9A09-0F9BBEBBFE59}"/>
              </a:ext>
            </a:extLst>
          </p:cNvPr>
          <p:cNvSpPr txBox="1">
            <a:spLocks/>
          </p:cNvSpPr>
          <p:nvPr/>
        </p:nvSpPr>
        <p:spPr bwMode="auto">
          <a:xfrm>
            <a:off x="7287827" y="2081554"/>
            <a:ext cx="458715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a:p>
            <a:endParaRPr lang="de-DE"/>
          </a:p>
          <a:p>
            <a:endParaRPr lang="de-DE"/>
          </a:p>
          <a:p>
            <a:endParaRPr lang="de-DE"/>
          </a:p>
          <a:p>
            <a:endParaRPr lang="de-DE"/>
          </a:p>
          <a:p>
            <a:pPr marL="0" indent="0">
              <a:buNone/>
            </a:pPr>
            <a:r>
              <a:rPr lang="de-DE"/>
              <a:t> VERFÜGBARKEIT</a:t>
            </a:r>
          </a:p>
        </p:txBody>
      </p:sp>
      <p:sp>
        <p:nvSpPr>
          <p:cNvPr id="2" name="Titel 1">
            <a:extLst>
              <a:ext uri="{FF2B5EF4-FFF2-40B4-BE49-F238E27FC236}">
                <a16:creationId xmlns:a16="http://schemas.microsoft.com/office/drawing/2014/main" id="{307EE811-6CB5-4B39-9B8E-239CD8FCDE36}"/>
              </a:ext>
            </a:extLst>
          </p:cNvPr>
          <p:cNvSpPr>
            <a:spLocks noGrp="1"/>
          </p:cNvSpPr>
          <p:nvPr>
            <p:ph type="title"/>
          </p:nvPr>
        </p:nvSpPr>
        <p:spPr/>
        <p:txBody>
          <a:bodyPr/>
          <a:lstStyle/>
          <a:p>
            <a:r>
              <a:rPr lang="de-DE" dirty="0"/>
              <a:t>Dilemmata in der Beschaffung</a:t>
            </a:r>
          </a:p>
        </p:txBody>
      </p:sp>
      <p:sp>
        <p:nvSpPr>
          <p:cNvPr id="3" name="Inhaltsplatzhalter 2">
            <a:extLst>
              <a:ext uri="{FF2B5EF4-FFF2-40B4-BE49-F238E27FC236}">
                <a16:creationId xmlns:a16="http://schemas.microsoft.com/office/drawing/2014/main" id="{F345903B-BA6D-407D-8D65-C014AC279DAA}"/>
              </a:ext>
            </a:extLst>
          </p:cNvPr>
          <p:cNvSpPr>
            <a:spLocks noGrp="1"/>
          </p:cNvSpPr>
          <p:nvPr>
            <p:ph idx="1"/>
          </p:nvPr>
        </p:nvSpPr>
        <p:spPr>
          <a:xfrm>
            <a:off x="1305126" y="1874346"/>
            <a:ext cx="4587153" cy="4019550"/>
          </a:xfrm>
        </p:spPr>
        <p:txBody>
          <a:bodyPr/>
          <a:lstStyle/>
          <a:p>
            <a:endParaRPr lang="de-DE"/>
          </a:p>
          <a:p>
            <a:endParaRPr lang="de-DE"/>
          </a:p>
          <a:p>
            <a:endParaRPr lang="de-DE"/>
          </a:p>
          <a:p>
            <a:endParaRPr lang="de-DE"/>
          </a:p>
          <a:p>
            <a:endParaRPr lang="de-DE"/>
          </a:p>
          <a:p>
            <a:pPr marL="0" indent="0">
              <a:buNone/>
            </a:pPr>
            <a:r>
              <a:rPr lang="de-DE"/>
              <a:t>				 			ABWICKLUNG</a:t>
            </a:r>
          </a:p>
        </p:txBody>
      </p:sp>
      <p:sp>
        <p:nvSpPr>
          <p:cNvPr id="4" name="Textplatzhalter 3">
            <a:extLst>
              <a:ext uri="{FF2B5EF4-FFF2-40B4-BE49-F238E27FC236}">
                <a16:creationId xmlns:a16="http://schemas.microsoft.com/office/drawing/2014/main" id="{596E1E96-161F-47A2-BD0D-93FB5D29BFB3}"/>
              </a:ext>
            </a:extLst>
          </p:cNvPr>
          <p:cNvSpPr>
            <a:spLocks noGrp="1"/>
          </p:cNvSpPr>
          <p:nvPr>
            <p:ph type="body" sz="quarter" idx="13"/>
          </p:nvPr>
        </p:nvSpPr>
        <p:spPr/>
        <p:txBody>
          <a:bodyPr/>
          <a:lstStyle/>
          <a:p>
            <a:r>
              <a:rPr lang="de-DE"/>
              <a:t>Weitere Herausforderungen im Markt</a:t>
            </a:r>
          </a:p>
        </p:txBody>
      </p:sp>
      <p:sp>
        <p:nvSpPr>
          <p:cNvPr id="8" name="Textfeld 7">
            <a:extLst>
              <a:ext uri="{FF2B5EF4-FFF2-40B4-BE49-F238E27FC236}">
                <a16:creationId xmlns:a16="http://schemas.microsoft.com/office/drawing/2014/main" id="{E71E8CE7-FB2A-4818-8522-29EAB737DFB3}"/>
              </a:ext>
            </a:extLst>
          </p:cNvPr>
          <p:cNvSpPr txBox="1"/>
          <p:nvPr/>
        </p:nvSpPr>
        <p:spPr>
          <a:xfrm>
            <a:off x="9453869" y="2192884"/>
            <a:ext cx="1681068" cy="710644"/>
          </a:xfrm>
          <a:prstGeom prst="rect">
            <a:avLst/>
          </a:prstGeom>
          <a:noFill/>
        </p:spPr>
        <p:txBody>
          <a:bodyPr wrap="square" rtlCol="0">
            <a:spAutoFit/>
          </a:bodyPr>
          <a:lstStyle/>
          <a:p>
            <a:pPr>
              <a:lnSpc>
                <a:spcPct val="110000"/>
              </a:lnSpc>
            </a:pPr>
            <a:r>
              <a:rPr lang="de-DE" sz="1900"/>
              <a:t>Preis-entwicklung</a:t>
            </a:r>
          </a:p>
        </p:txBody>
      </p:sp>
      <p:sp>
        <p:nvSpPr>
          <p:cNvPr id="9" name="Textfeld 8">
            <a:extLst>
              <a:ext uri="{FF2B5EF4-FFF2-40B4-BE49-F238E27FC236}">
                <a16:creationId xmlns:a16="http://schemas.microsoft.com/office/drawing/2014/main" id="{60B7C86F-BBAF-49DC-BC9F-845CCB5B0508}"/>
              </a:ext>
            </a:extLst>
          </p:cNvPr>
          <p:cNvSpPr txBox="1"/>
          <p:nvPr/>
        </p:nvSpPr>
        <p:spPr>
          <a:xfrm>
            <a:off x="6346344" y="2596039"/>
            <a:ext cx="1681068" cy="389017"/>
          </a:xfrm>
          <a:prstGeom prst="rect">
            <a:avLst/>
          </a:prstGeom>
          <a:noFill/>
        </p:spPr>
        <p:txBody>
          <a:bodyPr wrap="square" rtlCol="0">
            <a:spAutoFit/>
          </a:bodyPr>
          <a:lstStyle/>
          <a:p>
            <a:pPr>
              <a:lnSpc>
                <a:spcPct val="110000"/>
              </a:lnSpc>
            </a:pPr>
            <a:r>
              <a:rPr lang="de-DE" sz="1900"/>
              <a:t>Bio-Ware</a:t>
            </a:r>
          </a:p>
        </p:txBody>
      </p:sp>
      <p:sp>
        <p:nvSpPr>
          <p:cNvPr id="10" name="Textfeld 9">
            <a:extLst>
              <a:ext uri="{FF2B5EF4-FFF2-40B4-BE49-F238E27FC236}">
                <a16:creationId xmlns:a16="http://schemas.microsoft.com/office/drawing/2014/main" id="{4376D9E7-5CD0-4E5E-B9BB-1A53AAE5F20F}"/>
              </a:ext>
            </a:extLst>
          </p:cNvPr>
          <p:cNvSpPr txBox="1"/>
          <p:nvPr/>
        </p:nvSpPr>
        <p:spPr>
          <a:xfrm>
            <a:off x="6695157" y="5000233"/>
            <a:ext cx="1681068" cy="710644"/>
          </a:xfrm>
          <a:prstGeom prst="rect">
            <a:avLst/>
          </a:prstGeom>
          <a:noFill/>
        </p:spPr>
        <p:txBody>
          <a:bodyPr wrap="square" rtlCol="0">
            <a:spAutoFit/>
          </a:bodyPr>
          <a:lstStyle/>
          <a:p>
            <a:pPr>
              <a:lnSpc>
                <a:spcPct val="110000"/>
              </a:lnSpc>
            </a:pPr>
            <a:r>
              <a:rPr lang="de-DE" sz="1900"/>
              <a:t>Transparenz der Herkunft</a:t>
            </a:r>
          </a:p>
        </p:txBody>
      </p:sp>
      <p:sp>
        <p:nvSpPr>
          <p:cNvPr id="11" name="Textfeld 10">
            <a:extLst>
              <a:ext uri="{FF2B5EF4-FFF2-40B4-BE49-F238E27FC236}">
                <a16:creationId xmlns:a16="http://schemas.microsoft.com/office/drawing/2014/main" id="{B2694049-0A43-4594-9CA2-67DD6C5C5B5B}"/>
              </a:ext>
            </a:extLst>
          </p:cNvPr>
          <p:cNvSpPr txBox="1"/>
          <p:nvPr/>
        </p:nvSpPr>
        <p:spPr>
          <a:xfrm>
            <a:off x="3424827" y="1981801"/>
            <a:ext cx="1891649" cy="710644"/>
          </a:xfrm>
          <a:prstGeom prst="rect">
            <a:avLst/>
          </a:prstGeom>
          <a:noFill/>
        </p:spPr>
        <p:txBody>
          <a:bodyPr wrap="square" rtlCol="0">
            <a:spAutoFit/>
          </a:bodyPr>
          <a:lstStyle/>
          <a:p>
            <a:pPr>
              <a:lnSpc>
                <a:spcPct val="110000"/>
              </a:lnSpc>
            </a:pPr>
            <a:r>
              <a:rPr lang="de-DE" sz="1900"/>
              <a:t>Anlieferung eingeschränkt</a:t>
            </a:r>
          </a:p>
        </p:txBody>
      </p:sp>
      <p:sp>
        <p:nvSpPr>
          <p:cNvPr id="12" name="Textfeld 11">
            <a:extLst>
              <a:ext uri="{FF2B5EF4-FFF2-40B4-BE49-F238E27FC236}">
                <a16:creationId xmlns:a16="http://schemas.microsoft.com/office/drawing/2014/main" id="{85D99FC5-B0AE-4AA5-B3FB-E851F01CA4A9}"/>
              </a:ext>
            </a:extLst>
          </p:cNvPr>
          <p:cNvSpPr txBox="1"/>
          <p:nvPr/>
        </p:nvSpPr>
        <p:spPr>
          <a:xfrm>
            <a:off x="996621" y="5035688"/>
            <a:ext cx="1891649" cy="710644"/>
          </a:xfrm>
          <a:prstGeom prst="rect">
            <a:avLst/>
          </a:prstGeom>
          <a:noFill/>
        </p:spPr>
        <p:txBody>
          <a:bodyPr wrap="square" rtlCol="0">
            <a:spAutoFit/>
          </a:bodyPr>
          <a:lstStyle/>
          <a:p>
            <a:pPr>
              <a:lnSpc>
                <a:spcPct val="110000"/>
              </a:lnSpc>
            </a:pPr>
            <a:r>
              <a:rPr lang="de-DE" sz="1900"/>
              <a:t>Kein Wunsch-gebinde</a:t>
            </a:r>
          </a:p>
        </p:txBody>
      </p:sp>
      <p:sp>
        <p:nvSpPr>
          <p:cNvPr id="14" name="Textfeld 13">
            <a:extLst>
              <a:ext uri="{FF2B5EF4-FFF2-40B4-BE49-F238E27FC236}">
                <a16:creationId xmlns:a16="http://schemas.microsoft.com/office/drawing/2014/main" id="{7B540C19-97B0-4FA2-B06D-20132A8B1EAC}"/>
              </a:ext>
            </a:extLst>
          </p:cNvPr>
          <p:cNvSpPr txBox="1"/>
          <p:nvPr/>
        </p:nvSpPr>
        <p:spPr>
          <a:xfrm>
            <a:off x="9660729" y="4982786"/>
            <a:ext cx="1681068" cy="710644"/>
          </a:xfrm>
          <a:prstGeom prst="rect">
            <a:avLst/>
          </a:prstGeom>
          <a:noFill/>
        </p:spPr>
        <p:txBody>
          <a:bodyPr wrap="square" rtlCol="0">
            <a:spAutoFit/>
          </a:bodyPr>
          <a:lstStyle/>
          <a:p>
            <a:pPr>
              <a:lnSpc>
                <a:spcPct val="110000"/>
              </a:lnSpc>
            </a:pPr>
            <a:r>
              <a:rPr lang="de-DE" sz="1900"/>
              <a:t>Kriegs-auswirkungen</a:t>
            </a:r>
          </a:p>
        </p:txBody>
      </p:sp>
      <p:sp>
        <p:nvSpPr>
          <p:cNvPr id="15" name="Ellipse 14">
            <a:extLst>
              <a:ext uri="{FF2B5EF4-FFF2-40B4-BE49-F238E27FC236}">
                <a16:creationId xmlns:a16="http://schemas.microsoft.com/office/drawing/2014/main" id="{AB6B32FA-58BE-4573-9F08-F01E961D38FC}"/>
              </a:ext>
            </a:extLst>
          </p:cNvPr>
          <p:cNvSpPr/>
          <p:nvPr/>
        </p:nvSpPr>
        <p:spPr>
          <a:xfrm>
            <a:off x="1575502" y="3050186"/>
            <a:ext cx="5640255" cy="166787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6" name="Ellipse 15">
            <a:extLst>
              <a:ext uri="{FF2B5EF4-FFF2-40B4-BE49-F238E27FC236}">
                <a16:creationId xmlns:a16="http://schemas.microsoft.com/office/drawing/2014/main" id="{32344345-26AC-4EED-BACA-BA25450FA9D7}"/>
              </a:ext>
            </a:extLst>
          </p:cNvPr>
          <p:cNvSpPr/>
          <p:nvPr/>
        </p:nvSpPr>
        <p:spPr>
          <a:xfrm>
            <a:off x="5343644" y="3053557"/>
            <a:ext cx="5640255" cy="166787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7" name="Textfeld 16">
            <a:extLst>
              <a:ext uri="{FF2B5EF4-FFF2-40B4-BE49-F238E27FC236}">
                <a16:creationId xmlns:a16="http://schemas.microsoft.com/office/drawing/2014/main" id="{FB507625-FF59-4274-8A48-156E388BD689}"/>
              </a:ext>
            </a:extLst>
          </p:cNvPr>
          <p:cNvSpPr txBox="1"/>
          <p:nvPr/>
        </p:nvSpPr>
        <p:spPr>
          <a:xfrm>
            <a:off x="598586" y="2536048"/>
            <a:ext cx="1891649" cy="710644"/>
          </a:xfrm>
          <a:prstGeom prst="rect">
            <a:avLst/>
          </a:prstGeom>
          <a:noFill/>
        </p:spPr>
        <p:txBody>
          <a:bodyPr wrap="square" rtlCol="0">
            <a:spAutoFit/>
          </a:bodyPr>
          <a:lstStyle/>
          <a:p>
            <a:pPr>
              <a:lnSpc>
                <a:spcPct val="110000"/>
              </a:lnSpc>
            </a:pPr>
            <a:r>
              <a:rPr lang="de-DE" sz="1900"/>
              <a:t>Vergaberecht berücksichtigen</a:t>
            </a:r>
          </a:p>
        </p:txBody>
      </p:sp>
      <p:sp>
        <p:nvSpPr>
          <p:cNvPr id="18" name="Textfeld 17">
            <a:extLst>
              <a:ext uri="{FF2B5EF4-FFF2-40B4-BE49-F238E27FC236}">
                <a16:creationId xmlns:a16="http://schemas.microsoft.com/office/drawing/2014/main" id="{131D8BB6-4730-4FFC-B7B2-57D07C8D1178}"/>
              </a:ext>
            </a:extLst>
          </p:cNvPr>
          <p:cNvSpPr txBox="1"/>
          <p:nvPr/>
        </p:nvSpPr>
        <p:spPr>
          <a:xfrm>
            <a:off x="3506300" y="5001029"/>
            <a:ext cx="2694484" cy="1032270"/>
          </a:xfrm>
          <a:prstGeom prst="rect">
            <a:avLst/>
          </a:prstGeom>
          <a:noFill/>
        </p:spPr>
        <p:txBody>
          <a:bodyPr wrap="square" rtlCol="0">
            <a:spAutoFit/>
          </a:bodyPr>
          <a:lstStyle/>
          <a:p>
            <a:pPr>
              <a:lnSpc>
                <a:spcPct val="110000"/>
              </a:lnSpc>
            </a:pPr>
            <a:r>
              <a:rPr lang="de-DE" sz="1900"/>
              <a:t>Anzahl der möglichen und genutzten  Lieferanten</a:t>
            </a:r>
          </a:p>
        </p:txBody>
      </p:sp>
      <p:sp>
        <p:nvSpPr>
          <p:cNvPr id="19" name="Textfeld 18">
            <a:extLst>
              <a:ext uri="{FF2B5EF4-FFF2-40B4-BE49-F238E27FC236}">
                <a16:creationId xmlns:a16="http://schemas.microsoft.com/office/drawing/2014/main" id="{2DE1FD73-ECA8-4B0C-9E39-E81BD1D694B5}"/>
              </a:ext>
            </a:extLst>
          </p:cNvPr>
          <p:cNvSpPr txBox="1"/>
          <p:nvPr/>
        </p:nvSpPr>
        <p:spPr>
          <a:xfrm>
            <a:off x="11078723" y="6026800"/>
            <a:ext cx="1337649" cy="232821"/>
          </a:xfrm>
          <a:prstGeom prst="rect">
            <a:avLst/>
          </a:prstGeom>
          <a:noFill/>
        </p:spPr>
        <p:txBody>
          <a:bodyPr wrap="square" rtlCol="0">
            <a:spAutoFit/>
          </a:bodyPr>
          <a:lstStyle/>
          <a:p>
            <a:pPr>
              <a:lnSpc>
                <a:spcPct val="110000"/>
              </a:lnSpc>
            </a:pPr>
            <a:r>
              <a:rPr lang="de-DE" sz="900" dirty="0" err="1">
                <a:solidFill>
                  <a:schemeClr val="bg1">
                    <a:lumMod val="65000"/>
                  </a:schemeClr>
                </a:solidFill>
              </a:rPr>
              <a:t>Nahgast</a:t>
            </a:r>
            <a:r>
              <a:rPr lang="de-DE" sz="900" dirty="0">
                <a:solidFill>
                  <a:schemeClr val="bg1">
                    <a:lumMod val="65000"/>
                  </a:schemeClr>
                </a:solidFill>
              </a:rPr>
              <a:t>, o.J.</a:t>
            </a:r>
          </a:p>
        </p:txBody>
      </p:sp>
    </p:spTree>
    <p:extLst>
      <p:ext uri="{BB962C8B-B14F-4D97-AF65-F5344CB8AC3E}">
        <p14:creationId xmlns:p14="http://schemas.microsoft.com/office/powerpoint/2010/main" val="3990055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9D4E8EF-851B-452C-9E60-112541001DAA}"/>
              </a:ext>
            </a:extLst>
          </p:cNvPr>
          <p:cNvSpPr>
            <a:spLocks noGrp="1"/>
          </p:cNvSpPr>
          <p:nvPr>
            <p:ph idx="1"/>
          </p:nvPr>
        </p:nvSpPr>
        <p:spPr>
          <a:xfrm>
            <a:off x="371481" y="1785938"/>
            <a:ext cx="11447480" cy="4019550"/>
          </a:xfrm>
        </p:spPr>
        <p:txBody>
          <a:bodyPr/>
          <a:lstStyle/>
          <a:p>
            <a:pPr>
              <a:lnSpc>
                <a:spcPct val="150000"/>
              </a:lnSpc>
            </a:pPr>
            <a:r>
              <a:rPr lang="de-DE" sz="2000"/>
              <a:t>Die Einrichtung und Küchenleitung muss im Boot sein und die Veränderung wollen</a:t>
            </a:r>
          </a:p>
          <a:p>
            <a:pPr>
              <a:lnSpc>
                <a:spcPct val="150000"/>
              </a:lnSpc>
            </a:pPr>
            <a:r>
              <a:rPr lang="de-DE" sz="2000"/>
              <a:t>Kantinen-Akteure sind nicht die veränderungsfreudigsten Menschen (Geduld und Empathie ist gefragt)</a:t>
            </a:r>
          </a:p>
          <a:p>
            <a:pPr>
              <a:lnSpc>
                <a:spcPct val="150000"/>
              </a:lnSpc>
            </a:pPr>
            <a:r>
              <a:rPr lang="de-DE" sz="2000"/>
              <a:t>Veränderungsmanagement ist ein wichtiges Element im Umstellungsprozess</a:t>
            </a:r>
          </a:p>
          <a:p>
            <a:pPr>
              <a:lnSpc>
                <a:spcPct val="150000"/>
              </a:lnSpc>
            </a:pPr>
            <a:r>
              <a:rPr lang="de-DE" sz="2000"/>
              <a:t>Totschlagargumente müssen regelmäßig entkräftet werden</a:t>
            </a:r>
          </a:p>
          <a:p>
            <a:pPr>
              <a:lnSpc>
                <a:spcPct val="150000"/>
              </a:lnSpc>
            </a:pPr>
            <a:r>
              <a:rPr lang="de-DE" sz="2000"/>
              <a:t>Je größer die Einrichtung, desto schwieriger wird es </a:t>
            </a:r>
          </a:p>
          <a:p>
            <a:pPr>
              <a:lnSpc>
                <a:spcPct val="150000"/>
              </a:lnSpc>
            </a:pPr>
            <a:r>
              <a:rPr lang="de-DE" sz="2000"/>
              <a:t>Man kann nicht jede Einrichtung verändern</a:t>
            </a:r>
          </a:p>
        </p:txBody>
      </p:sp>
      <p:sp>
        <p:nvSpPr>
          <p:cNvPr id="4" name="Textplatzhalter 3">
            <a:extLst>
              <a:ext uri="{FF2B5EF4-FFF2-40B4-BE49-F238E27FC236}">
                <a16:creationId xmlns:a16="http://schemas.microsoft.com/office/drawing/2014/main" id="{1F5632B3-469D-4161-ADA8-CA59C1B53071}"/>
              </a:ext>
            </a:extLst>
          </p:cNvPr>
          <p:cNvSpPr>
            <a:spLocks noGrp="1"/>
          </p:cNvSpPr>
          <p:nvPr>
            <p:ph type="body" sz="quarter" idx="13"/>
          </p:nvPr>
        </p:nvSpPr>
        <p:spPr/>
        <p:txBody>
          <a:bodyPr/>
          <a:lstStyle/>
          <a:p>
            <a:r>
              <a:rPr lang="de-DE"/>
              <a:t>Tipps</a:t>
            </a:r>
          </a:p>
        </p:txBody>
      </p:sp>
      <p:sp>
        <p:nvSpPr>
          <p:cNvPr id="7" name="Titel 1">
            <a:extLst>
              <a:ext uri="{FF2B5EF4-FFF2-40B4-BE49-F238E27FC236}">
                <a16:creationId xmlns:a16="http://schemas.microsoft.com/office/drawing/2014/main" id="{E88B15FE-278E-4F62-B95A-46FC87B1E08F}"/>
              </a:ext>
            </a:extLst>
          </p:cNvPr>
          <p:cNvSpPr>
            <a:spLocks noGrp="1"/>
          </p:cNvSpPr>
          <p:nvPr>
            <p:ph type="title"/>
          </p:nvPr>
        </p:nvSpPr>
        <p:spPr>
          <a:xfrm>
            <a:off x="371475" y="374650"/>
            <a:ext cx="8824913" cy="569913"/>
          </a:xfrm>
        </p:spPr>
        <p:txBody>
          <a:bodyPr/>
          <a:lstStyle/>
          <a:p>
            <a:r>
              <a:rPr lang="de-DE"/>
              <a:t>Dilemmata in der Beschaffung</a:t>
            </a:r>
          </a:p>
        </p:txBody>
      </p:sp>
      <p:sp>
        <p:nvSpPr>
          <p:cNvPr id="2" name="Rechteck 1">
            <a:extLst>
              <a:ext uri="{FF2B5EF4-FFF2-40B4-BE49-F238E27FC236}">
                <a16:creationId xmlns:a16="http://schemas.microsoft.com/office/drawing/2014/main" id="{A4A07738-554C-4E3A-8BBE-F1EEDE21A416}"/>
              </a:ext>
            </a:extLst>
          </p:cNvPr>
          <p:cNvSpPr/>
          <p:nvPr/>
        </p:nvSpPr>
        <p:spPr>
          <a:xfrm>
            <a:off x="10344411" y="5995510"/>
            <a:ext cx="1537600" cy="230832"/>
          </a:xfrm>
          <a:prstGeom prst="rect">
            <a:avLst/>
          </a:prstGeom>
        </p:spPr>
        <p:txBody>
          <a:bodyPr wrap="none">
            <a:spAutoFit/>
          </a:bodyPr>
          <a:lstStyle/>
          <a:p>
            <a:r>
              <a:rPr lang="de-DE" sz="900">
                <a:solidFill>
                  <a:schemeClr val="bg1">
                    <a:lumMod val="65000"/>
                  </a:schemeClr>
                </a:solidFill>
              </a:rPr>
              <a:t>Kantine Zukunft Berlin o.J.</a:t>
            </a:r>
          </a:p>
        </p:txBody>
      </p:sp>
    </p:spTree>
    <p:extLst>
      <p:ext uri="{BB962C8B-B14F-4D97-AF65-F5344CB8AC3E}">
        <p14:creationId xmlns:p14="http://schemas.microsoft.com/office/powerpoint/2010/main" val="3718121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Lösungsstrategien</a:t>
            </a: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dirty="0">
                <a:latin typeface="Arial" panose="020B0604020202020204" pitchFamily="34" charset="0"/>
                <a:cs typeface="Arial" panose="020B0604020202020204" pitchFamily="34" charset="0"/>
              </a:rPr>
              <a:t>Nachdem Herausforderungen und  Dilemmata betrachtet wurden, sollen anschließend Lösungsstrategien für eine nachhaltige Verpflegung beschrieben werden. Dafür kann der/die Dozentin die folgenden Folien nutzen.</a:t>
            </a:r>
          </a:p>
          <a:p>
            <a:pPr marL="0" indent="0">
              <a:buNone/>
            </a:pPr>
            <a:endParaRPr lang="de-DE" dirty="0"/>
          </a:p>
          <a:p>
            <a:pPr marL="0" indent="0">
              <a:buNone/>
            </a:pPr>
            <a:r>
              <a:rPr lang="de-DE" b="1" dirty="0"/>
              <a:t>Material:</a:t>
            </a:r>
            <a:r>
              <a:rPr lang="de-DE" dirty="0"/>
              <a:t> Präsentation</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637341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B54A3-CEB7-4263-A4BD-B70EF5655F0C}"/>
              </a:ext>
            </a:extLst>
          </p:cNvPr>
          <p:cNvSpPr>
            <a:spLocks noGrp="1"/>
          </p:cNvSpPr>
          <p:nvPr>
            <p:ph type="ctrTitle"/>
          </p:nvPr>
        </p:nvSpPr>
        <p:spPr>
          <a:xfrm>
            <a:off x="2742245" y="2310981"/>
            <a:ext cx="6707509" cy="659408"/>
          </a:xfrm>
        </p:spPr>
        <p:txBody>
          <a:bodyPr/>
          <a:lstStyle/>
          <a:p>
            <a:r>
              <a:rPr lang="de-DE" dirty="0"/>
              <a:t>Lösungsstrategien</a:t>
            </a:r>
          </a:p>
        </p:txBody>
      </p:sp>
    </p:spTree>
    <p:extLst>
      <p:ext uri="{BB962C8B-B14F-4D97-AF65-F5344CB8AC3E}">
        <p14:creationId xmlns:p14="http://schemas.microsoft.com/office/powerpoint/2010/main" val="2199635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8E5AB3A-4C0F-5F2C-BC9A-73C7D3D10F97}"/>
              </a:ext>
            </a:extLst>
          </p:cNvPr>
          <p:cNvSpPr>
            <a:spLocks noGrp="1"/>
          </p:cNvSpPr>
          <p:nvPr>
            <p:ph type="title"/>
          </p:nvPr>
        </p:nvSpPr>
        <p:spPr/>
        <p:txBody>
          <a:bodyPr/>
          <a:lstStyle/>
          <a:p>
            <a:r>
              <a:rPr lang="de-DE"/>
              <a:t>Handlungsgrundsätze	</a:t>
            </a:r>
          </a:p>
        </p:txBody>
      </p:sp>
      <p:sp>
        <p:nvSpPr>
          <p:cNvPr id="7" name="Textplatzhalter 6">
            <a:extLst>
              <a:ext uri="{FF2B5EF4-FFF2-40B4-BE49-F238E27FC236}">
                <a16:creationId xmlns:a16="http://schemas.microsoft.com/office/drawing/2014/main" id="{10BE6BA9-8FE7-4777-B0B1-B6B28F1B9E03}"/>
              </a:ext>
            </a:extLst>
          </p:cNvPr>
          <p:cNvSpPr>
            <a:spLocks noGrp="1"/>
          </p:cNvSpPr>
          <p:nvPr>
            <p:ph type="body" sz="quarter" idx="13"/>
          </p:nvPr>
        </p:nvSpPr>
        <p:spPr/>
        <p:txBody>
          <a:bodyPr/>
          <a:lstStyle/>
          <a:p>
            <a:r>
              <a:rPr lang="de-DE"/>
              <a:t>Auf Beschaffung anwenden</a:t>
            </a:r>
          </a:p>
        </p:txBody>
      </p:sp>
      <p:sp>
        <p:nvSpPr>
          <p:cNvPr id="2" name="Textfeld 1">
            <a:extLst>
              <a:ext uri="{FF2B5EF4-FFF2-40B4-BE49-F238E27FC236}">
                <a16:creationId xmlns:a16="http://schemas.microsoft.com/office/drawing/2014/main" id="{FA877371-0A33-448A-9B23-4A5C38B2184A}"/>
              </a:ext>
            </a:extLst>
          </p:cNvPr>
          <p:cNvSpPr txBox="1"/>
          <p:nvPr/>
        </p:nvSpPr>
        <p:spPr>
          <a:xfrm>
            <a:off x="516835" y="1520827"/>
            <a:ext cx="5471214" cy="4619406"/>
          </a:xfrm>
          <a:prstGeom prst="rect">
            <a:avLst/>
          </a:prstGeom>
          <a:solidFill>
            <a:schemeClr val="bg2">
              <a:lumMod val="40000"/>
              <a:lumOff val="60000"/>
            </a:schemeClr>
          </a:solidFill>
        </p:spPr>
        <p:txBody>
          <a:bodyPr wrap="square" rtlCol="0">
            <a:spAutoFit/>
          </a:bodyPr>
          <a:lstStyle/>
          <a:p>
            <a:pPr marL="357188" indent="-357188">
              <a:buFont typeface="+mj-lt"/>
              <a:buAutoNum type="arabicPeriod"/>
            </a:pPr>
            <a:endParaRPr lang="de-DE"/>
          </a:p>
          <a:p>
            <a:pPr marL="357188" indent="-357188">
              <a:buFont typeface="+mj-lt"/>
              <a:buAutoNum type="arabicPeriod"/>
            </a:pPr>
            <a:r>
              <a:rPr lang="de-DE" sz="2400"/>
              <a:t>Bevorzugung pflanzlicher Lebensmittel</a:t>
            </a:r>
          </a:p>
          <a:p>
            <a:pPr marL="357188" indent="-357188">
              <a:buFont typeface="+mj-lt"/>
              <a:buAutoNum type="arabicPeriod"/>
            </a:pPr>
            <a:r>
              <a:rPr lang="de-DE" sz="2400"/>
              <a:t>Ökologisch erzeugte Lebensmittel</a:t>
            </a:r>
          </a:p>
          <a:p>
            <a:pPr marL="357188" indent="-357188">
              <a:buFont typeface="+mj-lt"/>
              <a:buAutoNum type="arabicPeriod"/>
            </a:pPr>
            <a:r>
              <a:rPr lang="de-DE" sz="2400"/>
              <a:t>Regionale und saisonale Erzeugnisse</a:t>
            </a:r>
          </a:p>
          <a:p>
            <a:pPr marL="357188" indent="-357188">
              <a:buFont typeface="+mj-lt"/>
              <a:buAutoNum type="arabicPeriod"/>
            </a:pPr>
            <a:r>
              <a:rPr lang="de-DE" sz="2400"/>
              <a:t>Bevorzugung gering verarbeiteter Lebensmittel</a:t>
            </a:r>
          </a:p>
          <a:p>
            <a:pPr marL="357188" indent="-357188">
              <a:buFont typeface="+mj-lt"/>
              <a:buAutoNum type="arabicPeriod"/>
            </a:pPr>
            <a:r>
              <a:rPr lang="de-DE" sz="2400"/>
              <a:t>Fair gehandelte Lebensmittel</a:t>
            </a:r>
          </a:p>
          <a:p>
            <a:pPr marL="357188" indent="-357188">
              <a:buFont typeface="+mj-lt"/>
              <a:buAutoNum type="arabicPeriod"/>
            </a:pPr>
            <a:r>
              <a:rPr lang="de-DE" sz="2400"/>
              <a:t>Genussvolle und bekömmliche Speisen</a:t>
            </a:r>
          </a:p>
          <a:p>
            <a:pPr marL="357188" indent="-357188">
              <a:buFont typeface="+mj-lt"/>
              <a:buAutoNum type="arabicPeriod"/>
            </a:pPr>
            <a:r>
              <a:rPr lang="de-DE" sz="2400"/>
              <a:t>Ressourcenschonendes Haushalten</a:t>
            </a:r>
          </a:p>
          <a:p>
            <a:pPr>
              <a:lnSpc>
                <a:spcPct val="110000"/>
              </a:lnSpc>
            </a:pPr>
            <a:endParaRPr lang="de-DE" sz="1100"/>
          </a:p>
        </p:txBody>
      </p:sp>
      <p:sp>
        <p:nvSpPr>
          <p:cNvPr id="6" name="Rechteck 5">
            <a:extLst>
              <a:ext uri="{FF2B5EF4-FFF2-40B4-BE49-F238E27FC236}">
                <a16:creationId xmlns:a16="http://schemas.microsoft.com/office/drawing/2014/main" id="{A5496871-D120-42C5-AF8D-9861ECF8EB89}"/>
              </a:ext>
            </a:extLst>
          </p:cNvPr>
          <p:cNvSpPr/>
          <p:nvPr/>
        </p:nvSpPr>
        <p:spPr>
          <a:xfrm>
            <a:off x="4911060" y="6121874"/>
            <a:ext cx="1184940" cy="230832"/>
          </a:xfrm>
          <a:prstGeom prst="rect">
            <a:avLst/>
          </a:prstGeom>
        </p:spPr>
        <p:txBody>
          <a:bodyPr wrap="none">
            <a:spAutoFit/>
          </a:bodyPr>
          <a:lstStyle/>
          <a:p>
            <a:r>
              <a:rPr lang="en-US" sz="900">
                <a:solidFill>
                  <a:schemeClr val="bg1">
                    <a:lumMod val="65000"/>
                  </a:schemeClr>
                </a:solidFill>
              </a:rPr>
              <a:t>Von </a:t>
            </a:r>
            <a:r>
              <a:rPr lang="en-US" sz="900" err="1">
                <a:solidFill>
                  <a:schemeClr val="bg1">
                    <a:lumMod val="65000"/>
                  </a:schemeClr>
                </a:solidFill>
              </a:rPr>
              <a:t>Koerber</a:t>
            </a:r>
            <a:r>
              <a:rPr lang="en-US" sz="900">
                <a:solidFill>
                  <a:schemeClr val="bg1">
                    <a:lumMod val="65000"/>
                  </a:schemeClr>
                </a:solidFill>
              </a:rPr>
              <a:t>, 2014</a:t>
            </a:r>
            <a:endParaRPr lang="de-DE" sz="900">
              <a:solidFill>
                <a:schemeClr val="bg1">
                  <a:lumMod val="65000"/>
                </a:schemeClr>
              </a:solidFill>
            </a:endParaRPr>
          </a:p>
        </p:txBody>
      </p:sp>
      <p:pic>
        <p:nvPicPr>
          <p:cNvPr id="9" name="Bildplatzhalter 8">
            <a:extLst>
              <a:ext uri="{FF2B5EF4-FFF2-40B4-BE49-F238E27FC236}">
                <a16:creationId xmlns:a16="http://schemas.microsoft.com/office/drawing/2014/main" id="{E49EF5ED-8210-4E99-A158-7B178A4AE65E}"/>
              </a:ext>
            </a:extLst>
          </p:cNvPr>
          <p:cNvPicPr>
            <a:picLocks noGrp="1" noChangeAspect="1"/>
          </p:cNvPicPr>
          <p:nvPr>
            <p:ph type="pic" sz="quarter" idx="14"/>
          </p:nvPr>
        </p:nvPicPr>
        <p:blipFill>
          <a:blip r:embed="rId3"/>
          <a:srcRect t="22537" b="22537"/>
          <a:stretch>
            <a:fillRect/>
          </a:stretch>
        </p:blipFill>
        <p:spPr/>
      </p:pic>
      <p:sp>
        <p:nvSpPr>
          <p:cNvPr id="10" name="Rechteck 9">
            <a:extLst>
              <a:ext uri="{FF2B5EF4-FFF2-40B4-BE49-F238E27FC236}">
                <a16:creationId xmlns:a16="http://schemas.microsoft.com/office/drawing/2014/main" id="{0C8E7FC3-C62D-4EF8-B086-10CB30EB18C3}"/>
              </a:ext>
            </a:extLst>
          </p:cNvPr>
          <p:cNvSpPr/>
          <p:nvPr/>
        </p:nvSpPr>
        <p:spPr>
          <a:xfrm>
            <a:off x="9624641" y="1289995"/>
            <a:ext cx="2303836" cy="230832"/>
          </a:xfrm>
          <a:prstGeom prst="rect">
            <a:avLst/>
          </a:prstGeom>
        </p:spPr>
        <p:txBody>
          <a:bodyPr wrap="none">
            <a:spAutoFit/>
          </a:bodyPr>
          <a:lstStyle/>
          <a:p>
            <a:r>
              <a:rPr lang="de-DE" sz="900">
                <a:solidFill>
                  <a:schemeClr val="bg1">
                    <a:lumMod val="65000"/>
                  </a:schemeClr>
                </a:solidFill>
                <a:latin typeface="Helvetica" panose="020B0604020202020204" pitchFamily="34" charset="0"/>
              </a:rPr>
              <a:t>Bildquelle: </a:t>
            </a:r>
            <a:r>
              <a:rPr lang="de-DE" sz="900" err="1">
                <a:solidFill>
                  <a:schemeClr val="bg1">
                    <a:lumMod val="65000"/>
                  </a:schemeClr>
                </a:solidFill>
                <a:latin typeface="Helvetica" panose="020B0604020202020204" pitchFamily="34" charset="0"/>
              </a:rPr>
              <a:t>anna</a:t>
            </a:r>
            <a:r>
              <a:rPr lang="de-DE" sz="900">
                <a:solidFill>
                  <a:schemeClr val="bg1">
                    <a:lumMod val="65000"/>
                  </a:schemeClr>
                </a:solidFill>
                <a:latin typeface="Helvetica" panose="020B0604020202020204" pitchFamily="34" charset="0"/>
              </a:rPr>
              <a:t> </a:t>
            </a:r>
            <a:r>
              <a:rPr lang="de-DE" sz="900" err="1">
                <a:solidFill>
                  <a:schemeClr val="bg1">
                    <a:lumMod val="65000"/>
                  </a:schemeClr>
                </a:solidFill>
                <a:latin typeface="Helvetica" panose="020B0604020202020204" pitchFamily="34" charset="0"/>
              </a:rPr>
              <a:t>haas</a:t>
            </a:r>
            <a:r>
              <a:rPr lang="de-DE" sz="900">
                <a:solidFill>
                  <a:schemeClr val="bg1">
                    <a:lumMod val="65000"/>
                  </a:schemeClr>
                </a:solidFill>
                <a:latin typeface="Helvetica" panose="020B0604020202020204" pitchFamily="34" charset="0"/>
              </a:rPr>
              <a:t>, </a:t>
            </a:r>
            <a:r>
              <a:rPr lang="de-DE" sz="900" err="1">
                <a:solidFill>
                  <a:schemeClr val="bg1">
                    <a:lumMod val="65000"/>
                  </a:schemeClr>
                </a:solidFill>
                <a:latin typeface="Helvetica" panose="020B0604020202020204" pitchFamily="34" charset="0"/>
              </a:rPr>
              <a:t>fotografie</a:t>
            </a:r>
            <a:r>
              <a:rPr lang="de-DE" sz="900">
                <a:solidFill>
                  <a:schemeClr val="bg1">
                    <a:lumMod val="65000"/>
                  </a:schemeClr>
                </a:solidFill>
                <a:latin typeface="Helvetica" panose="020B0604020202020204" pitchFamily="34" charset="0"/>
              </a:rPr>
              <a:t> + design</a:t>
            </a:r>
            <a:endParaRPr lang="de-DE" sz="900">
              <a:solidFill>
                <a:schemeClr val="bg1">
                  <a:lumMod val="65000"/>
                </a:schemeClr>
              </a:solidFill>
            </a:endParaRPr>
          </a:p>
        </p:txBody>
      </p:sp>
    </p:spTree>
    <p:extLst>
      <p:ext uri="{BB962C8B-B14F-4D97-AF65-F5344CB8AC3E}">
        <p14:creationId xmlns:p14="http://schemas.microsoft.com/office/powerpoint/2010/main" val="3425137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3" name="Inhaltsplatzhalter 2">
            <a:extLst>
              <a:ext uri="{FF2B5EF4-FFF2-40B4-BE49-F238E27FC236}">
                <a16:creationId xmlns:a16="http://schemas.microsoft.com/office/drawing/2014/main" id="{FF97E285-46C3-44E5-AD28-A72ABC193BD4}"/>
              </a:ext>
            </a:extLst>
          </p:cNvPr>
          <p:cNvSpPr>
            <a:spLocks noGrp="1"/>
          </p:cNvSpPr>
          <p:nvPr>
            <p:ph idx="1"/>
          </p:nvPr>
        </p:nvSpPr>
        <p:spPr>
          <a:xfrm>
            <a:off x="371481" y="1785938"/>
            <a:ext cx="11365594" cy="4019550"/>
          </a:xfrm>
        </p:spPr>
        <p:txBody>
          <a:bodyPr/>
          <a:lstStyle/>
          <a:p>
            <a:pPr marL="0" lvl="0" indent="0">
              <a:spcBef>
                <a:spcPts val="0"/>
              </a:spcBef>
              <a:spcAft>
                <a:spcPts val="0"/>
              </a:spcAft>
              <a:buSzPts val="1440"/>
              <a:buNone/>
            </a:pPr>
            <a:r>
              <a:rPr lang="de-DE" sz="1800" b="1"/>
              <a:t>Was ist Regionalität?</a:t>
            </a:r>
          </a:p>
          <a:p>
            <a:r>
              <a:rPr lang="de-DE" sz="1800"/>
              <a:t>Regionalität ist gegeben wenn:</a:t>
            </a:r>
          </a:p>
          <a:p>
            <a:pPr lvl="1"/>
            <a:r>
              <a:rPr lang="de-DE" sz="1800"/>
              <a:t>die gesamte Wertschöpfungskette (also auch die Herstellung der Futtermittel für die Tiere) in der Region liegt</a:t>
            </a:r>
          </a:p>
          <a:p>
            <a:pPr lvl="1"/>
            <a:r>
              <a:rPr lang="de-DE" sz="1800"/>
              <a:t>alle Prozesse und Produkte aus der Region stammen und es keine importierte Ware gibt</a:t>
            </a:r>
          </a:p>
          <a:p>
            <a:pPr marL="0" lvl="0" indent="0">
              <a:spcBef>
                <a:spcPts val="0"/>
              </a:spcBef>
              <a:spcAft>
                <a:spcPts val="0"/>
              </a:spcAft>
              <a:buSzPts val="1440"/>
              <a:buNone/>
            </a:pPr>
            <a:endParaRPr lang="de-DE" sz="1800" b="1"/>
          </a:p>
          <a:p>
            <a:pPr marL="0" lvl="0" indent="0">
              <a:spcBef>
                <a:spcPts val="0"/>
              </a:spcBef>
              <a:spcAft>
                <a:spcPts val="0"/>
              </a:spcAft>
              <a:buSzPts val="1440"/>
              <a:buNone/>
            </a:pPr>
            <a:r>
              <a:rPr lang="de-DE" sz="1800" b="1"/>
              <a:t>Regionaler Anbau:</a:t>
            </a:r>
            <a:r>
              <a:rPr lang="de-DE" sz="1800"/>
              <a:t> </a:t>
            </a:r>
          </a:p>
          <a:p>
            <a:pPr>
              <a:spcBef>
                <a:spcPts val="0"/>
              </a:spcBef>
              <a:spcAft>
                <a:spcPts val="0"/>
              </a:spcAft>
              <a:buSzPts val="1440"/>
            </a:pPr>
            <a:r>
              <a:rPr lang="de-DE" sz="1800"/>
              <a:t>Kürzere Transportwege</a:t>
            </a:r>
          </a:p>
          <a:p>
            <a:pPr>
              <a:spcBef>
                <a:spcPts val="0"/>
              </a:spcBef>
              <a:spcAft>
                <a:spcPts val="0"/>
              </a:spcAft>
              <a:buSzPts val="1440"/>
            </a:pPr>
            <a:r>
              <a:rPr lang="de-DE" sz="1800"/>
              <a:t>Frische und Qualität</a:t>
            </a:r>
          </a:p>
          <a:p>
            <a:pPr>
              <a:spcBef>
                <a:spcPts val="0"/>
              </a:spcBef>
              <a:spcAft>
                <a:spcPts val="0"/>
              </a:spcAft>
              <a:buSzPts val="1440"/>
            </a:pPr>
            <a:r>
              <a:rPr lang="de-DE" sz="1800"/>
              <a:t>Wertschöpfung vor Ort, Unterstützung der regionalen Wirtschaft </a:t>
            </a:r>
          </a:p>
          <a:p>
            <a:pPr>
              <a:spcBef>
                <a:spcPts val="0"/>
              </a:spcBef>
              <a:spcAft>
                <a:spcPts val="0"/>
              </a:spcAft>
              <a:buSzPts val="1440"/>
            </a:pPr>
            <a:r>
              <a:rPr lang="de-DE" sz="1800"/>
              <a:t>Förderung von lokalem Wissen und Kultur sind wichtige Bestandteile der Anbau-Diversität</a:t>
            </a: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a:t>Regionalität </a:t>
            </a:r>
            <a:r>
              <a:rPr lang="de-DE" sz="2000">
                <a:solidFill>
                  <a:srgbClr val="878787"/>
                </a:solidFill>
              </a:rPr>
              <a:t>(und Saisonalität)</a:t>
            </a:r>
            <a:endParaRPr lang="de-DE"/>
          </a:p>
        </p:txBody>
      </p:sp>
      <p:sp>
        <p:nvSpPr>
          <p:cNvPr id="7" name="Rechteck 6">
            <a:extLst>
              <a:ext uri="{FF2B5EF4-FFF2-40B4-BE49-F238E27FC236}">
                <a16:creationId xmlns:a16="http://schemas.microsoft.com/office/drawing/2014/main" id="{83F2F6DC-EFA7-40F5-895A-FC4630CEEC81}"/>
              </a:ext>
            </a:extLst>
          </p:cNvPr>
          <p:cNvSpPr/>
          <p:nvPr/>
        </p:nvSpPr>
        <p:spPr>
          <a:xfrm>
            <a:off x="10279046" y="6036070"/>
            <a:ext cx="1627369" cy="230832"/>
          </a:xfrm>
          <a:prstGeom prst="rect">
            <a:avLst/>
          </a:prstGeom>
        </p:spPr>
        <p:txBody>
          <a:bodyPr wrap="none">
            <a:spAutoFit/>
          </a:bodyPr>
          <a:lstStyle/>
          <a:p>
            <a:r>
              <a:rPr lang="de-DE" sz="900">
                <a:solidFill>
                  <a:schemeClr val="bg1">
                    <a:lumMod val="65000"/>
                  </a:schemeClr>
                </a:solidFill>
                <a:ea typeface="+mn-lt"/>
                <a:cs typeface="+mn-lt"/>
              </a:rPr>
              <a:t>FAO, 2019 &amp; </a:t>
            </a:r>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pic>
        <p:nvPicPr>
          <p:cNvPr id="8" name="Grafik 7" descr="Ein Bild, das weiß, Schwarzweiß, Kreativität enthält.&#10;&#10;Beschreibung automatisch generiert.">
            <a:extLst>
              <a:ext uri="{FF2B5EF4-FFF2-40B4-BE49-F238E27FC236}">
                <a16:creationId xmlns:a16="http://schemas.microsoft.com/office/drawing/2014/main" id="{B43CB21A-EC6F-3434-97B0-BB01136C931D}"/>
              </a:ext>
            </a:extLst>
          </p:cNvPr>
          <p:cNvPicPr>
            <a:picLocks noChangeAspect="1"/>
          </p:cNvPicPr>
          <p:nvPr/>
        </p:nvPicPr>
        <p:blipFill>
          <a:blip r:embed="rId3"/>
          <a:stretch>
            <a:fillRect/>
          </a:stretch>
        </p:blipFill>
        <p:spPr>
          <a:xfrm>
            <a:off x="3421380" y="3428048"/>
            <a:ext cx="411480" cy="725805"/>
          </a:xfrm>
          <a:prstGeom prst="rect">
            <a:avLst/>
          </a:prstGeom>
        </p:spPr>
      </p:pic>
    </p:spTree>
    <p:extLst>
      <p:ext uri="{BB962C8B-B14F-4D97-AF65-F5344CB8AC3E}">
        <p14:creationId xmlns:p14="http://schemas.microsoft.com/office/powerpoint/2010/main" val="282927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3" name="Inhaltsplatzhalter 2">
            <a:extLst>
              <a:ext uri="{FF2B5EF4-FFF2-40B4-BE49-F238E27FC236}">
                <a16:creationId xmlns:a16="http://schemas.microsoft.com/office/drawing/2014/main" id="{FF97E285-46C3-44E5-AD28-A72ABC193BD4}"/>
              </a:ext>
            </a:extLst>
          </p:cNvPr>
          <p:cNvSpPr>
            <a:spLocks noGrp="1"/>
          </p:cNvSpPr>
          <p:nvPr>
            <p:ph idx="1"/>
          </p:nvPr>
        </p:nvSpPr>
        <p:spPr>
          <a:xfrm>
            <a:off x="371481" y="1785938"/>
            <a:ext cx="11406537" cy="4019550"/>
          </a:xfrm>
        </p:spPr>
        <p:txBody>
          <a:bodyPr/>
          <a:lstStyle/>
          <a:p>
            <a:pPr marL="0" indent="0">
              <a:buNone/>
            </a:pPr>
            <a:r>
              <a:rPr lang="de-DE" sz="1800" b="1"/>
              <a:t>Was ist Saisonalität?</a:t>
            </a:r>
          </a:p>
          <a:p>
            <a:r>
              <a:rPr lang="de-DE" sz="1800"/>
              <a:t>Saisonalität ist gegeben, wenn Obst und Gemüse:</a:t>
            </a:r>
          </a:p>
          <a:p>
            <a:pPr lvl="1"/>
            <a:r>
              <a:rPr lang="de-DE" sz="1800"/>
              <a:t>zu der richtigen Jahreszeit und mit aktuellen klimatischen Bedingungen, </a:t>
            </a:r>
          </a:p>
          <a:p>
            <a:pPr lvl="1"/>
            <a:r>
              <a:rPr lang="de-DE" sz="1800"/>
              <a:t>auf natürliche und ressourcenschonende Art und Weise wachsen durften.</a:t>
            </a:r>
          </a:p>
          <a:p>
            <a:pPr marL="0" indent="0">
              <a:buNone/>
            </a:pPr>
            <a:endParaRPr lang="de-DE" sz="1800"/>
          </a:p>
          <a:p>
            <a:pPr marL="0" indent="0">
              <a:buNone/>
            </a:pPr>
            <a:r>
              <a:rPr lang="de-DE" sz="1800" b="1"/>
              <a:t>Saisonaler Anbau: </a:t>
            </a:r>
          </a:p>
          <a:p>
            <a:r>
              <a:rPr lang="de-DE" sz="1800"/>
              <a:t>Energieeinsparung durch den Anbau im Freiland oder in ungeheizten Gewächshäusern/Folientunneln und damit Reduktion von THG-Emissionen</a:t>
            </a:r>
          </a:p>
          <a:p>
            <a:r>
              <a:rPr lang="de-DE" sz="1800"/>
              <a:t>Nutzung vielfältiger Obst- und Gemüsesorten für mehr Anbau-Diversität</a:t>
            </a:r>
          </a:p>
          <a:p>
            <a:endParaRPr lang="de-DE" sz="1800"/>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a:t>Saisonalität </a:t>
            </a:r>
            <a:r>
              <a:rPr lang="de-DE" sz="2000">
                <a:solidFill>
                  <a:srgbClr val="878787"/>
                </a:solidFill>
              </a:rPr>
              <a:t>(und Regionalität)</a:t>
            </a:r>
            <a:endParaRPr lang="de-DE"/>
          </a:p>
        </p:txBody>
      </p:sp>
      <p:sp>
        <p:nvSpPr>
          <p:cNvPr id="11" name="Rechteck 10">
            <a:extLst>
              <a:ext uri="{FF2B5EF4-FFF2-40B4-BE49-F238E27FC236}">
                <a16:creationId xmlns:a16="http://schemas.microsoft.com/office/drawing/2014/main" id="{1418918C-1245-46FA-965A-3AB6C10CB91D}"/>
              </a:ext>
            </a:extLst>
          </p:cNvPr>
          <p:cNvSpPr/>
          <p:nvPr/>
        </p:nvSpPr>
        <p:spPr>
          <a:xfrm>
            <a:off x="10279046" y="6036070"/>
            <a:ext cx="1627369" cy="230832"/>
          </a:xfrm>
          <a:prstGeom prst="rect">
            <a:avLst/>
          </a:prstGeom>
        </p:spPr>
        <p:txBody>
          <a:bodyPr wrap="none">
            <a:spAutoFit/>
          </a:bodyPr>
          <a:lstStyle/>
          <a:p>
            <a:r>
              <a:rPr lang="de-DE" sz="900">
                <a:solidFill>
                  <a:schemeClr val="bg1">
                    <a:lumMod val="65000"/>
                  </a:schemeClr>
                </a:solidFill>
                <a:ea typeface="+mn-lt"/>
                <a:cs typeface="+mn-lt"/>
              </a:rPr>
              <a:t>FAO, 2019 &amp; </a:t>
            </a:r>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pic>
        <p:nvPicPr>
          <p:cNvPr id="12" name="Grafik 11" descr="Ein Bild, das Schwarz, Dunkelheit enthält.&#10;&#10;Beschreibung automatisch generiert.">
            <a:extLst>
              <a:ext uri="{FF2B5EF4-FFF2-40B4-BE49-F238E27FC236}">
                <a16:creationId xmlns:a16="http://schemas.microsoft.com/office/drawing/2014/main" id="{BB81B66A-738D-8BAC-BD77-204A3B0CC72A}"/>
              </a:ext>
            </a:extLst>
          </p:cNvPr>
          <p:cNvPicPr>
            <a:picLocks noChangeAspect="1"/>
          </p:cNvPicPr>
          <p:nvPr/>
        </p:nvPicPr>
        <p:blipFill>
          <a:blip r:embed="rId3"/>
          <a:stretch>
            <a:fillRect/>
          </a:stretch>
        </p:blipFill>
        <p:spPr>
          <a:xfrm>
            <a:off x="8394323" y="4472940"/>
            <a:ext cx="653534" cy="632460"/>
          </a:xfrm>
          <a:prstGeom prst="rect">
            <a:avLst/>
          </a:prstGeom>
        </p:spPr>
      </p:pic>
      <p:pic>
        <p:nvPicPr>
          <p:cNvPr id="13" name="Grafik 12" descr="Ein Bild, das Grafiken, weiß, Silhouette, Design enthält.&#10;&#10;Beschreibung automatisch generiert.">
            <a:extLst>
              <a:ext uri="{FF2B5EF4-FFF2-40B4-BE49-F238E27FC236}">
                <a16:creationId xmlns:a16="http://schemas.microsoft.com/office/drawing/2014/main" id="{9AADF1E4-45E1-33C0-C582-B194562D312B}"/>
              </a:ext>
            </a:extLst>
          </p:cNvPr>
          <p:cNvPicPr>
            <a:picLocks noChangeAspect="1"/>
          </p:cNvPicPr>
          <p:nvPr/>
        </p:nvPicPr>
        <p:blipFill>
          <a:blip r:embed="rId4"/>
          <a:stretch>
            <a:fillRect/>
          </a:stretch>
        </p:blipFill>
        <p:spPr>
          <a:xfrm>
            <a:off x="8782943" y="4968240"/>
            <a:ext cx="512445" cy="514350"/>
          </a:xfrm>
          <a:prstGeom prst="rect">
            <a:avLst/>
          </a:prstGeom>
        </p:spPr>
      </p:pic>
      <p:pic>
        <p:nvPicPr>
          <p:cNvPr id="14" name="Grafik 13" descr="Ein Bild, das Mond, Astronomisches Objekt, Astronomisches Ereignis, Kreis enthält.&#10;&#10;Beschreibung automatisch generiert.">
            <a:extLst>
              <a:ext uri="{FF2B5EF4-FFF2-40B4-BE49-F238E27FC236}">
                <a16:creationId xmlns:a16="http://schemas.microsoft.com/office/drawing/2014/main" id="{E2FCE867-919B-04D9-9F41-154EFC36E396}"/>
              </a:ext>
            </a:extLst>
          </p:cNvPr>
          <p:cNvPicPr>
            <a:picLocks noChangeAspect="1"/>
          </p:cNvPicPr>
          <p:nvPr/>
        </p:nvPicPr>
        <p:blipFill>
          <a:blip r:embed="rId5"/>
          <a:stretch>
            <a:fillRect/>
          </a:stretch>
        </p:blipFill>
        <p:spPr>
          <a:xfrm>
            <a:off x="9293483" y="4495800"/>
            <a:ext cx="609600" cy="575310"/>
          </a:xfrm>
          <a:prstGeom prst="rect">
            <a:avLst/>
          </a:prstGeom>
        </p:spPr>
      </p:pic>
      <p:pic>
        <p:nvPicPr>
          <p:cNvPr id="15" name="Grafik 14" descr="Ein Bild, das Blume, Clipart, Cartoon, Schwarzweiß enthält.&#10;&#10;Beschreibung automatisch generiert.">
            <a:extLst>
              <a:ext uri="{FF2B5EF4-FFF2-40B4-BE49-F238E27FC236}">
                <a16:creationId xmlns:a16="http://schemas.microsoft.com/office/drawing/2014/main" id="{BF387AAB-D90C-3883-A2B8-CA9332B3C2C8}"/>
              </a:ext>
            </a:extLst>
          </p:cNvPr>
          <p:cNvPicPr>
            <a:picLocks noChangeAspect="1"/>
          </p:cNvPicPr>
          <p:nvPr/>
        </p:nvPicPr>
        <p:blipFill>
          <a:blip r:embed="rId6"/>
          <a:stretch>
            <a:fillRect/>
          </a:stretch>
        </p:blipFill>
        <p:spPr>
          <a:xfrm>
            <a:off x="8782943" y="4038600"/>
            <a:ext cx="672465" cy="628650"/>
          </a:xfrm>
          <a:prstGeom prst="rect">
            <a:avLst/>
          </a:prstGeom>
        </p:spPr>
      </p:pic>
    </p:spTree>
    <p:extLst>
      <p:ext uri="{BB962C8B-B14F-4D97-AF65-F5344CB8AC3E}">
        <p14:creationId xmlns:p14="http://schemas.microsoft.com/office/powerpoint/2010/main" val="276350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4F931E5D-BB4F-4195-A1DD-73FD56487205}"/>
              </a:ext>
            </a:extLst>
          </p:cNvPr>
          <p:cNvPicPr>
            <a:picLocks noChangeAspect="1"/>
          </p:cNvPicPr>
          <p:nvPr/>
        </p:nvPicPr>
        <p:blipFill>
          <a:blip r:embed="rId3"/>
          <a:stretch>
            <a:fillRect/>
          </a:stretch>
        </p:blipFill>
        <p:spPr>
          <a:xfrm>
            <a:off x="6785790" y="935622"/>
            <a:ext cx="4504264" cy="3000635"/>
          </a:xfrm>
          <a:prstGeom prst="rect">
            <a:avLst/>
          </a:prstGeom>
        </p:spPr>
      </p:pic>
      <p:sp>
        <p:nvSpPr>
          <p:cNvPr id="2" name="Titel 1">
            <a:extLst>
              <a:ext uri="{FF2B5EF4-FFF2-40B4-BE49-F238E27FC236}">
                <a16:creationId xmlns:a16="http://schemas.microsoft.com/office/drawing/2014/main" id="{EF581FEF-17ED-E43E-9201-4940DF94383E}"/>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B28049CB-CC84-3B73-3746-73FC8508DCEA}"/>
              </a:ext>
            </a:extLst>
          </p:cNvPr>
          <p:cNvSpPr>
            <a:spLocks noGrp="1"/>
          </p:cNvSpPr>
          <p:nvPr>
            <p:ph type="body" sz="quarter" idx="13"/>
          </p:nvPr>
        </p:nvSpPr>
        <p:spPr/>
        <p:txBody>
          <a:bodyPr/>
          <a:lstStyle/>
          <a:p>
            <a:r>
              <a:rPr lang="de-DE"/>
              <a:t>Artgerechte Tierhaltung und mehr …</a:t>
            </a:r>
          </a:p>
        </p:txBody>
      </p:sp>
      <p:sp>
        <p:nvSpPr>
          <p:cNvPr id="3" name="Rechteck 2">
            <a:extLst>
              <a:ext uri="{FF2B5EF4-FFF2-40B4-BE49-F238E27FC236}">
                <a16:creationId xmlns:a16="http://schemas.microsoft.com/office/drawing/2014/main" id="{38307424-B671-40F6-8823-C8538616D119}"/>
              </a:ext>
            </a:extLst>
          </p:cNvPr>
          <p:cNvSpPr/>
          <p:nvPr/>
        </p:nvSpPr>
        <p:spPr>
          <a:xfrm>
            <a:off x="353531" y="6033388"/>
            <a:ext cx="1364476" cy="230832"/>
          </a:xfrm>
          <a:prstGeom prst="rect">
            <a:avLst/>
          </a:prstGeom>
        </p:spPr>
        <p:txBody>
          <a:bodyPr wrap="none">
            <a:spAutoFit/>
          </a:bodyPr>
          <a:lstStyle/>
          <a:p>
            <a:r>
              <a:rPr lang="en-US" sz="900">
                <a:solidFill>
                  <a:schemeClr val="bg1">
                    <a:lumMod val="65000"/>
                  </a:schemeClr>
                </a:solidFill>
              </a:rPr>
              <a:t>Initiative </a:t>
            </a:r>
            <a:r>
              <a:rPr lang="en-US" sz="900" err="1">
                <a:solidFill>
                  <a:schemeClr val="bg1">
                    <a:lumMod val="65000"/>
                  </a:schemeClr>
                </a:solidFill>
              </a:rPr>
              <a:t>Tierwohl</a:t>
            </a:r>
            <a:r>
              <a:rPr lang="en-US" sz="900">
                <a:solidFill>
                  <a:schemeClr val="bg1">
                    <a:lumMod val="65000"/>
                  </a:schemeClr>
                </a:solidFill>
              </a:rPr>
              <a:t> 2019</a:t>
            </a:r>
            <a:endParaRPr lang="de-DE" sz="900">
              <a:solidFill>
                <a:schemeClr val="bg1">
                  <a:lumMod val="65000"/>
                </a:schemeClr>
              </a:solidFill>
            </a:endParaRPr>
          </a:p>
        </p:txBody>
      </p:sp>
      <p:pic>
        <p:nvPicPr>
          <p:cNvPr id="13" name="Grafik 12">
            <a:extLst>
              <a:ext uri="{FF2B5EF4-FFF2-40B4-BE49-F238E27FC236}">
                <a16:creationId xmlns:a16="http://schemas.microsoft.com/office/drawing/2014/main" id="{4B93A04E-B800-41CF-99B4-69252CA798FD}"/>
              </a:ext>
            </a:extLst>
          </p:cNvPr>
          <p:cNvPicPr>
            <a:picLocks noChangeAspect="1"/>
          </p:cNvPicPr>
          <p:nvPr/>
        </p:nvPicPr>
        <p:blipFill>
          <a:blip r:embed="rId4"/>
          <a:stretch>
            <a:fillRect/>
          </a:stretch>
        </p:blipFill>
        <p:spPr>
          <a:xfrm>
            <a:off x="7477131" y="3627205"/>
            <a:ext cx="2611967" cy="1740031"/>
          </a:xfrm>
          <a:prstGeom prst="rect">
            <a:avLst/>
          </a:prstGeom>
        </p:spPr>
      </p:pic>
      <p:sp>
        <p:nvSpPr>
          <p:cNvPr id="14" name="Rechteck 13">
            <a:extLst>
              <a:ext uri="{FF2B5EF4-FFF2-40B4-BE49-F238E27FC236}">
                <a16:creationId xmlns:a16="http://schemas.microsoft.com/office/drawing/2014/main" id="{B1FB6076-0792-434F-BFB9-39385BC2C17D}"/>
              </a:ext>
            </a:extLst>
          </p:cNvPr>
          <p:cNvSpPr/>
          <p:nvPr/>
        </p:nvSpPr>
        <p:spPr>
          <a:xfrm>
            <a:off x="7544377" y="5293137"/>
            <a:ext cx="2769089" cy="646331"/>
          </a:xfrm>
          <a:prstGeom prst="rect">
            <a:avLst/>
          </a:prstGeom>
        </p:spPr>
        <p:txBody>
          <a:bodyPr wrap="square">
            <a:spAutoFit/>
          </a:bodyPr>
          <a:lstStyle/>
          <a:p>
            <a:r>
              <a:rPr lang="de-DE" sz="900">
                <a:solidFill>
                  <a:schemeClr val="bg1">
                    <a:lumMod val="65000"/>
                  </a:schemeClr>
                </a:solidFill>
              </a:rPr>
              <a:t>Bildquelle: </a:t>
            </a:r>
            <a:r>
              <a:rPr lang="de-DE" sz="900">
                <a:solidFill>
                  <a:schemeClr val="bg1">
                    <a:lumMod val="65000"/>
                  </a:schemeClr>
                </a:solidFill>
                <a:hlinkClick r:id="rId5">
                  <a:extLst>
                    <a:ext uri="{A12FA001-AC4F-418D-AE19-62706E023703}">
                      <ahyp:hlinkClr xmlns:ahyp="http://schemas.microsoft.com/office/drawing/2018/hyperlinkcolor" val="tx"/>
                    </a:ext>
                  </a:extLst>
                </a:hlinkClick>
              </a:rPr>
              <a:t>https://www.nabu.de/imperia/md/nabu/images/sonstiges/logos-symbole/guetezeichen-siegel/150507-nabu-siegel-neuland.jpeg</a:t>
            </a:r>
            <a:r>
              <a:rPr lang="de-DE" sz="900">
                <a:solidFill>
                  <a:schemeClr val="bg1">
                    <a:lumMod val="65000"/>
                  </a:schemeClr>
                </a:solidFill>
              </a:rPr>
              <a:t> </a:t>
            </a:r>
          </a:p>
        </p:txBody>
      </p:sp>
      <p:sp>
        <p:nvSpPr>
          <p:cNvPr id="17" name="Rechteck 16">
            <a:extLst>
              <a:ext uri="{FF2B5EF4-FFF2-40B4-BE49-F238E27FC236}">
                <a16:creationId xmlns:a16="http://schemas.microsoft.com/office/drawing/2014/main" id="{5D541070-108F-4908-B35E-58960E85FF4E}"/>
              </a:ext>
            </a:extLst>
          </p:cNvPr>
          <p:cNvSpPr/>
          <p:nvPr/>
        </p:nvSpPr>
        <p:spPr>
          <a:xfrm>
            <a:off x="9580033" y="3148169"/>
            <a:ext cx="2611967" cy="646331"/>
          </a:xfrm>
          <a:prstGeom prst="rect">
            <a:avLst/>
          </a:prstGeom>
        </p:spPr>
        <p:txBody>
          <a:bodyPr wrap="square">
            <a:spAutoFit/>
          </a:bodyPr>
          <a:lstStyle/>
          <a:p>
            <a:r>
              <a:rPr lang="de-DE" sz="900">
                <a:solidFill>
                  <a:schemeClr val="bg1">
                    <a:lumMod val="65000"/>
                  </a:schemeClr>
                </a:solidFill>
              </a:rPr>
              <a:t>Bildquelle: </a:t>
            </a:r>
            <a:r>
              <a:rPr lang="de-DE" sz="900">
                <a:solidFill>
                  <a:schemeClr val="bg1">
                    <a:lumMod val="65000"/>
                  </a:schemeClr>
                </a:solidFill>
                <a:hlinkClick r:id="rId6">
                  <a:extLst>
                    <a:ext uri="{A12FA001-AC4F-418D-AE19-62706E023703}">
                      <ahyp:hlinkClr xmlns:ahyp="http://schemas.microsoft.com/office/drawing/2018/hyperlinkcolor" val="tx"/>
                    </a:ext>
                  </a:extLst>
                </a:hlinkClick>
              </a:rPr>
              <a:t>https://www.nabu.de/imperia/md/nabu/images/sonstiges/logos-symbole/guetezeichen-siegel/150507-nabu-biosiegel.jpeg</a:t>
            </a:r>
            <a:r>
              <a:rPr lang="de-DE" sz="900">
                <a:solidFill>
                  <a:schemeClr val="bg1">
                    <a:lumMod val="65000"/>
                  </a:schemeClr>
                </a:solidFill>
              </a:rPr>
              <a:t> </a:t>
            </a:r>
          </a:p>
        </p:txBody>
      </p:sp>
      <p:sp>
        <p:nvSpPr>
          <p:cNvPr id="18" name="Rechteck 17">
            <a:extLst>
              <a:ext uri="{FF2B5EF4-FFF2-40B4-BE49-F238E27FC236}">
                <a16:creationId xmlns:a16="http://schemas.microsoft.com/office/drawing/2014/main" id="{F591FECB-5FEF-4371-A194-347A2C7CA13B}"/>
              </a:ext>
            </a:extLst>
          </p:cNvPr>
          <p:cNvSpPr/>
          <p:nvPr/>
        </p:nvSpPr>
        <p:spPr>
          <a:xfrm>
            <a:off x="11115194" y="6033388"/>
            <a:ext cx="723275" cy="230832"/>
          </a:xfrm>
          <a:prstGeom prst="rect">
            <a:avLst/>
          </a:prstGeom>
        </p:spPr>
        <p:txBody>
          <a:bodyPr wrap="none">
            <a:spAutoFit/>
          </a:bodyPr>
          <a:lstStyle/>
          <a:p>
            <a:r>
              <a:rPr lang="en-US" sz="900">
                <a:solidFill>
                  <a:schemeClr val="bg1">
                    <a:lumMod val="65000"/>
                  </a:schemeClr>
                </a:solidFill>
              </a:rPr>
              <a:t>NABU </a:t>
            </a:r>
            <a:r>
              <a:rPr lang="en-US" sz="900" err="1">
                <a:solidFill>
                  <a:schemeClr val="bg1">
                    <a:lumMod val="65000"/>
                  </a:schemeClr>
                </a:solidFill>
              </a:rPr>
              <a:t>o.J.</a:t>
            </a:r>
            <a:endParaRPr lang="de-DE" sz="900">
              <a:solidFill>
                <a:schemeClr val="bg1">
                  <a:lumMod val="65000"/>
                </a:schemeClr>
              </a:solidFill>
            </a:endParaRPr>
          </a:p>
        </p:txBody>
      </p:sp>
      <p:pic>
        <p:nvPicPr>
          <p:cNvPr id="6" name="Grafik 5" descr="Ein Bild, das Text, Schrift, Screenshot, Logo enthält.&#10;&#10;Beschreibung automatisch generiert.">
            <a:extLst>
              <a:ext uri="{FF2B5EF4-FFF2-40B4-BE49-F238E27FC236}">
                <a16:creationId xmlns:a16="http://schemas.microsoft.com/office/drawing/2014/main" id="{6ABF6BFF-9513-9B5C-B7EF-2AEFE080F549}"/>
              </a:ext>
            </a:extLst>
          </p:cNvPr>
          <p:cNvPicPr>
            <a:picLocks noChangeAspect="1"/>
          </p:cNvPicPr>
          <p:nvPr/>
        </p:nvPicPr>
        <p:blipFill>
          <a:blip r:embed="rId7"/>
          <a:stretch>
            <a:fillRect/>
          </a:stretch>
        </p:blipFill>
        <p:spPr>
          <a:xfrm>
            <a:off x="878508" y="2673621"/>
            <a:ext cx="3930107" cy="1724490"/>
          </a:xfrm>
          <a:prstGeom prst="rect">
            <a:avLst/>
          </a:prstGeom>
        </p:spPr>
      </p:pic>
      <p:sp>
        <p:nvSpPr>
          <p:cNvPr id="8" name="Textfeld 7">
            <a:extLst>
              <a:ext uri="{FF2B5EF4-FFF2-40B4-BE49-F238E27FC236}">
                <a16:creationId xmlns:a16="http://schemas.microsoft.com/office/drawing/2014/main" id="{B7712408-9960-3A73-AB46-22785DF71CDE}"/>
              </a:ext>
            </a:extLst>
          </p:cNvPr>
          <p:cNvSpPr txBox="1"/>
          <p:nvPr/>
        </p:nvSpPr>
        <p:spPr>
          <a:xfrm>
            <a:off x="790294" y="4489198"/>
            <a:ext cx="5557932" cy="232821"/>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900">
                <a:solidFill>
                  <a:srgbClr val="C4C4C4"/>
                </a:solidFill>
              </a:rPr>
              <a:t>Bildquelle: https://www.q-s.de/news-pool-de/haltungsform-kennzeichnung-ab-sommer-2024-mit-fuen.html</a:t>
            </a:r>
          </a:p>
        </p:txBody>
      </p:sp>
      <p:sp>
        <p:nvSpPr>
          <p:cNvPr id="15" name="Rechteck 14">
            <a:extLst>
              <a:ext uri="{FF2B5EF4-FFF2-40B4-BE49-F238E27FC236}">
                <a16:creationId xmlns:a16="http://schemas.microsoft.com/office/drawing/2014/main" id="{AA71E46E-6BF2-46DD-8823-87C0A9310DA8}"/>
              </a:ext>
            </a:extLst>
          </p:cNvPr>
          <p:cNvSpPr/>
          <p:nvPr/>
        </p:nvSpPr>
        <p:spPr>
          <a:xfrm>
            <a:off x="7544377" y="5872566"/>
            <a:ext cx="2145781"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sp>
        <p:nvSpPr>
          <p:cNvPr id="19" name="Rechteck 18">
            <a:extLst>
              <a:ext uri="{FF2B5EF4-FFF2-40B4-BE49-F238E27FC236}">
                <a16:creationId xmlns:a16="http://schemas.microsoft.com/office/drawing/2014/main" id="{93E93E68-0FFB-4199-85DE-653328F0C8A2}"/>
              </a:ext>
            </a:extLst>
          </p:cNvPr>
          <p:cNvSpPr/>
          <p:nvPr/>
        </p:nvSpPr>
        <p:spPr>
          <a:xfrm>
            <a:off x="8928921" y="1363806"/>
            <a:ext cx="2145781"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spTree>
    <p:extLst>
      <p:ext uri="{BB962C8B-B14F-4D97-AF65-F5344CB8AC3E}">
        <p14:creationId xmlns:p14="http://schemas.microsoft.com/office/powerpoint/2010/main" val="3485799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9FEFF-F07D-173D-2733-55128F403926}"/>
              </a:ext>
            </a:extLst>
          </p:cNvPr>
          <p:cNvSpPr>
            <a:spLocks noGrp="1"/>
          </p:cNvSpPr>
          <p:nvPr>
            <p:ph type="title"/>
          </p:nvPr>
        </p:nvSpPr>
        <p:spPr/>
        <p:txBody>
          <a:bodyPr/>
          <a:lstStyle/>
          <a:p>
            <a:r>
              <a:rPr lang="de-DE">
                <a:solidFill>
                  <a:schemeClr val="accent4">
                    <a:lumMod val="50000"/>
                  </a:schemeClr>
                </a:solidFill>
              </a:rPr>
              <a:t>Erklärung:</a:t>
            </a:r>
            <a:r>
              <a:rPr lang="de-DE">
                <a:cs typeface="Arial"/>
              </a:rPr>
              <a:t> Bio-Siegel</a:t>
            </a:r>
            <a:endParaRPr lang="de-DE"/>
          </a:p>
        </p:txBody>
      </p:sp>
      <p:sp>
        <p:nvSpPr>
          <p:cNvPr id="3" name="Inhaltsplatzhalter 2">
            <a:extLst>
              <a:ext uri="{FF2B5EF4-FFF2-40B4-BE49-F238E27FC236}">
                <a16:creationId xmlns:a16="http://schemas.microsoft.com/office/drawing/2014/main" id="{0A54ADB1-ADC7-5B11-F878-47E898511A05}"/>
              </a:ext>
            </a:extLst>
          </p:cNvPr>
          <p:cNvSpPr>
            <a:spLocks noGrp="1"/>
          </p:cNvSpPr>
          <p:nvPr>
            <p:ph idx="1"/>
          </p:nvPr>
        </p:nvSpPr>
        <p:spPr/>
        <p:txBody>
          <a:bodyPr/>
          <a:lstStyle/>
          <a:p>
            <a:pPr marL="0" indent="0" algn="ctr">
              <a:buNone/>
            </a:pPr>
            <a:endParaRPr lang="de-DE" sz="2000">
              <a:ea typeface="+mn-lt"/>
              <a:cs typeface="+mn-lt"/>
            </a:endParaRPr>
          </a:p>
          <a:p>
            <a:pPr marL="0" indent="0" algn="ctr">
              <a:buNone/>
            </a:pPr>
            <a:r>
              <a:rPr lang="de-DE" sz="2000">
                <a:ea typeface="+mn-lt"/>
                <a:cs typeface="+mn-lt"/>
              </a:rPr>
              <a:t>"Das Bio-Siegel als markengeschütztes Zeichen kann zusammen mit dem EU-Bio-Logo für die Kennzeichnung von Biolebensmitteln verwendet werden. Jedes Produkt, das mit dem Bio-Siegel gekennzeichnet wird, muss vor dem in Verkehr bringen bei der Informationsstelle Bio-Siegel angemeldet werden." </a:t>
            </a:r>
          </a:p>
          <a:p>
            <a:pPr marL="0" indent="0" algn="ctr">
              <a:buNone/>
            </a:pPr>
            <a:r>
              <a:rPr lang="de-DE" sz="2000">
                <a:ea typeface="+mn-lt"/>
                <a:cs typeface="+mn-lt"/>
              </a:rPr>
              <a:t>- oekolandbau.de</a:t>
            </a:r>
            <a:endParaRPr lang="de-DE" sz="2000">
              <a:cs typeface="Arial"/>
            </a:endParaRPr>
          </a:p>
        </p:txBody>
      </p:sp>
      <p:sp>
        <p:nvSpPr>
          <p:cNvPr id="4" name="Textplatzhalter 3">
            <a:extLst>
              <a:ext uri="{FF2B5EF4-FFF2-40B4-BE49-F238E27FC236}">
                <a16:creationId xmlns:a16="http://schemas.microsoft.com/office/drawing/2014/main" id="{DA9FA053-CB85-C431-104F-3B4FAE3F4E15}"/>
              </a:ext>
            </a:extLst>
          </p:cNvPr>
          <p:cNvSpPr>
            <a:spLocks noGrp="1"/>
          </p:cNvSpPr>
          <p:nvPr>
            <p:ph type="body" sz="quarter" idx="13"/>
          </p:nvPr>
        </p:nvSpPr>
        <p:spPr/>
        <p:txBody>
          <a:bodyPr/>
          <a:lstStyle/>
          <a:p>
            <a:r>
              <a:rPr lang="de-DE">
                <a:cs typeface="Arial"/>
              </a:rPr>
              <a:t>Deutsches Bio-Siegel</a:t>
            </a:r>
          </a:p>
        </p:txBody>
      </p:sp>
      <p:sp>
        <p:nvSpPr>
          <p:cNvPr id="6" name="Textfeld 5">
            <a:extLst>
              <a:ext uri="{FF2B5EF4-FFF2-40B4-BE49-F238E27FC236}">
                <a16:creationId xmlns:a16="http://schemas.microsoft.com/office/drawing/2014/main" id="{06547B1E-527E-F5D3-733F-0596CA309669}"/>
              </a:ext>
            </a:extLst>
          </p:cNvPr>
          <p:cNvSpPr txBox="1"/>
          <p:nvPr/>
        </p:nvSpPr>
        <p:spPr>
          <a:xfrm>
            <a:off x="7500042" y="4787209"/>
            <a:ext cx="3793026" cy="61298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1600" b="1">
                <a:cs typeface="Arial"/>
              </a:rPr>
              <a:t>Weitere Informationen:</a:t>
            </a:r>
          </a:p>
          <a:p>
            <a:pPr>
              <a:lnSpc>
                <a:spcPct val="110000"/>
              </a:lnSpc>
            </a:pPr>
            <a:r>
              <a:rPr lang="de-DE" sz="1600">
                <a:ea typeface="+mn-lt"/>
                <a:cs typeface="+mn-lt"/>
              </a:rPr>
              <a:t>https://www.oekolandbau.de/bio-siegel/</a:t>
            </a:r>
            <a:endParaRPr lang="de-DE">
              <a:ea typeface="+mn-lt"/>
              <a:cs typeface="+mn-lt"/>
            </a:endParaRPr>
          </a:p>
        </p:txBody>
      </p:sp>
      <p:pic>
        <p:nvPicPr>
          <p:cNvPr id="9" name="Grafik 8" descr="Logo des Bio-Siegels, neues Fenster: Link zum Bio-Siegel">
            <a:extLst>
              <a:ext uri="{FF2B5EF4-FFF2-40B4-BE49-F238E27FC236}">
                <a16:creationId xmlns:a16="http://schemas.microsoft.com/office/drawing/2014/main" id="{ED5F7806-AAD5-188C-69A9-E384738C6407}"/>
              </a:ext>
            </a:extLst>
          </p:cNvPr>
          <p:cNvPicPr>
            <a:picLocks noChangeAspect="1"/>
          </p:cNvPicPr>
          <p:nvPr/>
        </p:nvPicPr>
        <p:blipFill>
          <a:blip r:embed="rId2"/>
          <a:stretch>
            <a:fillRect/>
          </a:stretch>
        </p:blipFill>
        <p:spPr>
          <a:xfrm>
            <a:off x="555171" y="3796392"/>
            <a:ext cx="4027717" cy="2193474"/>
          </a:xfrm>
          <a:prstGeom prst="rect">
            <a:avLst/>
          </a:prstGeom>
          <a:ln>
            <a:noFill/>
          </a:ln>
        </p:spPr>
      </p:pic>
      <p:sp>
        <p:nvSpPr>
          <p:cNvPr id="8" name="Textfeld 7">
            <a:extLst>
              <a:ext uri="{FF2B5EF4-FFF2-40B4-BE49-F238E27FC236}">
                <a16:creationId xmlns:a16="http://schemas.microsoft.com/office/drawing/2014/main" id="{B7712408-9960-3A73-AB46-22785DF71CDE}"/>
              </a:ext>
            </a:extLst>
          </p:cNvPr>
          <p:cNvSpPr txBox="1"/>
          <p:nvPr/>
        </p:nvSpPr>
        <p:spPr>
          <a:xfrm>
            <a:off x="3206657" y="5687689"/>
            <a:ext cx="1088760"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a:solidFill>
                  <a:srgbClr val="C4C4C4"/>
                </a:solidFill>
              </a:rPr>
              <a:t>Bildquelle: BMEL</a:t>
            </a:r>
          </a:p>
        </p:txBody>
      </p:sp>
    </p:spTree>
    <p:extLst>
      <p:ext uri="{BB962C8B-B14F-4D97-AF65-F5344CB8AC3E}">
        <p14:creationId xmlns:p14="http://schemas.microsoft.com/office/powerpoint/2010/main" val="83570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F06D4E-B9F5-4FAB-BF2A-B5A8F890D229}"/>
              </a:ext>
            </a:extLst>
          </p:cNvPr>
          <p:cNvPicPr>
            <a:picLocks noChangeAspect="1"/>
          </p:cNvPicPr>
          <p:nvPr/>
        </p:nvPicPr>
        <p:blipFill>
          <a:blip r:embed="rId2"/>
          <a:stretch>
            <a:fillRect/>
          </a:stretch>
        </p:blipFill>
        <p:spPr>
          <a:xfrm>
            <a:off x="0" y="0"/>
            <a:ext cx="11682549" cy="6562254"/>
          </a:xfrm>
          <a:prstGeom prst="rect">
            <a:avLst/>
          </a:prstGeom>
          <a:ln w="12700">
            <a:solidFill>
              <a:schemeClr val="accent4"/>
            </a:solidFill>
          </a:ln>
        </p:spPr>
      </p:pic>
      <p:sp>
        <p:nvSpPr>
          <p:cNvPr id="5" name="Rechteck 4">
            <a:hlinkClick r:id="rId3"/>
            <a:extLst>
              <a:ext uri="{FF2B5EF4-FFF2-40B4-BE49-F238E27FC236}">
                <a16:creationId xmlns:a16="http://schemas.microsoft.com/office/drawing/2014/main" id="{83CBF01E-1AB4-4739-A629-AACDA18841FA}"/>
              </a:ext>
            </a:extLst>
          </p:cNvPr>
          <p:cNvSpPr/>
          <p:nvPr/>
        </p:nvSpPr>
        <p:spPr>
          <a:xfrm>
            <a:off x="3233057" y="6028509"/>
            <a:ext cx="457200" cy="235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Rechteck 5">
            <a:extLst>
              <a:ext uri="{FF2B5EF4-FFF2-40B4-BE49-F238E27FC236}">
                <a16:creationId xmlns:a16="http://schemas.microsoft.com/office/drawing/2014/main" id="{C9A32E9A-A1AA-4F7A-842C-7F9309B80AD6}"/>
              </a:ext>
            </a:extLst>
          </p:cNvPr>
          <p:cNvSpPr/>
          <p:nvPr/>
        </p:nvSpPr>
        <p:spPr>
          <a:xfrm>
            <a:off x="-50140" y="6596390"/>
            <a:ext cx="2618024" cy="261610"/>
          </a:xfrm>
          <a:prstGeom prst="rect">
            <a:avLst/>
          </a:prstGeom>
        </p:spPr>
        <p:txBody>
          <a:bodyPr wrap="none">
            <a:spAutoFit/>
          </a:bodyPr>
          <a:lstStyle/>
          <a:p>
            <a:r>
              <a:rPr lang="de-DE" sz="1100" dirty="0">
                <a:solidFill>
                  <a:srgbClr val="FF0000"/>
                </a:solidFill>
                <a:ea typeface="Calibri" panose="020F0502020204030204" pitchFamily="34" charset="0"/>
                <a:cs typeface="Times New Roman" panose="02020603050405020304" pitchFamily="18" charset="0"/>
              </a:rPr>
              <a:t>Screenshot ist nicht unter freier Lizenz.</a:t>
            </a:r>
            <a:endParaRPr lang="de-DE" sz="1100" dirty="0">
              <a:solidFill>
                <a:srgbClr val="FF0000"/>
              </a:solidFill>
            </a:endParaRPr>
          </a:p>
        </p:txBody>
      </p:sp>
    </p:spTree>
    <p:extLst>
      <p:ext uri="{BB962C8B-B14F-4D97-AF65-F5344CB8AC3E}">
        <p14:creationId xmlns:p14="http://schemas.microsoft.com/office/powerpoint/2010/main" val="2568035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9FCC646-0F26-408F-871D-8B94E8310369}"/>
              </a:ext>
            </a:extLst>
          </p:cNvPr>
          <p:cNvSpPr>
            <a:spLocks noGrp="1"/>
          </p:cNvSpPr>
          <p:nvPr>
            <p:ph type="title"/>
          </p:nvPr>
        </p:nvSpPr>
        <p:spPr/>
        <p:txBody>
          <a:bodyPr/>
          <a:lstStyle/>
          <a:p>
            <a:r>
              <a:rPr lang="de-DE" dirty="0">
                <a:ea typeface="+mj-lt"/>
                <a:cs typeface="+mj-lt"/>
              </a:rPr>
              <a:t>Leitfaden zur Umsetzung der Bio-AHV-Verpflegung</a:t>
            </a:r>
            <a:endParaRPr lang="de-DE" dirty="0"/>
          </a:p>
        </p:txBody>
      </p:sp>
      <p:sp>
        <p:nvSpPr>
          <p:cNvPr id="6" name="Textplatzhalter 5">
            <a:extLst>
              <a:ext uri="{FF2B5EF4-FFF2-40B4-BE49-F238E27FC236}">
                <a16:creationId xmlns:a16="http://schemas.microsoft.com/office/drawing/2014/main" id="{9AE3F048-EBFE-42F1-B5B9-14C92DF9841B}"/>
              </a:ext>
            </a:extLst>
          </p:cNvPr>
          <p:cNvSpPr>
            <a:spLocks noGrp="1"/>
          </p:cNvSpPr>
          <p:nvPr>
            <p:ph idx="1"/>
          </p:nvPr>
        </p:nvSpPr>
        <p:spPr>
          <a:xfrm>
            <a:off x="371481" y="1785938"/>
            <a:ext cx="11536984" cy="4267200"/>
          </a:xfrm>
        </p:spPr>
        <p:txBody>
          <a:bodyPr/>
          <a:lstStyle/>
          <a:p>
            <a:pPr marL="0" indent="0">
              <a:buNone/>
            </a:pPr>
            <a:r>
              <a:rPr lang="de-DE" dirty="0">
                <a:cs typeface="Arial"/>
              </a:rPr>
              <a:t>im </a:t>
            </a:r>
            <a:r>
              <a:rPr lang="de-DE" b="1" dirty="0">
                <a:cs typeface="Arial"/>
              </a:rPr>
              <a:t>Oktober 2023</a:t>
            </a:r>
            <a:r>
              <a:rPr lang="de-DE" dirty="0">
                <a:cs typeface="Arial"/>
              </a:rPr>
              <a:t> ist die </a:t>
            </a:r>
            <a:r>
              <a:rPr lang="de-DE" b="1" dirty="0">
                <a:cs typeface="Arial"/>
              </a:rPr>
              <a:t>Bio-Außer-Haus-Verpflegung-Verordnung (Bio-AHVV)</a:t>
            </a:r>
            <a:r>
              <a:rPr lang="de-DE" dirty="0">
                <a:cs typeface="Arial"/>
              </a:rPr>
              <a:t> in Kraft getreten.</a:t>
            </a:r>
            <a:endParaRPr lang="de-DE" dirty="0"/>
          </a:p>
          <a:p>
            <a:pPr marL="0" indent="0">
              <a:buNone/>
            </a:pPr>
            <a:endParaRPr lang="de-DE" dirty="0"/>
          </a:p>
          <a:p>
            <a:pPr marL="0" indent="0">
              <a:buNone/>
            </a:pPr>
            <a:r>
              <a:rPr lang="de-DE" dirty="0">
                <a:cs typeface="Arial"/>
              </a:rPr>
              <a:t>Seitdem sind viele Fragen bei allen Beteiligten aufgekommen: Welche </a:t>
            </a:r>
            <a:r>
              <a:rPr lang="de-DE" b="1" dirty="0">
                <a:cs typeface="Arial"/>
              </a:rPr>
              <a:t>Anforderungen</a:t>
            </a:r>
            <a:r>
              <a:rPr lang="de-DE" dirty="0">
                <a:cs typeface="Arial"/>
              </a:rPr>
              <a:t> gelten für die Kennzeichnung von Bio-Zutaten und -Erzeugnissen? Wie kann Bio auf Speiseplänen und anderen Materialien </a:t>
            </a:r>
            <a:r>
              <a:rPr lang="de-DE" b="1" dirty="0">
                <a:cs typeface="Arial"/>
              </a:rPr>
              <a:t>kommuniziert</a:t>
            </a:r>
            <a:r>
              <a:rPr lang="de-DE" dirty="0">
                <a:cs typeface="Arial"/>
              </a:rPr>
              <a:t> werden? Was ist der </a:t>
            </a:r>
            <a:r>
              <a:rPr lang="de-DE" b="1" dirty="0">
                <a:cs typeface="Arial"/>
              </a:rPr>
              <a:t>Unterschied</a:t>
            </a:r>
            <a:r>
              <a:rPr lang="de-DE" dirty="0">
                <a:cs typeface="Arial"/>
              </a:rPr>
              <a:t> zwischen der </a:t>
            </a:r>
            <a:r>
              <a:rPr lang="de-DE" b="1" dirty="0">
                <a:cs typeface="Arial"/>
              </a:rPr>
              <a:t>verpflichtenden Kennzeichnung und der optionalen Auszeichnungsmöglichkeit</a:t>
            </a:r>
            <a:r>
              <a:rPr lang="de-DE" dirty="0">
                <a:cs typeface="Arial"/>
              </a:rPr>
              <a:t> mit dem Bio-AHV-Logo in Bronze, Silber oder Gold?</a:t>
            </a:r>
            <a:endParaRPr lang="de-DE" dirty="0"/>
          </a:p>
          <a:p>
            <a:pPr marL="0" indent="0">
              <a:buNone/>
            </a:pPr>
            <a:r>
              <a:rPr lang="de-DE" dirty="0">
                <a:cs typeface="Arial"/>
              </a:rPr>
              <a:t>Und dies sind sicher nur einige Fragen, die Sie sich zur praktischen Umsetzung der neuen Bio- AHV-Verordnung gestellt haben.</a:t>
            </a:r>
            <a:endParaRPr lang="de-DE" dirty="0"/>
          </a:p>
          <a:p>
            <a:pPr marL="0" indent="0">
              <a:buNone/>
            </a:pPr>
            <a:endParaRPr lang="de-DE" dirty="0">
              <a:cs typeface="Arial"/>
            </a:endParaRPr>
          </a:p>
          <a:p>
            <a:pPr marL="0" indent="0">
              <a:buNone/>
            </a:pPr>
            <a:r>
              <a:rPr lang="de-DE" dirty="0">
                <a:cs typeface="Arial"/>
              </a:rPr>
              <a:t>Antworten auf diese Fragen finden Sie über den kostenlosen Leitfaden der </a:t>
            </a:r>
            <a:r>
              <a:rPr lang="de-DE" dirty="0" err="1">
                <a:cs typeface="Arial"/>
              </a:rPr>
              <a:t>GfRS</a:t>
            </a:r>
            <a:r>
              <a:rPr lang="de-DE" dirty="0">
                <a:cs typeface="Arial"/>
              </a:rPr>
              <a:t>: </a:t>
            </a:r>
            <a:r>
              <a:rPr lang="de-DE" dirty="0">
                <a:cs typeface="Arial"/>
                <a:hlinkClick r:id="rId2"/>
              </a:rPr>
              <a:t>https://averdishome.wordpress.com/initiativen/mehr-bio-mit-zertifikat-in-der-ahv/</a:t>
            </a:r>
            <a:r>
              <a:rPr lang="de-DE" dirty="0">
                <a:cs typeface="Arial"/>
              </a:rPr>
              <a:t> </a:t>
            </a:r>
          </a:p>
        </p:txBody>
      </p:sp>
      <p:pic>
        <p:nvPicPr>
          <p:cNvPr id="3" name="Grafik 2" descr="Menüband mit einfarbiger Füllung">
            <a:extLst>
              <a:ext uri="{FF2B5EF4-FFF2-40B4-BE49-F238E27FC236}">
                <a16:creationId xmlns:a16="http://schemas.microsoft.com/office/drawing/2014/main" id="{4A0B519A-C839-9C1C-F840-79ADAD044E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6663" y="811060"/>
            <a:ext cx="914400" cy="914400"/>
          </a:xfrm>
          <a:prstGeom prst="rect">
            <a:avLst/>
          </a:prstGeom>
        </p:spPr>
      </p:pic>
    </p:spTree>
    <p:extLst>
      <p:ext uri="{BB962C8B-B14F-4D97-AF65-F5344CB8AC3E}">
        <p14:creationId xmlns:p14="http://schemas.microsoft.com/office/powerpoint/2010/main" val="2231788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9FEFF-F07D-173D-2733-55128F403926}"/>
              </a:ext>
            </a:extLst>
          </p:cNvPr>
          <p:cNvSpPr>
            <a:spLocks noGrp="1"/>
          </p:cNvSpPr>
          <p:nvPr>
            <p:ph type="title"/>
          </p:nvPr>
        </p:nvSpPr>
        <p:spPr/>
        <p:txBody>
          <a:bodyPr/>
          <a:lstStyle/>
          <a:p>
            <a:r>
              <a:rPr lang="de-DE">
                <a:solidFill>
                  <a:schemeClr val="accent4">
                    <a:lumMod val="50000"/>
                  </a:schemeClr>
                </a:solidFill>
              </a:rPr>
              <a:t>Erklärung:</a:t>
            </a:r>
            <a:r>
              <a:rPr lang="de-DE">
                <a:cs typeface="Arial"/>
              </a:rPr>
              <a:t> Haltungsform</a:t>
            </a:r>
            <a:endParaRPr lang="de-DE"/>
          </a:p>
        </p:txBody>
      </p:sp>
      <p:sp>
        <p:nvSpPr>
          <p:cNvPr id="3" name="Inhaltsplatzhalter 2">
            <a:extLst>
              <a:ext uri="{FF2B5EF4-FFF2-40B4-BE49-F238E27FC236}">
                <a16:creationId xmlns:a16="http://schemas.microsoft.com/office/drawing/2014/main" id="{0A54ADB1-ADC7-5B11-F878-47E898511A05}"/>
              </a:ext>
            </a:extLst>
          </p:cNvPr>
          <p:cNvSpPr>
            <a:spLocks noGrp="1"/>
          </p:cNvSpPr>
          <p:nvPr>
            <p:ph idx="1"/>
          </p:nvPr>
        </p:nvSpPr>
        <p:spPr/>
        <p:txBody>
          <a:bodyPr/>
          <a:lstStyle/>
          <a:p>
            <a:pPr marL="0" indent="0">
              <a:buNone/>
            </a:pPr>
            <a:r>
              <a:rPr lang="de-DE">
                <a:cs typeface="Arial"/>
              </a:rPr>
              <a:t>Die fünfstufige Haltungsform-Kennzeichnung soll den Verbrauchern als Orientierung auf Fleisch- und Milchprodukten dienen, damit sie einschätzen können, unter welchen </a:t>
            </a:r>
            <a:r>
              <a:rPr lang="de-DE">
                <a:ea typeface="+mn-lt"/>
                <a:cs typeface="+mn-lt"/>
              </a:rPr>
              <a:t>Haltungsbedingungen</a:t>
            </a:r>
            <a:r>
              <a:rPr lang="de-DE">
                <a:cs typeface="Arial"/>
              </a:rPr>
              <a:t> die Tiere gelebt haben.</a:t>
            </a:r>
          </a:p>
          <a:p>
            <a:pPr marL="0" indent="0">
              <a:buNone/>
            </a:pPr>
            <a:endParaRPr lang="de-DE">
              <a:cs typeface="Arial"/>
            </a:endParaRPr>
          </a:p>
          <a:p>
            <a:pPr marL="0" indent="0">
              <a:buNone/>
            </a:pPr>
            <a:r>
              <a:rPr lang="de-DE">
                <a:cs typeface="Arial"/>
              </a:rPr>
              <a:t>"</a:t>
            </a:r>
            <a:r>
              <a:rPr lang="de-DE">
                <a:ea typeface="+mn-lt"/>
                <a:cs typeface="+mn-lt"/>
              </a:rPr>
              <a:t>Anhand der Einstufung von 1 bis 5 zeigt die Haltungsform den Grad des Tierwohls an – von Stufe 1 Stallhaltung bis hin zu Stufe 5 Bio." - haltungsform.de</a:t>
            </a:r>
          </a:p>
          <a:p>
            <a:pPr marL="0" indent="0">
              <a:buNone/>
            </a:pPr>
            <a:endParaRPr lang="de-DE">
              <a:cs typeface="Arial"/>
            </a:endParaRPr>
          </a:p>
        </p:txBody>
      </p:sp>
      <p:sp>
        <p:nvSpPr>
          <p:cNvPr id="4" name="Textplatzhalter 3">
            <a:extLst>
              <a:ext uri="{FF2B5EF4-FFF2-40B4-BE49-F238E27FC236}">
                <a16:creationId xmlns:a16="http://schemas.microsoft.com/office/drawing/2014/main" id="{DA9FA053-CB85-C431-104F-3B4FAE3F4E15}"/>
              </a:ext>
            </a:extLst>
          </p:cNvPr>
          <p:cNvSpPr>
            <a:spLocks noGrp="1"/>
          </p:cNvSpPr>
          <p:nvPr>
            <p:ph type="body" sz="quarter" idx="13"/>
          </p:nvPr>
        </p:nvSpPr>
        <p:spPr/>
        <p:txBody>
          <a:bodyPr/>
          <a:lstStyle/>
          <a:p>
            <a:r>
              <a:rPr lang="de-DE">
                <a:cs typeface="Arial"/>
              </a:rPr>
              <a:t>Fünf Haltungsform-Stufen</a:t>
            </a:r>
            <a:endParaRPr lang="de-DE"/>
          </a:p>
        </p:txBody>
      </p:sp>
      <p:pic>
        <p:nvPicPr>
          <p:cNvPr id="7" name="Grafik 6" descr="Ein Bild, das Text, Schrift, Screenshot, Logo enthält.&#10;&#10;Beschreibung automatisch generiert.">
            <a:extLst>
              <a:ext uri="{FF2B5EF4-FFF2-40B4-BE49-F238E27FC236}">
                <a16:creationId xmlns:a16="http://schemas.microsoft.com/office/drawing/2014/main" id="{6ABF6BFF-9513-9B5C-B7EF-2AEFE080F549}"/>
              </a:ext>
            </a:extLst>
          </p:cNvPr>
          <p:cNvPicPr>
            <a:picLocks noChangeAspect="1"/>
          </p:cNvPicPr>
          <p:nvPr/>
        </p:nvPicPr>
        <p:blipFill>
          <a:blip r:embed="rId2"/>
          <a:stretch>
            <a:fillRect/>
          </a:stretch>
        </p:blipFill>
        <p:spPr>
          <a:xfrm>
            <a:off x="2848557" y="3937426"/>
            <a:ext cx="3930107" cy="1724490"/>
          </a:xfrm>
          <a:prstGeom prst="rect">
            <a:avLst/>
          </a:prstGeom>
        </p:spPr>
      </p:pic>
      <p:sp>
        <p:nvSpPr>
          <p:cNvPr id="8" name="Textfeld 7">
            <a:extLst>
              <a:ext uri="{FF2B5EF4-FFF2-40B4-BE49-F238E27FC236}">
                <a16:creationId xmlns:a16="http://schemas.microsoft.com/office/drawing/2014/main" id="{B7712408-9960-3A73-AB46-22785DF71CDE}"/>
              </a:ext>
            </a:extLst>
          </p:cNvPr>
          <p:cNvSpPr txBox="1"/>
          <p:nvPr/>
        </p:nvSpPr>
        <p:spPr>
          <a:xfrm>
            <a:off x="2760343" y="5753003"/>
            <a:ext cx="5557932"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a:solidFill>
                  <a:srgbClr val="C4C4C4"/>
                </a:solidFill>
              </a:rPr>
              <a:t>Bildquelle: https://www.q-s.de/news-pool-de/haltungsform-kennzeichnung-ab-sommer-2024-mit-fuen.html</a:t>
            </a:r>
          </a:p>
        </p:txBody>
      </p:sp>
      <p:sp>
        <p:nvSpPr>
          <p:cNvPr id="6" name="Textfeld 5">
            <a:extLst>
              <a:ext uri="{FF2B5EF4-FFF2-40B4-BE49-F238E27FC236}">
                <a16:creationId xmlns:a16="http://schemas.microsoft.com/office/drawing/2014/main" id="{06547B1E-527E-F5D3-733F-0596CA309669}"/>
              </a:ext>
            </a:extLst>
          </p:cNvPr>
          <p:cNvSpPr txBox="1"/>
          <p:nvPr/>
        </p:nvSpPr>
        <p:spPr>
          <a:xfrm>
            <a:off x="8185842" y="4863409"/>
            <a:ext cx="3793026" cy="61298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1600" b="1">
                <a:cs typeface="Arial"/>
              </a:rPr>
              <a:t>Weitere Informationen:</a:t>
            </a:r>
          </a:p>
          <a:p>
            <a:pPr>
              <a:lnSpc>
                <a:spcPct val="110000"/>
              </a:lnSpc>
            </a:pPr>
            <a:r>
              <a:rPr lang="de-DE" sz="1600">
                <a:ea typeface="+mn-lt"/>
                <a:cs typeface="+mn-lt"/>
              </a:rPr>
              <a:t>https://haltungsform.de/kriterien-5stufig/</a:t>
            </a:r>
            <a:endParaRPr lang="de-DE" sz="1600">
              <a:cs typeface="Arial"/>
            </a:endParaRPr>
          </a:p>
        </p:txBody>
      </p:sp>
    </p:spTree>
    <p:extLst>
      <p:ext uri="{BB962C8B-B14F-4D97-AF65-F5344CB8AC3E}">
        <p14:creationId xmlns:p14="http://schemas.microsoft.com/office/powerpoint/2010/main" val="1977603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F3EF74F-DA27-4195-89BD-782D66CF0B40}"/>
              </a:ext>
            </a:extLst>
          </p:cNvPr>
          <p:cNvSpPr>
            <a:spLocks noGrp="1"/>
          </p:cNvSpPr>
          <p:nvPr>
            <p:ph type="title"/>
          </p:nvPr>
        </p:nvSpPr>
        <p:spPr/>
        <p:txBody>
          <a:bodyPr/>
          <a:lstStyle/>
          <a:p>
            <a:r>
              <a:rPr lang="de-DE"/>
              <a:t>Beschaffung und Nachhaltigkeit</a:t>
            </a:r>
          </a:p>
        </p:txBody>
      </p:sp>
      <p:sp>
        <p:nvSpPr>
          <p:cNvPr id="8" name="Textplatzhalter 7">
            <a:extLst>
              <a:ext uri="{FF2B5EF4-FFF2-40B4-BE49-F238E27FC236}">
                <a16:creationId xmlns:a16="http://schemas.microsoft.com/office/drawing/2014/main" id="{B643F596-EAAA-4B61-95D1-93C5A82D7800}"/>
              </a:ext>
            </a:extLst>
          </p:cNvPr>
          <p:cNvSpPr>
            <a:spLocks noGrp="1"/>
          </p:cNvSpPr>
          <p:nvPr>
            <p:ph type="body" sz="quarter" idx="13"/>
          </p:nvPr>
        </p:nvSpPr>
        <p:spPr/>
        <p:txBody>
          <a:bodyPr/>
          <a:lstStyle/>
          <a:p>
            <a:r>
              <a:rPr lang="de-DE"/>
              <a:t>Artgerechte Tierhaltung – Wildfleisch </a:t>
            </a:r>
          </a:p>
        </p:txBody>
      </p:sp>
      <p:sp>
        <p:nvSpPr>
          <p:cNvPr id="9" name="Google Shape;451;g1b920655c7f_0_18">
            <a:extLst>
              <a:ext uri="{FF2B5EF4-FFF2-40B4-BE49-F238E27FC236}">
                <a16:creationId xmlns:a16="http://schemas.microsoft.com/office/drawing/2014/main" id="{616FDF43-F9C3-49AA-803F-3F56FD336C77}"/>
              </a:ext>
            </a:extLst>
          </p:cNvPr>
          <p:cNvSpPr txBox="1">
            <a:spLocks/>
          </p:cNvSpPr>
          <p:nvPr/>
        </p:nvSpPr>
        <p:spPr bwMode="auto">
          <a:xfrm>
            <a:off x="479425" y="1554700"/>
            <a:ext cx="6869393" cy="417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20040">
              <a:lnSpc>
                <a:spcPct val="140000"/>
              </a:lnSpc>
              <a:spcBef>
                <a:spcPts val="0"/>
              </a:spcBef>
              <a:spcAft>
                <a:spcPts val="0"/>
              </a:spcAft>
              <a:buSzPts val="1440"/>
              <a:buFont typeface="Arial" charset="0"/>
              <a:buChar char="●"/>
            </a:pPr>
            <a:r>
              <a:rPr lang="de-DE" dirty="0">
                <a:highlight>
                  <a:srgbClr val="FFFFFF"/>
                </a:highligh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9"/>
                  </a:ext>
                </a:extLst>
              </a:rPr>
              <a:t>Pro-</a:t>
            </a:r>
            <a:r>
              <a:rPr lang="de-DE" dirty="0">
                <a:highlight>
                  <a:srgbClr val="FFFFFF"/>
                </a:highlight>
              </a:rPr>
              <a:t>Kopf-Verzehr in Deutschland ca.1 Kg/ Jahr</a:t>
            </a:r>
            <a:endParaRPr lang="de-DE" dirty="0">
              <a:highlight>
                <a:srgbClr val="FFFFFF"/>
              </a:highlight>
              <a:cs typeface="Arial"/>
            </a:endParaRPr>
          </a:p>
          <a:p>
            <a:pPr marL="457200" indent="-320040">
              <a:lnSpc>
                <a:spcPct val="140000"/>
              </a:lnSpc>
              <a:spcBef>
                <a:spcPts val="0"/>
              </a:spcBef>
              <a:spcAft>
                <a:spcPts val="0"/>
              </a:spcAft>
              <a:buSzPts val="1440"/>
              <a:buFont typeface="Arial" charset="0"/>
              <a:buChar char="●"/>
            </a:pPr>
            <a:r>
              <a:rPr lang="de-DE" dirty="0">
                <a:highlight>
                  <a:srgbClr val="FFFFFF"/>
                </a:highlight>
              </a:rPr>
              <a:t>Ca. 60 % des aktuellen Verzehrs an Wildfleisch in Deutschland kann durch die Jagd in Deutschland gedeckt werden.</a:t>
            </a:r>
          </a:p>
          <a:p>
            <a:pPr marL="457200" indent="-320040">
              <a:lnSpc>
                <a:spcPct val="140000"/>
              </a:lnSpc>
              <a:spcBef>
                <a:spcPts val="0"/>
              </a:spcBef>
              <a:spcAft>
                <a:spcPts val="0"/>
              </a:spcAft>
              <a:buSzPts val="1440"/>
              <a:buFont typeface="Arial" charset="0"/>
              <a:buChar char="●"/>
            </a:pPr>
            <a:r>
              <a:rPr lang="de-DE" dirty="0">
                <a:highlight>
                  <a:srgbClr val="FFFFFF"/>
                </a:highlight>
              </a:rPr>
              <a:t>1,1 Millionen Rehe und über 800.000 Wildschweine</a:t>
            </a:r>
            <a:r>
              <a:rPr lang="de-DE" sz="1000" dirty="0">
                <a:highlight>
                  <a:srgbClr val="FFFFFF"/>
                </a:highlight>
              </a:rPr>
              <a:t> </a:t>
            </a:r>
          </a:p>
          <a:p>
            <a:pPr marL="457200" indent="-320040">
              <a:lnSpc>
                <a:spcPct val="140000"/>
              </a:lnSpc>
              <a:spcBef>
                <a:spcPts val="0"/>
              </a:spcBef>
              <a:spcAft>
                <a:spcPts val="0"/>
              </a:spcAft>
              <a:buSzPts val="1440"/>
              <a:buFont typeface="Arial" charset="0"/>
              <a:buChar char="●"/>
            </a:pPr>
            <a:r>
              <a:rPr lang="de-DE" dirty="0">
                <a:highlight>
                  <a:srgbClr val="FFFFFF"/>
                </a:highlight>
              </a:rPr>
              <a:t>Ökologisch in gewissem Maße besser, hat einige Vorteile z.B. weniger Futtermittel</a:t>
            </a:r>
            <a:r>
              <a:rPr lang="de-DE" sz="1000" dirty="0">
                <a:highlight>
                  <a:srgbClr val="FFFFFF"/>
                </a:highlight>
              </a:rPr>
              <a:t> </a:t>
            </a:r>
            <a:br>
              <a:rPr lang="de-DE" sz="1000" dirty="0">
                <a:highlight>
                  <a:srgbClr val="FFFFFF"/>
                </a:highlight>
              </a:rPr>
            </a:br>
            <a:r>
              <a:rPr lang="de-DE" dirty="0">
                <a:highlight>
                  <a:srgbClr val="FFFFFF"/>
                </a:highlight>
              </a:rPr>
              <a:t>→</a:t>
            </a:r>
            <a:r>
              <a:rPr lang="de-DE" sz="1000" dirty="0">
                <a:highlight>
                  <a:srgbClr val="FFFFFF"/>
                </a:highlight>
              </a:rPr>
              <a:t> </a:t>
            </a:r>
            <a:r>
              <a:rPr lang="de-DE" dirty="0">
                <a:highlight>
                  <a:srgbClr val="FFFFFF"/>
                </a:highlight>
              </a:rPr>
              <a:t>Vermeiden: Kauf von Zuchtwildfleisch welches aus Osteuropa und Neuseeland stammt und hierzulande als TK-Produkt angeboten wird.</a:t>
            </a:r>
            <a:endParaRPr lang="de-DE" dirty="0">
              <a:highlight>
                <a:srgbClr val="F9FCF6"/>
              </a:highlight>
            </a:endParaRPr>
          </a:p>
          <a:p>
            <a:pPr marL="0" indent="0">
              <a:lnSpc>
                <a:spcPct val="140000"/>
              </a:lnSpc>
              <a:spcBef>
                <a:spcPts val="1500"/>
              </a:spcBef>
              <a:spcAft>
                <a:spcPts val="0"/>
              </a:spcAft>
              <a:buSzPts val="1440"/>
              <a:buFont typeface="Arial" charset="0"/>
              <a:buNone/>
            </a:pPr>
            <a:endParaRPr lang="de-DE" dirty="0">
              <a:solidFill>
                <a:srgbClr val="525252"/>
              </a:solidFill>
              <a:highlight>
                <a:srgbClr val="FFFFFF"/>
              </a:highlight>
            </a:endParaRPr>
          </a:p>
          <a:p>
            <a:pPr marL="0" indent="0">
              <a:lnSpc>
                <a:spcPct val="123529"/>
              </a:lnSpc>
              <a:spcBef>
                <a:spcPts val="1800"/>
              </a:spcBef>
              <a:spcAft>
                <a:spcPts val="0"/>
              </a:spcAft>
              <a:buSzPts val="1440"/>
              <a:buFont typeface="Arial" charset="0"/>
              <a:buNone/>
            </a:pPr>
            <a:endParaRPr lang="de-DE" sz="1000" b="1" dirty="0">
              <a:solidFill>
                <a:srgbClr val="333333"/>
              </a:solidFill>
              <a:highlight>
                <a:srgbClr val="FFFFFF"/>
              </a:highlight>
              <a:latin typeface="Arial"/>
              <a:ea typeface="Arial"/>
              <a:cs typeface="Arial"/>
              <a:sym typeface="Arial"/>
            </a:endParaRPr>
          </a:p>
          <a:p>
            <a:pPr marL="0" indent="0">
              <a:lnSpc>
                <a:spcPct val="123529"/>
              </a:lnSpc>
              <a:spcBef>
                <a:spcPts val="1800"/>
              </a:spcBef>
              <a:spcAft>
                <a:spcPts val="0"/>
              </a:spcAft>
              <a:buSzPts val="1440"/>
              <a:buFont typeface="Arial" charset="0"/>
              <a:buNone/>
            </a:pPr>
            <a:endParaRPr lang="de-DE" sz="1150" b="1" dirty="0">
              <a:solidFill>
                <a:srgbClr val="333333"/>
              </a:solidFill>
              <a:highlight>
                <a:srgbClr val="FFFFFF"/>
              </a:highlight>
              <a:latin typeface="Arial"/>
              <a:ea typeface="Arial"/>
              <a:cs typeface="Arial"/>
              <a:sym typeface="Arial"/>
            </a:endParaRPr>
          </a:p>
          <a:p>
            <a:pPr marL="0" indent="0">
              <a:lnSpc>
                <a:spcPct val="123529"/>
              </a:lnSpc>
              <a:spcBef>
                <a:spcPts val="1800"/>
              </a:spcBef>
              <a:spcAft>
                <a:spcPts val="0"/>
              </a:spcAft>
              <a:buClr>
                <a:schemeClr val="dk1"/>
              </a:buClr>
              <a:buSzPts val="1100"/>
              <a:buFont typeface="Arial"/>
              <a:buNone/>
            </a:pPr>
            <a:endParaRPr lang="de-DE" sz="1150" b="1" dirty="0">
              <a:solidFill>
                <a:srgbClr val="333333"/>
              </a:solidFill>
              <a:highlight>
                <a:srgbClr val="FFFFFF"/>
              </a:highlight>
              <a:latin typeface="Arial"/>
              <a:ea typeface="Arial"/>
              <a:cs typeface="Arial"/>
              <a:sym typeface="Arial"/>
            </a:endParaRPr>
          </a:p>
          <a:p>
            <a:pPr marL="0" indent="0">
              <a:spcBef>
                <a:spcPts val="400"/>
              </a:spcBef>
              <a:spcAft>
                <a:spcPts val="0"/>
              </a:spcAft>
              <a:buSzPts val="1440"/>
              <a:buFont typeface="Arial" charset="0"/>
              <a:buNone/>
            </a:pPr>
            <a:endParaRPr lang="de-DE" sz="1100" dirty="0"/>
          </a:p>
        </p:txBody>
      </p:sp>
      <p:sp>
        <p:nvSpPr>
          <p:cNvPr id="2" name="Rechteck 1">
            <a:extLst>
              <a:ext uri="{FF2B5EF4-FFF2-40B4-BE49-F238E27FC236}">
                <a16:creationId xmlns:a16="http://schemas.microsoft.com/office/drawing/2014/main" id="{B3A46ABE-E0AE-4841-85D1-64077A7B59DB}"/>
              </a:ext>
            </a:extLst>
          </p:cNvPr>
          <p:cNvSpPr/>
          <p:nvPr/>
        </p:nvSpPr>
        <p:spPr>
          <a:xfrm>
            <a:off x="9192350" y="6047460"/>
            <a:ext cx="2717411" cy="230832"/>
          </a:xfrm>
          <a:prstGeom prst="rect">
            <a:avLst/>
          </a:prstGeom>
        </p:spPr>
        <p:txBody>
          <a:bodyPr wrap="none">
            <a:spAutoFit/>
          </a:bodyPr>
          <a:lstStyle/>
          <a:p>
            <a:r>
              <a:rPr lang="de-DE" sz="900">
                <a:solidFill>
                  <a:schemeClr val="bg1">
                    <a:lumMod val="65000"/>
                  </a:schemeClr>
                </a:solidFill>
              </a:rPr>
              <a:t>Bundesinformationszentrum Landwirtschaft, 2023</a:t>
            </a:r>
          </a:p>
        </p:txBody>
      </p:sp>
      <p:pic>
        <p:nvPicPr>
          <p:cNvPr id="4" name="Grafik 3">
            <a:extLst>
              <a:ext uri="{FF2B5EF4-FFF2-40B4-BE49-F238E27FC236}">
                <a16:creationId xmlns:a16="http://schemas.microsoft.com/office/drawing/2014/main" id="{1E711820-B030-4240-AE07-E4051055B938}"/>
              </a:ext>
            </a:extLst>
          </p:cNvPr>
          <p:cNvPicPr>
            <a:picLocks noChangeAspect="1"/>
          </p:cNvPicPr>
          <p:nvPr/>
        </p:nvPicPr>
        <p:blipFill>
          <a:blip r:embed="rId3"/>
          <a:stretch>
            <a:fillRect/>
          </a:stretch>
        </p:blipFill>
        <p:spPr>
          <a:xfrm>
            <a:off x="7697637" y="1351430"/>
            <a:ext cx="4123006" cy="4123006"/>
          </a:xfrm>
          <a:prstGeom prst="rect">
            <a:avLst/>
          </a:prstGeom>
        </p:spPr>
      </p:pic>
      <p:sp>
        <p:nvSpPr>
          <p:cNvPr id="10" name="Rechteck 9">
            <a:extLst>
              <a:ext uri="{FF2B5EF4-FFF2-40B4-BE49-F238E27FC236}">
                <a16:creationId xmlns:a16="http://schemas.microsoft.com/office/drawing/2014/main" id="{CCA09AE6-F044-433D-B3F6-64AFCE450CDE}"/>
              </a:ext>
            </a:extLst>
          </p:cNvPr>
          <p:cNvSpPr/>
          <p:nvPr/>
        </p:nvSpPr>
        <p:spPr>
          <a:xfrm>
            <a:off x="7630094" y="5506570"/>
            <a:ext cx="4279667" cy="369332"/>
          </a:xfrm>
          <a:prstGeom prst="rect">
            <a:avLst/>
          </a:prstGeom>
          <a:solidFill>
            <a:schemeClr val="bg1"/>
          </a:solidFill>
        </p:spPr>
        <p:txBody>
          <a:bodyPr wrap="square">
            <a:spAutoFit/>
          </a:bodyPr>
          <a:lstStyle/>
          <a:p>
            <a:r>
              <a:rPr lang="de-DE" sz="900" dirty="0">
                <a:solidFill>
                  <a:schemeClr val="bg1">
                    <a:lumMod val="65000"/>
                  </a:schemeClr>
                </a:solidFill>
              </a:rPr>
              <a:t>Bildquelle: KI generiert mit dem Adobe Express </a:t>
            </a:r>
          </a:p>
          <a:p>
            <a:r>
              <a:rPr lang="de-DE" sz="900" dirty="0"/>
              <a:t>-  </a:t>
            </a:r>
            <a:r>
              <a:rPr lang="de-DE" sz="900" dirty="0">
                <a:solidFill>
                  <a:srgbClr val="FF0000"/>
                </a:solidFill>
              </a:rPr>
              <a:t>gemeinfrei (daher nicht unter freier Lizenz)</a:t>
            </a:r>
          </a:p>
        </p:txBody>
      </p:sp>
    </p:spTree>
    <p:extLst>
      <p:ext uri="{BB962C8B-B14F-4D97-AF65-F5344CB8AC3E}">
        <p14:creationId xmlns:p14="http://schemas.microsoft.com/office/powerpoint/2010/main" val="1116546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49716-D2B4-4878-8276-F55E6A5CE89F}"/>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B4C15244-ADE3-49C5-BA8A-31AD051FF870}"/>
              </a:ext>
            </a:extLst>
          </p:cNvPr>
          <p:cNvSpPr>
            <a:spLocks noGrp="1"/>
          </p:cNvSpPr>
          <p:nvPr>
            <p:ph type="body" sz="quarter" idx="13"/>
          </p:nvPr>
        </p:nvSpPr>
        <p:spPr/>
        <p:txBody>
          <a:bodyPr/>
          <a:lstStyle/>
          <a:p>
            <a:r>
              <a:rPr lang="de-DE"/>
              <a:t>Bio</a:t>
            </a:r>
          </a:p>
        </p:txBody>
      </p:sp>
      <p:sp>
        <p:nvSpPr>
          <p:cNvPr id="6" name="Google Shape;576;g1dca1ca2c72_0_83">
            <a:extLst>
              <a:ext uri="{FF2B5EF4-FFF2-40B4-BE49-F238E27FC236}">
                <a16:creationId xmlns:a16="http://schemas.microsoft.com/office/drawing/2014/main" id="{1DEDD427-EDBC-40B1-91CC-8A17C092CF61}"/>
              </a:ext>
            </a:extLst>
          </p:cNvPr>
          <p:cNvSpPr txBox="1">
            <a:spLocks/>
          </p:cNvSpPr>
          <p:nvPr/>
        </p:nvSpPr>
        <p:spPr bwMode="auto">
          <a:xfrm>
            <a:off x="784225" y="1783800"/>
            <a:ext cx="9435000" cy="4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200000"/>
              </a:lnSpc>
              <a:spcBef>
                <a:spcPts val="1000"/>
              </a:spcBef>
              <a:spcAft>
                <a:spcPts val="0"/>
              </a:spcAft>
              <a:buSzPts val="1440"/>
              <a:buFont typeface="Arial" charset="0"/>
              <a:buNone/>
            </a:pPr>
            <a:r>
              <a:rPr lang="de-DE" sz="2100" b="1" dirty="0">
                <a:solidFill>
                  <a:schemeClr val="accent5">
                    <a:lumMod val="75000"/>
                  </a:schemeClr>
                </a:solidFill>
              </a:rPr>
              <a:t>Ökologisch erzeugte Lebensmittel / artgerechte Tierhaltung</a:t>
            </a:r>
            <a:endParaRPr lang="de-DE" dirty="0">
              <a:solidFill>
                <a:schemeClr val="accent5">
                  <a:lumMod val="75000"/>
                </a:schemeClr>
              </a:solidFill>
            </a:endParaRPr>
          </a:p>
          <a:p>
            <a:pPr marL="457200" indent="0">
              <a:lnSpc>
                <a:spcPct val="200000"/>
              </a:lnSpc>
              <a:spcBef>
                <a:spcPts val="1000"/>
              </a:spcBef>
              <a:spcAft>
                <a:spcPts val="0"/>
              </a:spcAft>
              <a:buSzPts val="1440"/>
              <a:buFont typeface="Arial" charset="0"/>
              <a:buNone/>
            </a:pPr>
            <a:endParaRPr lang="de-DE" dirty="0">
              <a:solidFill>
                <a:schemeClr val="accent5">
                  <a:lumMod val="75000"/>
                </a:schemeClr>
              </a:solidFill>
            </a:endParaRPr>
          </a:p>
        </p:txBody>
      </p:sp>
      <p:pic>
        <p:nvPicPr>
          <p:cNvPr id="7" name="Google Shape;578;g1dca1ca2c72_0_83">
            <a:extLst>
              <a:ext uri="{FF2B5EF4-FFF2-40B4-BE49-F238E27FC236}">
                <a16:creationId xmlns:a16="http://schemas.microsoft.com/office/drawing/2014/main" id="{F78A03BE-C3D5-4006-945E-7CD3B59D51D8}"/>
              </a:ext>
            </a:extLst>
          </p:cNvPr>
          <p:cNvPicPr preferRelativeResize="0"/>
          <p:nvPr/>
        </p:nvPicPr>
        <p:blipFill rotWithShape="1">
          <a:blip r:embed="rId3">
            <a:alphaModFix/>
          </a:blip>
          <a:srcRect/>
          <a:stretch/>
        </p:blipFill>
        <p:spPr>
          <a:xfrm>
            <a:off x="537300" y="1695862"/>
            <a:ext cx="476700" cy="476700"/>
          </a:xfrm>
          <a:prstGeom prst="rect">
            <a:avLst/>
          </a:prstGeom>
          <a:noFill/>
          <a:ln>
            <a:noFill/>
          </a:ln>
        </p:spPr>
      </p:pic>
      <p:sp>
        <p:nvSpPr>
          <p:cNvPr id="8" name="Google Shape;580;g1dca1ca2c72_0_83">
            <a:extLst>
              <a:ext uri="{FF2B5EF4-FFF2-40B4-BE49-F238E27FC236}">
                <a16:creationId xmlns:a16="http://schemas.microsoft.com/office/drawing/2014/main" id="{DDA155C7-D9FA-45C9-8B43-F9E94C7A9F47}"/>
              </a:ext>
            </a:extLst>
          </p:cNvPr>
          <p:cNvSpPr/>
          <p:nvPr/>
        </p:nvSpPr>
        <p:spPr>
          <a:xfrm>
            <a:off x="534025" y="2683775"/>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de-DE" sz="1800"/>
              <a:t>Trockensortiment: </a:t>
            </a:r>
            <a:r>
              <a:rPr lang="de-DE" sz="1800">
                <a:solidFill>
                  <a:schemeClr val="bg1"/>
                </a:solidFill>
              </a:rPr>
              <a:t>Preisunterschiede weniger relevant, minimaler Verderb</a:t>
            </a:r>
            <a:endParaRPr sz="1800">
              <a:solidFill>
                <a:schemeClr val="bg1"/>
              </a:solidFill>
            </a:endParaRPr>
          </a:p>
        </p:txBody>
      </p:sp>
      <p:sp>
        <p:nvSpPr>
          <p:cNvPr id="9" name="Google Shape;581;g1dca1ca2c72_0_83">
            <a:extLst>
              <a:ext uri="{FF2B5EF4-FFF2-40B4-BE49-F238E27FC236}">
                <a16:creationId xmlns:a16="http://schemas.microsoft.com/office/drawing/2014/main" id="{0C77B09C-1A81-4395-A0D4-2EE97EF4CFED}"/>
              </a:ext>
            </a:extLst>
          </p:cNvPr>
          <p:cNvSpPr/>
          <p:nvPr/>
        </p:nvSpPr>
        <p:spPr>
          <a:xfrm>
            <a:off x="534025" y="3496942"/>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a:t>Gewürze / Öle: </a:t>
            </a:r>
            <a:r>
              <a:rPr lang="de-DE" sz="1800">
                <a:solidFill>
                  <a:schemeClr val="bg1"/>
                </a:solidFill>
              </a:rPr>
              <a:t>Preisunterschiede höher, geringe Einsatzmengen</a:t>
            </a:r>
            <a:endParaRPr>
              <a:solidFill>
                <a:schemeClr val="bg1"/>
              </a:solidFill>
            </a:endParaRPr>
          </a:p>
        </p:txBody>
      </p:sp>
      <p:sp>
        <p:nvSpPr>
          <p:cNvPr id="10" name="Google Shape;582;g1dca1ca2c72_0_83">
            <a:extLst>
              <a:ext uri="{FF2B5EF4-FFF2-40B4-BE49-F238E27FC236}">
                <a16:creationId xmlns:a16="http://schemas.microsoft.com/office/drawing/2014/main" id="{2E73899A-8DCC-4B27-A946-31418EA9F3C3}"/>
              </a:ext>
            </a:extLst>
          </p:cNvPr>
          <p:cNvSpPr/>
          <p:nvPr/>
        </p:nvSpPr>
        <p:spPr>
          <a:xfrm>
            <a:off x="534025" y="4347629"/>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a:t>Obst und Gemüse: </a:t>
            </a:r>
            <a:r>
              <a:rPr lang="de-DE" sz="1800">
                <a:solidFill>
                  <a:schemeClr val="bg1"/>
                </a:solidFill>
              </a:rPr>
              <a:t>Wenn Einkauf regional/saisonal Preisvorteil möglich</a:t>
            </a:r>
            <a:endParaRPr>
              <a:solidFill>
                <a:schemeClr val="bg1"/>
              </a:solidFill>
            </a:endParaRPr>
          </a:p>
        </p:txBody>
      </p:sp>
      <p:sp>
        <p:nvSpPr>
          <p:cNvPr id="11" name="Google Shape;583;g1dca1ca2c72_0_83">
            <a:extLst>
              <a:ext uri="{FF2B5EF4-FFF2-40B4-BE49-F238E27FC236}">
                <a16:creationId xmlns:a16="http://schemas.microsoft.com/office/drawing/2014/main" id="{CB0DA239-C05E-4A21-81ED-3E255B3DE6E0}"/>
              </a:ext>
            </a:extLst>
          </p:cNvPr>
          <p:cNvSpPr/>
          <p:nvPr/>
        </p:nvSpPr>
        <p:spPr>
          <a:xfrm>
            <a:off x="534025" y="5160796"/>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a:t>Tierische Produkte: </a:t>
            </a:r>
            <a:r>
              <a:rPr lang="de-DE" sz="1800">
                <a:solidFill>
                  <a:schemeClr val="bg1"/>
                </a:solidFill>
              </a:rPr>
              <a:t>Hohe Preisunterschiede, gute Planung notwendig</a:t>
            </a:r>
            <a:endParaRPr>
              <a:solidFill>
                <a:schemeClr val="bg1"/>
              </a:solidFill>
            </a:endParaRPr>
          </a:p>
        </p:txBody>
      </p:sp>
      <p:sp>
        <p:nvSpPr>
          <p:cNvPr id="12" name="Google Shape;584;g1dca1ca2c72_0_83">
            <a:extLst>
              <a:ext uri="{FF2B5EF4-FFF2-40B4-BE49-F238E27FC236}">
                <a16:creationId xmlns:a16="http://schemas.microsoft.com/office/drawing/2014/main" id="{370816E5-469A-4B70-B2E1-666169D1C5D0}"/>
              </a:ext>
            </a:extLst>
          </p:cNvPr>
          <p:cNvSpPr/>
          <p:nvPr/>
        </p:nvSpPr>
        <p:spPr>
          <a:xfrm>
            <a:off x="9744675" y="3419975"/>
            <a:ext cx="2353200" cy="2751300"/>
          </a:xfrm>
          <a:prstGeom prst="wedgeRectCallout">
            <a:avLst>
              <a:gd name="adj1" fmla="val -69023"/>
              <a:gd name="adj2" fmla="val 26650"/>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a:p>
            <a:pPr marL="0" lvl="0" indent="0" algn="ctr" rtl="0">
              <a:spcBef>
                <a:spcPts val="0"/>
              </a:spcBef>
              <a:spcAft>
                <a:spcPts val="0"/>
              </a:spcAft>
              <a:buNone/>
            </a:pPr>
            <a:r>
              <a:rPr lang="de-DE" sz="1500"/>
              <a:t>Größter Preistreiber wenn man Produkte wie gewohnt einsetzt</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de-DE" sz="1500"/>
              <a:t>“Weniger aber besser”</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de-DE" sz="1500"/>
              <a:t>“</a:t>
            </a:r>
            <a:r>
              <a:rPr lang="de-DE" sz="1500" err="1"/>
              <a:t>From</a:t>
            </a:r>
            <a:r>
              <a:rPr lang="de-DE" sz="1500"/>
              <a:t> </a:t>
            </a:r>
            <a:r>
              <a:rPr lang="de-DE" sz="1500" err="1"/>
              <a:t>Nose</a:t>
            </a:r>
            <a:r>
              <a:rPr lang="de-DE" sz="1500"/>
              <a:t> </a:t>
            </a:r>
            <a:r>
              <a:rPr lang="de-DE" sz="1500" err="1"/>
              <a:t>to</a:t>
            </a:r>
            <a:r>
              <a:rPr lang="de-DE" sz="1500"/>
              <a:t> </a:t>
            </a:r>
            <a:r>
              <a:rPr lang="de-DE" sz="1500" err="1"/>
              <a:t>Tail</a:t>
            </a:r>
            <a:r>
              <a:rPr lang="de-DE" sz="1500"/>
              <a:t>”</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de-DE" sz="1500"/>
              <a:t>Neue Rezepturen notwendig</a:t>
            </a:r>
            <a:endParaRPr sz="15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 name="Rechteck 12">
            <a:extLst>
              <a:ext uri="{FF2B5EF4-FFF2-40B4-BE49-F238E27FC236}">
                <a16:creationId xmlns:a16="http://schemas.microsoft.com/office/drawing/2014/main" id="{D8DDD196-A1C0-4335-BC94-C5EF2B36EAF4}"/>
              </a:ext>
            </a:extLst>
          </p:cNvPr>
          <p:cNvSpPr/>
          <p:nvPr/>
        </p:nvSpPr>
        <p:spPr>
          <a:xfrm>
            <a:off x="319003" y="6055859"/>
            <a:ext cx="2416046" cy="230832"/>
          </a:xfrm>
          <a:prstGeom prst="rect">
            <a:avLst/>
          </a:prstGeom>
        </p:spPr>
        <p:txBody>
          <a:bodyPr wrap="none">
            <a:spAutoFit/>
          </a:bodyPr>
          <a:lstStyle/>
          <a:p>
            <a:r>
              <a:rPr lang="de-DE" sz="900">
                <a:solidFill>
                  <a:schemeClr val="bg1">
                    <a:lumMod val="65000"/>
                  </a:schemeClr>
                </a:solidFill>
              </a:rPr>
              <a:t>Verband Deutscher Naturparke et al., 2023</a:t>
            </a:r>
          </a:p>
        </p:txBody>
      </p:sp>
    </p:spTree>
    <p:extLst>
      <p:ext uri="{BB962C8B-B14F-4D97-AF65-F5344CB8AC3E}">
        <p14:creationId xmlns:p14="http://schemas.microsoft.com/office/powerpoint/2010/main" val="2661041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a:t>Verantwortungsvoller Fischfang</a:t>
            </a:r>
          </a:p>
        </p:txBody>
      </p:sp>
      <p:graphicFrame>
        <p:nvGraphicFramePr>
          <p:cNvPr id="6" name="Diagramm 5">
            <a:extLst>
              <a:ext uri="{FF2B5EF4-FFF2-40B4-BE49-F238E27FC236}">
                <a16:creationId xmlns:a16="http://schemas.microsoft.com/office/drawing/2014/main" id="{EABA7048-19FB-43F8-8A90-281FB2E1FD28}"/>
              </a:ext>
            </a:extLst>
          </p:cNvPr>
          <p:cNvGraphicFramePr/>
          <p:nvPr>
            <p:extLst/>
          </p:nvPr>
        </p:nvGraphicFramePr>
        <p:xfrm>
          <a:off x="745321" y="1442145"/>
          <a:ext cx="9367836" cy="469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fik 11">
            <a:extLst>
              <a:ext uri="{FF2B5EF4-FFF2-40B4-BE49-F238E27FC236}">
                <a16:creationId xmlns:a16="http://schemas.microsoft.com/office/drawing/2014/main" id="{14661945-D497-47F0-9FD1-9CA0278E96C3}"/>
              </a:ext>
            </a:extLst>
          </p:cNvPr>
          <p:cNvPicPr>
            <a:picLocks noChangeAspect="1"/>
          </p:cNvPicPr>
          <p:nvPr/>
        </p:nvPicPr>
        <p:blipFill>
          <a:blip r:embed="rId8"/>
          <a:stretch>
            <a:fillRect/>
          </a:stretch>
        </p:blipFill>
        <p:spPr>
          <a:xfrm>
            <a:off x="9474478" y="5088020"/>
            <a:ext cx="2397600" cy="886973"/>
          </a:xfrm>
          <a:prstGeom prst="rect">
            <a:avLst/>
          </a:prstGeom>
        </p:spPr>
      </p:pic>
      <p:pic>
        <p:nvPicPr>
          <p:cNvPr id="14" name="Grafik 13">
            <a:extLst>
              <a:ext uri="{FF2B5EF4-FFF2-40B4-BE49-F238E27FC236}">
                <a16:creationId xmlns:a16="http://schemas.microsoft.com/office/drawing/2014/main" id="{D6A20458-222A-4388-9B77-3A2A1A1B0B60}"/>
              </a:ext>
            </a:extLst>
          </p:cNvPr>
          <p:cNvPicPr>
            <a:picLocks noChangeAspect="1"/>
          </p:cNvPicPr>
          <p:nvPr/>
        </p:nvPicPr>
        <p:blipFill>
          <a:blip r:embed="rId9"/>
          <a:stretch>
            <a:fillRect/>
          </a:stretch>
        </p:blipFill>
        <p:spPr>
          <a:xfrm>
            <a:off x="9474478" y="3789598"/>
            <a:ext cx="2397600" cy="1142281"/>
          </a:xfrm>
          <a:prstGeom prst="rect">
            <a:avLst/>
          </a:prstGeom>
        </p:spPr>
      </p:pic>
      <p:sp>
        <p:nvSpPr>
          <p:cNvPr id="15" name="Rechteck 14">
            <a:extLst>
              <a:ext uri="{FF2B5EF4-FFF2-40B4-BE49-F238E27FC236}">
                <a16:creationId xmlns:a16="http://schemas.microsoft.com/office/drawing/2014/main" id="{95AF85E6-6BDF-421E-A563-0362C6C52072}"/>
              </a:ext>
            </a:extLst>
          </p:cNvPr>
          <p:cNvSpPr/>
          <p:nvPr/>
        </p:nvSpPr>
        <p:spPr>
          <a:xfrm>
            <a:off x="8442933" y="5993190"/>
            <a:ext cx="3429144" cy="230832"/>
          </a:xfrm>
          <a:prstGeom prst="rect">
            <a:avLst/>
          </a:prstGeom>
        </p:spPr>
        <p:txBody>
          <a:bodyPr wrap="none">
            <a:spAutoFit/>
          </a:bodyPr>
          <a:lstStyle/>
          <a:p>
            <a:r>
              <a:rPr lang="de-DE" sz="900" dirty="0">
                <a:solidFill>
                  <a:schemeClr val="bg1">
                    <a:lumMod val="65000"/>
                  </a:schemeClr>
                </a:solidFill>
              </a:rPr>
              <a:t>Bildquelle: </a:t>
            </a:r>
            <a:r>
              <a:rPr lang="de-DE" sz="900" dirty="0">
                <a:solidFill>
                  <a:schemeClr val="bg1">
                    <a:lumMod val="65000"/>
                  </a:schemeClr>
                </a:solidFill>
                <a:hlinkClick r:id="rId10">
                  <a:extLst>
                    <a:ext uri="{A12FA001-AC4F-418D-AE19-62706E023703}">
                      <ahyp:hlinkClr xmlns:ahyp="http://schemas.microsoft.com/office/drawing/2018/hyperlinkcolor" val="tx"/>
                    </a:ext>
                  </a:extLst>
                </a:hlinkClick>
              </a:rPr>
              <a:t>https://stories.msc.org/check-deinen-fisch/index.html</a:t>
            </a:r>
            <a:r>
              <a:rPr lang="de-DE" sz="900" dirty="0">
                <a:solidFill>
                  <a:schemeClr val="bg1">
                    <a:lumMod val="65000"/>
                  </a:schemeClr>
                </a:solidFill>
              </a:rPr>
              <a:t> </a:t>
            </a:r>
          </a:p>
        </p:txBody>
      </p:sp>
      <p:sp>
        <p:nvSpPr>
          <p:cNvPr id="9" name="Rechteck 8">
            <a:extLst>
              <a:ext uri="{FF2B5EF4-FFF2-40B4-BE49-F238E27FC236}">
                <a16:creationId xmlns:a16="http://schemas.microsoft.com/office/drawing/2014/main" id="{A5EDEA2A-A1AD-40C0-B487-B40D24F783BB}"/>
              </a:ext>
            </a:extLst>
          </p:cNvPr>
          <p:cNvSpPr/>
          <p:nvPr/>
        </p:nvSpPr>
        <p:spPr>
          <a:xfrm rot="16200000">
            <a:off x="102094" y="5676303"/>
            <a:ext cx="877163" cy="230832"/>
          </a:xfrm>
          <a:prstGeom prst="rect">
            <a:avLst/>
          </a:prstGeom>
        </p:spPr>
        <p:txBody>
          <a:bodyPr wrap="none">
            <a:spAutoFit/>
          </a:bodyPr>
          <a:lstStyle/>
          <a:p>
            <a:r>
              <a:rPr lang="de-DE" sz="900" dirty="0" err="1">
                <a:solidFill>
                  <a:schemeClr val="bg1">
                    <a:lumMod val="65000"/>
                  </a:schemeClr>
                </a:solidFill>
                <a:ea typeface="+mn-lt"/>
                <a:cs typeface="+mn-lt"/>
              </a:rPr>
              <a:t>Nahgast</a:t>
            </a:r>
            <a:r>
              <a:rPr lang="de-DE" sz="900" dirty="0">
                <a:solidFill>
                  <a:schemeClr val="bg1">
                    <a:lumMod val="65000"/>
                  </a:schemeClr>
                </a:solidFill>
                <a:ea typeface="+mn-lt"/>
                <a:cs typeface="+mn-lt"/>
              </a:rPr>
              <a:t> (</a:t>
            </a:r>
            <a:r>
              <a:rPr lang="de-DE" sz="900" dirty="0" err="1">
                <a:solidFill>
                  <a:schemeClr val="bg1">
                    <a:lumMod val="65000"/>
                  </a:schemeClr>
                </a:solidFill>
                <a:ea typeface="+mn-lt"/>
                <a:cs typeface="+mn-lt"/>
              </a:rPr>
              <a:t>o.j.</a:t>
            </a:r>
            <a:r>
              <a:rPr lang="de-DE" sz="900" dirty="0">
                <a:solidFill>
                  <a:schemeClr val="bg1">
                    <a:lumMod val="65000"/>
                  </a:schemeClr>
                </a:solidFill>
                <a:ea typeface="+mn-lt"/>
                <a:cs typeface="+mn-lt"/>
              </a:rPr>
              <a:t>)</a:t>
            </a:r>
          </a:p>
        </p:txBody>
      </p:sp>
      <p:sp>
        <p:nvSpPr>
          <p:cNvPr id="185" name="Textfeld 184">
            <a:extLst>
              <a:ext uri="{FF2B5EF4-FFF2-40B4-BE49-F238E27FC236}">
                <a16:creationId xmlns:a16="http://schemas.microsoft.com/office/drawing/2014/main" id="{05746215-451A-1486-BE72-08061D0E2D9B}"/>
              </a:ext>
            </a:extLst>
          </p:cNvPr>
          <p:cNvSpPr txBox="1"/>
          <p:nvPr/>
        </p:nvSpPr>
        <p:spPr>
          <a:xfrm>
            <a:off x="5828313" y="5113687"/>
            <a:ext cx="3556936" cy="68602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1200" b="1" dirty="0">
                <a:cs typeface="Arial"/>
              </a:rPr>
              <a:t>Weitere Informationen:</a:t>
            </a:r>
          </a:p>
          <a:p>
            <a:pPr>
              <a:lnSpc>
                <a:spcPct val="110000"/>
              </a:lnSpc>
            </a:pPr>
            <a:r>
              <a:rPr lang="de-DE" sz="1200" dirty="0">
                <a:ea typeface="+mn-lt"/>
                <a:cs typeface="+mn-lt"/>
                <a:hlinkClick r:id="rId11"/>
              </a:rPr>
              <a:t>https://www.msc.org/de/vorteile/msc-zertifizierung</a:t>
            </a:r>
            <a:br>
              <a:rPr lang="de-DE" sz="1200" dirty="0">
                <a:ea typeface="+mn-lt"/>
                <a:cs typeface="+mn-lt"/>
              </a:rPr>
            </a:br>
            <a:r>
              <a:rPr lang="de-DE" sz="1200" dirty="0">
                <a:ea typeface="+mn-lt"/>
                <a:cs typeface="+mn-lt"/>
                <a:hlinkClick r:id="rId12"/>
              </a:rPr>
              <a:t>https://de.asc-aqua.org/das-asc-siegel/</a:t>
            </a:r>
            <a:r>
              <a:rPr lang="de-DE" sz="1200" dirty="0">
                <a:ea typeface="+mn-lt"/>
                <a:cs typeface="+mn-lt"/>
              </a:rPr>
              <a:t> </a:t>
            </a:r>
            <a:endParaRPr lang="de-DE" sz="1400" dirty="0"/>
          </a:p>
        </p:txBody>
      </p:sp>
      <p:sp>
        <p:nvSpPr>
          <p:cNvPr id="11" name="Rechteck 10">
            <a:extLst>
              <a:ext uri="{FF2B5EF4-FFF2-40B4-BE49-F238E27FC236}">
                <a16:creationId xmlns:a16="http://schemas.microsoft.com/office/drawing/2014/main" id="{A7ADD165-1900-4976-B7B4-CACA249BA77B}"/>
              </a:ext>
            </a:extLst>
          </p:cNvPr>
          <p:cNvSpPr/>
          <p:nvPr/>
        </p:nvSpPr>
        <p:spPr>
          <a:xfrm>
            <a:off x="9444169" y="3535682"/>
            <a:ext cx="2427908" cy="253916"/>
          </a:xfrm>
          <a:prstGeom prst="rect">
            <a:avLst/>
          </a:prstGeom>
          <a:solidFill>
            <a:schemeClr val="bg1"/>
          </a:solidFill>
        </p:spPr>
        <p:txBody>
          <a:bodyPr wrap="square">
            <a:spAutoFit/>
          </a:bodyPr>
          <a:lstStyle/>
          <a:p>
            <a:pPr algn="ctr"/>
            <a:r>
              <a:rPr lang="de-DE" sz="1050" dirty="0" err="1">
                <a:solidFill>
                  <a:srgbClr val="FF0000"/>
                </a:solidFill>
                <a:ea typeface="Calibri" panose="020F0502020204030204" pitchFamily="34" charset="0"/>
                <a:cs typeface="Times New Roman" panose="02020603050405020304" pitchFamily="18" charset="0"/>
              </a:rPr>
              <a:t>asc</a:t>
            </a:r>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spTree>
    <p:extLst>
      <p:ext uri="{BB962C8B-B14F-4D97-AF65-F5344CB8AC3E}">
        <p14:creationId xmlns:p14="http://schemas.microsoft.com/office/powerpoint/2010/main" val="3013126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3" name="Inhaltsplatzhalter 2">
            <a:extLst>
              <a:ext uri="{FF2B5EF4-FFF2-40B4-BE49-F238E27FC236}">
                <a16:creationId xmlns:a16="http://schemas.microsoft.com/office/drawing/2014/main" id="{FF97E285-46C3-44E5-AD28-A72ABC193BD4}"/>
              </a:ext>
            </a:extLst>
          </p:cNvPr>
          <p:cNvSpPr>
            <a:spLocks noGrp="1"/>
          </p:cNvSpPr>
          <p:nvPr>
            <p:ph idx="1"/>
          </p:nvPr>
        </p:nvSpPr>
        <p:spPr>
          <a:xfrm>
            <a:off x="371481" y="1785938"/>
            <a:ext cx="11392889" cy="4019550"/>
          </a:xfrm>
        </p:spPr>
        <p:txBody>
          <a:bodyPr/>
          <a:lstStyle/>
          <a:p>
            <a:pPr>
              <a:lnSpc>
                <a:spcPct val="150000"/>
              </a:lnSpc>
            </a:pPr>
            <a:r>
              <a:rPr lang="de-DE"/>
              <a:t>Verpackung sparen durch: </a:t>
            </a:r>
          </a:p>
          <a:p>
            <a:pPr lvl="1">
              <a:lnSpc>
                <a:spcPct val="150000"/>
              </a:lnSpc>
            </a:pPr>
            <a:r>
              <a:rPr lang="de-DE"/>
              <a:t>Kommunikation mit den Lieferanten: Verpackungsgrößen so weit wie möglich auf Großgebinde umstellen. </a:t>
            </a:r>
          </a:p>
          <a:p>
            <a:pPr lvl="1">
              <a:lnSpc>
                <a:spcPct val="150000"/>
              </a:lnSpc>
            </a:pPr>
            <a:r>
              <a:rPr lang="de-DE"/>
              <a:t>Integration eines Mehrwegsystems</a:t>
            </a:r>
          </a:p>
          <a:p>
            <a:pPr lvl="1">
              <a:lnSpc>
                <a:spcPct val="150000"/>
              </a:lnSpc>
            </a:pPr>
            <a:r>
              <a:rPr lang="de-DE"/>
              <a:t>Integration eines internen oder externen Pfandsystems</a:t>
            </a:r>
          </a:p>
          <a:p>
            <a:pPr lvl="1">
              <a:lnSpc>
                <a:spcPct val="150000"/>
              </a:lnSpc>
            </a:pPr>
            <a:endParaRPr lang="de-DE"/>
          </a:p>
          <a:p>
            <a:pPr>
              <a:lnSpc>
                <a:spcPct val="150000"/>
              </a:lnSpc>
            </a:pPr>
            <a:r>
              <a:rPr lang="de-DE"/>
              <a:t>Ein externes Pfandsystem bedeutet, dass das Pfandsystem durch einen anderen Dienstleister angeboten wird und Sie nicht selbst für das Spülen der Behälter zuständig sind. </a:t>
            </a:r>
          </a:p>
          <a:p>
            <a:pPr>
              <a:lnSpc>
                <a:spcPct val="150000"/>
              </a:lnSpc>
            </a:pPr>
            <a:endParaRPr lang="de-DE"/>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a:t>Mehrwert- und Mehrwegsysteme</a:t>
            </a:r>
          </a:p>
        </p:txBody>
      </p:sp>
      <p:sp>
        <p:nvSpPr>
          <p:cNvPr id="6" name="Rechteck 5">
            <a:extLst>
              <a:ext uri="{FF2B5EF4-FFF2-40B4-BE49-F238E27FC236}">
                <a16:creationId xmlns:a16="http://schemas.microsoft.com/office/drawing/2014/main" id="{9FBC4695-A519-4D58-8BEF-7152111D7F51}"/>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2583896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6EEEB-0750-4255-8A67-51AF80B53F41}"/>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A8A8F2EF-3E64-4115-9525-1CF4CE94DC69}"/>
              </a:ext>
            </a:extLst>
          </p:cNvPr>
          <p:cNvSpPr>
            <a:spLocks noGrp="1"/>
          </p:cNvSpPr>
          <p:nvPr>
            <p:ph type="body" sz="quarter" idx="13"/>
          </p:nvPr>
        </p:nvSpPr>
        <p:spPr/>
        <p:txBody>
          <a:bodyPr/>
          <a:lstStyle/>
          <a:p>
            <a:r>
              <a:rPr lang="de-DE"/>
              <a:t>Fairer Handel - Kriterien</a:t>
            </a:r>
          </a:p>
        </p:txBody>
      </p:sp>
      <p:graphicFrame>
        <p:nvGraphicFramePr>
          <p:cNvPr id="7" name="Diagramm 6">
            <a:extLst>
              <a:ext uri="{FF2B5EF4-FFF2-40B4-BE49-F238E27FC236}">
                <a16:creationId xmlns:a16="http://schemas.microsoft.com/office/drawing/2014/main" id="{87EA822D-6465-4E15-9932-6E0EF755B6FE}"/>
              </a:ext>
            </a:extLst>
          </p:cNvPr>
          <p:cNvGraphicFramePr/>
          <p:nvPr/>
        </p:nvGraphicFramePr>
        <p:xfrm>
          <a:off x="371357" y="1133506"/>
          <a:ext cx="10187975" cy="5704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hteck 17">
            <a:extLst>
              <a:ext uri="{FF2B5EF4-FFF2-40B4-BE49-F238E27FC236}">
                <a16:creationId xmlns:a16="http://schemas.microsoft.com/office/drawing/2014/main" id="{9A037B2A-B9F1-47B3-B255-02CCF50BCB6C}"/>
              </a:ext>
            </a:extLst>
          </p:cNvPr>
          <p:cNvSpPr/>
          <p:nvPr/>
        </p:nvSpPr>
        <p:spPr>
          <a:xfrm>
            <a:off x="906426" y="3652045"/>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9" name="Rechteck 18">
            <a:extLst>
              <a:ext uri="{FF2B5EF4-FFF2-40B4-BE49-F238E27FC236}">
                <a16:creationId xmlns:a16="http://schemas.microsoft.com/office/drawing/2014/main" id="{101728B4-F836-4897-9158-FBDBF89375F6}"/>
              </a:ext>
            </a:extLst>
          </p:cNvPr>
          <p:cNvSpPr/>
          <p:nvPr/>
        </p:nvSpPr>
        <p:spPr>
          <a:xfrm>
            <a:off x="7519372" y="5521281"/>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0" name="Rechteck 19">
            <a:extLst>
              <a:ext uri="{FF2B5EF4-FFF2-40B4-BE49-F238E27FC236}">
                <a16:creationId xmlns:a16="http://schemas.microsoft.com/office/drawing/2014/main" id="{7C9945EE-F482-462D-B517-A219B92E2A74}"/>
              </a:ext>
            </a:extLst>
          </p:cNvPr>
          <p:cNvSpPr/>
          <p:nvPr/>
        </p:nvSpPr>
        <p:spPr>
          <a:xfrm>
            <a:off x="9165187" y="2860890"/>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1" name="Rechteck 20">
            <a:extLst>
              <a:ext uri="{FF2B5EF4-FFF2-40B4-BE49-F238E27FC236}">
                <a16:creationId xmlns:a16="http://schemas.microsoft.com/office/drawing/2014/main" id="{9545A0AF-0806-45B0-8C1C-A8E0C057842F}"/>
              </a:ext>
            </a:extLst>
          </p:cNvPr>
          <p:cNvSpPr/>
          <p:nvPr/>
        </p:nvSpPr>
        <p:spPr>
          <a:xfrm>
            <a:off x="7687278" y="3825864"/>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2" name="Rechteck 21">
            <a:extLst>
              <a:ext uri="{FF2B5EF4-FFF2-40B4-BE49-F238E27FC236}">
                <a16:creationId xmlns:a16="http://schemas.microsoft.com/office/drawing/2014/main" id="{14BB44B5-C921-4CA9-9732-C9415B9DEB2D}"/>
              </a:ext>
            </a:extLst>
          </p:cNvPr>
          <p:cNvSpPr/>
          <p:nvPr/>
        </p:nvSpPr>
        <p:spPr>
          <a:xfrm>
            <a:off x="5853360" y="4658532"/>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3" name="Rechteck 22">
            <a:extLst>
              <a:ext uri="{FF2B5EF4-FFF2-40B4-BE49-F238E27FC236}">
                <a16:creationId xmlns:a16="http://schemas.microsoft.com/office/drawing/2014/main" id="{A486995B-2F7C-4A23-9F2C-AA95FBCF99C2}"/>
              </a:ext>
            </a:extLst>
          </p:cNvPr>
          <p:cNvSpPr/>
          <p:nvPr/>
        </p:nvSpPr>
        <p:spPr>
          <a:xfrm>
            <a:off x="4133342" y="1929445"/>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11" name="Grafik 10" descr="Geld">
            <a:extLst>
              <a:ext uri="{FF2B5EF4-FFF2-40B4-BE49-F238E27FC236}">
                <a16:creationId xmlns:a16="http://schemas.microsoft.com/office/drawing/2014/main" id="{C9410C61-D78A-409E-92C2-838EF7B1BB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383" y="3531052"/>
            <a:ext cx="914400" cy="914400"/>
          </a:xfrm>
          <a:prstGeom prst="rect">
            <a:avLst/>
          </a:prstGeom>
        </p:spPr>
      </p:pic>
      <p:pic>
        <p:nvPicPr>
          <p:cNvPr id="25" name="Grafik 24" descr="Offene Hand mit Pflanze">
            <a:extLst>
              <a:ext uri="{FF2B5EF4-FFF2-40B4-BE49-F238E27FC236}">
                <a16:creationId xmlns:a16="http://schemas.microsoft.com/office/drawing/2014/main" id="{C4C82614-CCF7-40B7-B71F-FA76BE56A3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38536" y="2661314"/>
            <a:ext cx="914400" cy="914400"/>
          </a:xfrm>
          <a:prstGeom prst="rect">
            <a:avLst/>
          </a:prstGeom>
        </p:spPr>
      </p:pic>
      <p:pic>
        <p:nvPicPr>
          <p:cNvPr id="27" name="Grafik 26" descr="Fernglas">
            <a:extLst>
              <a:ext uri="{FF2B5EF4-FFF2-40B4-BE49-F238E27FC236}">
                <a16:creationId xmlns:a16="http://schemas.microsoft.com/office/drawing/2014/main" id="{47964E92-53F0-4F6A-9112-470869304DE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19372" y="5326522"/>
            <a:ext cx="914400" cy="914400"/>
          </a:xfrm>
          <a:prstGeom prst="rect">
            <a:avLst/>
          </a:prstGeom>
        </p:spPr>
      </p:pic>
      <p:pic>
        <p:nvPicPr>
          <p:cNvPr id="29" name="Grafik 28" descr="Verbunden">
            <a:extLst>
              <a:ext uri="{FF2B5EF4-FFF2-40B4-BE49-F238E27FC236}">
                <a16:creationId xmlns:a16="http://schemas.microsoft.com/office/drawing/2014/main" id="{C98AE19B-F4BF-4D15-B34A-0D908A268A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34922" y="4443638"/>
            <a:ext cx="914400" cy="914400"/>
          </a:xfrm>
          <a:prstGeom prst="rect">
            <a:avLst/>
          </a:prstGeom>
        </p:spPr>
      </p:pic>
      <p:pic>
        <p:nvPicPr>
          <p:cNvPr id="31" name="Grafik 30" descr="Händedruck">
            <a:extLst>
              <a:ext uri="{FF2B5EF4-FFF2-40B4-BE49-F238E27FC236}">
                <a16:creationId xmlns:a16="http://schemas.microsoft.com/office/drawing/2014/main" id="{AA795EAF-0AA7-471C-AA89-35DA1EB6108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19372" y="3579374"/>
            <a:ext cx="914400" cy="914400"/>
          </a:xfrm>
          <a:prstGeom prst="rect">
            <a:avLst/>
          </a:prstGeom>
        </p:spPr>
      </p:pic>
      <p:pic>
        <p:nvPicPr>
          <p:cNvPr id="35" name="Grafik 34" descr="Workflow">
            <a:extLst>
              <a:ext uri="{FF2B5EF4-FFF2-40B4-BE49-F238E27FC236}">
                <a16:creationId xmlns:a16="http://schemas.microsoft.com/office/drawing/2014/main" id="{881D4DE7-FF0D-4C00-B6D6-68077262678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49256" y="1706886"/>
            <a:ext cx="914400" cy="914400"/>
          </a:xfrm>
          <a:prstGeom prst="rect">
            <a:avLst/>
          </a:prstGeom>
        </p:spPr>
      </p:pic>
      <p:sp>
        <p:nvSpPr>
          <p:cNvPr id="37" name="Sechseck 36">
            <a:extLst>
              <a:ext uri="{FF2B5EF4-FFF2-40B4-BE49-F238E27FC236}">
                <a16:creationId xmlns:a16="http://schemas.microsoft.com/office/drawing/2014/main" id="{CEEBF1B6-74E9-41E9-90C4-6AC8A4E57474}"/>
              </a:ext>
            </a:extLst>
          </p:cNvPr>
          <p:cNvSpPr/>
          <p:nvPr/>
        </p:nvSpPr>
        <p:spPr>
          <a:xfrm>
            <a:off x="10238625" y="1376772"/>
            <a:ext cx="1922400" cy="1648800"/>
          </a:xfrm>
          <a:prstGeom prst="hexagon">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100">
                <a:solidFill>
                  <a:schemeClr val="bg1"/>
                </a:solidFill>
              </a:rPr>
              <a:t>Unterstützung von Produktion und Marktzugang </a:t>
            </a:r>
          </a:p>
        </p:txBody>
      </p:sp>
      <p:sp>
        <p:nvSpPr>
          <p:cNvPr id="38" name="Sechseck 37">
            <a:extLst>
              <a:ext uri="{FF2B5EF4-FFF2-40B4-BE49-F238E27FC236}">
                <a16:creationId xmlns:a16="http://schemas.microsoft.com/office/drawing/2014/main" id="{16470DD8-22CD-43E3-A692-6CD0554F5ADF}"/>
              </a:ext>
            </a:extLst>
          </p:cNvPr>
          <p:cNvSpPr/>
          <p:nvPr/>
        </p:nvSpPr>
        <p:spPr>
          <a:xfrm>
            <a:off x="10238625" y="3163852"/>
            <a:ext cx="1922400" cy="1648800"/>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40" name="Grafik 39" descr="Schlüssel">
            <a:extLst>
              <a:ext uri="{FF2B5EF4-FFF2-40B4-BE49-F238E27FC236}">
                <a16:creationId xmlns:a16="http://schemas.microsoft.com/office/drawing/2014/main" id="{3CB299B4-73D0-4F78-AA3F-80339C81C90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42625" y="3523830"/>
            <a:ext cx="914400" cy="914400"/>
          </a:xfrm>
          <a:prstGeom prst="rect">
            <a:avLst/>
          </a:prstGeom>
        </p:spPr>
      </p:pic>
      <p:sp>
        <p:nvSpPr>
          <p:cNvPr id="41" name="Sechseck 40">
            <a:extLst>
              <a:ext uri="{FF2B5EF4-FFF2-40B4-BE49-F238E27FC236}">
                <a16:creationId xmlns:a16="http://schemas.microsoft.com/office/drawing/2014/main" id="{40B3A4EC-5688-419A-94DA-AD05BD4810DA}"/>
              </a:ext>
            </a:extLst>
          </p:cNvPr>
          <p:cNvSpPr/>
          <p:nvPr/>
        </p:nvSpPr>
        <p:spPr>
          <a:xfrm>
            <a:off x="11502991" y="2775515"/>
            <a:ext cx="224135" cy="193358"/>
          </a:xfrm>
          <a:prstGeom prst="hexagon">
            <a:avLst>
              <a:gd name="adj" fmla="val 25000"/>
              <a:gd name="vf" fmla="val 115470"/>
            </a:avLst>
          </a:prstGeom>
          <a:ln>
            <a:solidFill>
              <a:schemeClr val="accent4">
                <a:lumMod val="75000"/>
              </a:schemeClr>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 name="Sechseck 41">
            <a:extLst>
              <a:ext uri="{FF2B5EF4-FFF2-40B4-BE49-F238E27FC236}">
                <a16:creationId xmlns:a16="http://schemas.microsoft.com/office/drawing/2014/main" id="{7EB5A646-2659-40BA-9DFA-AE9FB07B1F48}"/>
              </a:ext>
            </a:extLst>
          </p:cNvPr>
          <p:cNvSpPr/>
          <p:nvPr/>
        </p:nvSpPr>
        <p:spPr>
          <a:xfrm>
            <a:off x="11502991" y="3233269"/>
            <a:ext cx="224135" cy="193358"/>
          </a:xfrm>
          <a:prstGeom prst="hexagon">
            <a:avLst>
              <a:gd name="adj" fmla="val 25000"/>
              <a:gd name="vf" fmla="val 115470"/>
            </a:avLst>
          </a:prstGeom>
          <a:ln>
            <a:solidFill>
              <a:schemeClr val="accent4">
                <a:lumMod val="75000"/>
              </a:schemeClr>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 name="Rechteck 2">
            <a:extLst>
              <a:ext uri="{FF2B5EF4-FFF2-40B4-BE49-F238E27FC236}">
                <a16:creationId xmlns:a16="http://schemas.microsoft.com/office/drawing/2014/main" id="{9291FAFD-F3CA-4479-84E9-3585DC7F9C99}"/>
              </a:ext>
            </a:extLst>
          </p:cNvPr>
          <p:cNvSpPr/>
          <p:nvPr/>
        </p:nvSpPr>
        <p:spPr>
          <a:xfrm>
            <a:off x="10333616" y="6029041"/>
            <a:ext cx="1563248" cy="230832"/>
          </a:xfrm>
          <a:prstGeom prst="rect">
            <a:avLst/>
          </a:prstGeom>
        </p:spPr>
        <p:txBody>
          <a:bodyPr wrap="none">
            <a:spAutoFit/>
          </a:bodyPr>
          <a:lstStyle/>
          <a:p>
            <a:r>
              <a:rPr lang="de-DE" sz="900">
                <a:solidFill>
                  <a:schemeClr val="bg1">
                    <a:lumMod val="65000"/>
                  </a:schemeClr>
                </a:solidFill>
              </a:rPr>
              <a:t>Triphaus, </a:t>
            </a:r>
            <a:r>
              <a:rPr lang="de-DE" sz="900" err="1">
                <a:solidFill>
                  <a:schemeClr val="bg1">
                    <a:lumMod val="65000"/>
                  </a:schemeClr>
                </a:solidFill>
              </a:rPr>
              <a:t>CiR</a:t>
            </a:r>
            <a:r>
              <a:rPr lang="de-DE" sz="900">
                <a:solidFill>
                  <a:schemeClr val="bg1">
                    <a:lumMod val="65000"/>
                  </a:schemeClr>
                </a:solidFill>
              </a:rPr>
              <a:t> (Hrsg.) 2021</a:t>
            </a:r>
          </a:p>
        </p:txBody>
      </p:sp>
    </p:spTree>
    <p:extLst>
      <p:ext uri="{BB962C8B-B14F-4D97-AF65-F5344CB8AC3E}">
        <p14:creationId xmlns:p14="http://schemas.microsoft.com/office/powerpoint/2010/main" val="3984770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DCA45-DD3B-4965-B7D8-D7E050FC6026}"/>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5A7B795E-0AA6-4C31-A6E5-1B33B70CDEFE}"/>
              </a:ext>
            </a:extLst>
          </p:cNvPr>
          <p:cNvSpPr>
            <a:spLocks noGrp="1"/>
          </p:cNvSpPr>
          <p:nvPr>
            <p:ph type="body" sz="quarter" idx="13"/>
          </p:nvPr>
        </p:nvSpPr>
        <p:spPr/>
        <p:txBody>
          <a:bodyPr/>
          <a:lstStyle/>
          <a:p>
            <a:r>
              <a:rPr lang="de-DE" dirty="0"/>
              <a:t>Fairer Handel - Gütezeichen</a:t>
            </a:r>
          </a:p>
          <a:p>
            <a:endParaRPr lang="de-DE" dirty="0"/>
          </a:p>
        </p:txBody>
      </p:sp>
      <p:sp>
        <p:nvSpPr>
          <p:cNvPr id="7" name="Google Shape;312;g2023b86b06f_0_0">
            <a:extLst>
              <a:ext uri="{FF2B5EF4-FFF2-40B4-BE49-F238E27FC236}">
                <a16:creationId xmlns:a16="http://schemas.microsoft.com/office/drawing/2014/main" id="{5375A52E-4B3B-4716-A00A-A82E3967FD68}"/>
              </a:ext>
            </a:extLst>
          </p:cNvPr>
          <p:cNvSpPr txBox="1"/>
          <p:nvPr/>
        </p:nvSpPr>
        <p:spPr>
          <a:xfrm>
            <a:off x="11102879" y="5982920"/>
            <a:ext cx="1151664" cy="323135"/>
          </a:xfrm>
          <a:prstGeom prst="rect">
            <a:avLst/>
          </a:prstGeom>
          <a:noFill/>
          <a:ln>
            <a:noFill/>
          </a:ln>
        </p:spPr>
        <p:txBody>
          <a:bodyPr spcFirstLastPara="1" wrap="square" lIns="91425" tIns="91425" rIns="91425" bIns="91425" anchor="t" anchorCtr="0">
            <a:spAutoFit/>
          </a:bodyPr>
          <a:lstStyle/>
          <a:p>
            <a:pPr lvl="0"/>
            <a:r>
              <a:rPr lang="de-DE" sz="900">
                <a:solidFill>
                  <a:schemeClr val="bg1">
                    <a:lumMod val="65000"/>
                  </a:schemeClr>
                </a:solidFill>
              </a:rPr>
              <a:t>CIR 2021</a:t>
            </a:r>
          </a:p>
        </p:txBody>
      </p:sp>
      <p:pic>
        <p:nvPicPr>
          <p:cNvPr id="8" name="Grafik 7" descr="Ein Bild, das Text, Grafiken, Logo, Symbol enthält.&#10;&#10;Beschreibung automatisch generiert.">
            <a:extLst>
              <a:ext uri="{FF2B5EF4-FFF2-40B4-BE49-F238E27FC236}">
                <a16:creationId xmlns:a16="http://schemas.microsoft.com/office/drawing/2014/main" id="{6EB09F1F-1713-6520-D069-15836A5A2585}"/>
              </a:ext>
            </a:extLst>
          </p:cNvPr>
          <p:cNvPicPr>
            <a:picLocks noChangeAspect="1"/>
          </p:cNvPicPr>
          <p:nvPr/>
        </p:nvPicPr>
        <p:blipFill>
          <a:blip r:embed="rId3"/>
          <a:stretch>
            <a:fillRect/>
          </a:stretch>
        </p:blipFill>
        <p:spPr>
          <a:xfrm>
            <a:off x="6876503" y="3447513"/>
            <a:ext cx="2519531" cy="2543175"/>
          </a:xfrm>
          <a:prstGeom prst="rect">
            <a:avLst/>
          </a:prstGeom>
        </p:spPr>
      </p:pic>
      <p:pic>
        <p:nvPicPr>
          <p:cNvPr id="12" name="Grafik 11">
            <a:extLst>
              <a:ext uri="{FF2B5EF4-FFF2-40B4-BE49-F238E27FC236}">
                <a16:creationId xmlns:a16="http://schemas.microsoft.com/office/drawing/2014/main" id="{601C2138-DCCB-4969-8621-5ECE97565706}"/>
              </a:ext>
            </a:extLst>
          </p:cNvPr>
          <p:cNvPicPr>
            <a:picLocks noChangeAspect="1"/>
          </p:cNvPicPr>
          <p:nvPr/>
        </p:nvPicPr>
        <p:blipFill>
          <a:blip r:embed="rId4"/>
          <a:stretch>
            <a:fillRect/>
          </a:stretch>
        </p:blipFill>
        <p:spPr>
          <a:xfrm>
            <a:off x="589155" y="1800488"/>
            <a:ext cx="2221911" cy="2221911"/>
          </a:xfrm>
          <a:prstGeom prst="rect">
            <a:avLst/>
          </a:prstGeom>
        </p:spPr>
      </p:pic>
      <p:sp>
        <p:nvSpPr>
          <p:cNvPr id="14" name="Rechteck 13">
            <a:extLst>
              <a:ext uri="{FF2B5EF4-FFF2-40B4-BE49-F238E27FC236}">
                <a16:creationId xmlns:a16="http://schemas.microsoft.com/office/drawing/2014/main" id="{27CBB142-36ED-47DE-B7BB-98E0D7A14E6A}"/>
              </a:ext>
            </a:extLst>
          </p:cNvPr>
          <p:cNvSpPr/>
          <p:nvPr/>
        </p:nvSpPr>
        <p:spPr>
          <a:xfrm>
            <a:off x="665285" y="1599067"/>
            <a:ext cx="2145781" cy="253916"/>
          </a:xfrm>
          <a:prstGeom prst="rect">
            <a:avLst/>
          </a:prstGeom>
        </p:spPr>
        <p:txBody>
          <a:bodyPr wrap="square">
            <a:spAutoFit/>
          </a:bodyPr>
          <a:lstStyle/>
          <a:p>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pic>
        <p:nvPicPr>
          <p:cNvPr id="16" name="Grafik 15">
            <a:extLst>
              <a:ext uri="{FF2B5EF4-FFF2-40B4-BE49-F238E27FC236}">
                <a16:creationId xmlns:a16="http://schemas.microsoft.com/office/drawing/2014/main" id="{64DC545F-19E6-4926-A8E3-58EA45ACDF20}"/>
              </a:ext>
            </a:extLst>
          </p:cNvPr>
          <p:cNvPicPr>
            <a:picLocks noChangeAspect="1"/>
          </p:cNvPicPr>
          <p:nvPr/>
        </p:nvPicPr>
        <p:blipFill>
          <a:blip r:embed="rId5"/>
          <a:stretch>
            <a:fillRect/>
          </a:stretch>
        </p:blipFill>
        <p:spPr>
          <a:xfrm>
            <a:off x="3045710" y="3548422"/>
            <a:ext cx="1821668" cy="2341358"/>
          </a:xfrm>
          <a:prstGeom prst="rect">
            <a:avLst/>
          </a:prstGeom>
        </p:spPr>
      </p:pic>
      <p:pic>
        <p:nvPicPr>
          <p:cNvPr id="21" name="Grafik 20">
            <a:extLst>
              <a:ext uri="{FF2B5EF4-FFF2-40B4-BE49-F238E27FC236}">
                <a16:creationId xmlns:a16="http://schemas.microsoft.com/office/drawing/2014/main" id="{A5602098-B0B3-41F1-8A72-70CFC45AC1F4}"/>
              </a:ext>
            </a:extLst>
          </p:cNvPr>
          <p:cNvPicPr>
            <a:picLocks noChangeAspect="1"/>
          </p:cNvPicPr>
          <p:nvPr/>
        </p:nvPicPr>
        <p:blipFill rotWithShape="1">
          <a:blip r:embed="rId6"/>
          <a:srcRect r="70310"/>
          <a:stretch/>
        </p:blipFill>
        <p:spPr>
          <a:xfrm>
            <a:off x="9303276" y="2171667"/>
            <a:ext cx="2299569" cy="1946481"/>
          </a:xfrm>
          <a:prstGeom prst="rect">
            <a:avLst/>
          </a:prstGeom>
        </p:spPr>
      </p:pic>
      <p:pic>
        <p:nvPicPr>
          <p:cNvPr id="24" name="Grafik 23">
            <a:extLst>
              <a:ext uri="{FF2B5EF4-FFF2-40B4-BE49-F238E27FC236}">
                <a16:creationId xmlns:a16="http://schemas.microsoft.com/office/drawing/2014/main" id="{325FCCAB-6E41-4E86-BBB1-219EBD172846}"/>
              </a:ext>
            </a:extLst>
          </p:cNvPr>
          <p:cNvPicPr>
            <a:picLocks noChangeAspect="1"/>
          </p:cNvPicPr>
          <p:nvPr/>
        </p:nvPicPr>
        <p:blipFill rotWithShape="1">
          <a:blip r:embed="rId7"/>
          <a:srcRect l="35291" t="7039" r="34531" b="7810"/>
          <a:stretch/>
        </p:blipFill>
        <p:spPr>
          <a:xfrm>
            <a:off x="5190682" y="2013949"/>
            <a:ext cx="1362517" cy="2781954"/>
          </a:xfrm>
          <a:prstGeom prst="rect">
            <a:avLst/>
          </a:prstGeom>
        </p:spPr>
      </p:pic>
      <p:sp>
        <p:nvSpPr>
          <p:cNvPr id="17" name="Rechteck 16">
            <a:extLst>
              <a:ext uri="{FF2B5EF4-FFF2-40B4-BE49-F238E27FC236}">
                <a16:creationId xmlns:a16="http://schemas.microsoft.com/office/drawing/2014/main" id="{75BB4A4F-4E89-49F6-8B5F-A377DCEF4486}"/>
              </a:ext>
            </a:extLst>
          </p:cNvPr>
          <p:cNvSpPr/>
          <p:nvPr/>
        </p:nvSpPr>
        <p:spPr>
          <a:xfrm>
            <a:off x="4867378" y="1879765"/>
            <a:ext cx="2145781"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sp>
        <p:nvSpPr>
          <p:cNvPr id="25" name="Rechteck 24">
            <a:extLst>
              <a:ext uri="{FF2B5EF4-FFF2-40B4-BE49-F238E27FC236}">
                <a16:creationId xmlns:a16="http://schemas.microsoft.com/office/drawing/2014/main" id="{C02C0AEF-6125-4ED2-8DD6-8307A5E6980B}"/>
              </a:ext>
            </a:extLst>
          </p:cNvPr>
          <p:cNvSpPr/>
          <p:nvPr/>
        </p:nvSpPr>
        <p:spPr>
          <a:xfrm>
            <a:off x="9192350" y="1928284"/>
            <a:ext cx="2145781"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spTree>
    <p:extLst>
      <p:ext uri="{BB962C8B-B14F-4D97-AF65-F5344CB8AC3E}">
        <p14:creationId xmlns:p14="http://schemas.microsoft.com/office/powerpoint/2010/main" val="3204301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7A7CB94-BBF7-4BD1-91C2-36E6A2CDF7E3}"/>
              </a:ext>
            </a:extLst>
          </p:cNvPr>
          <p:cNvPicPr>
            <a:picLocks noChangeAspect="1"/>
          </p:cNvPicPr>
          <p:nvPr/>
        </p:nvPicPr>
        <p:blipFill rotWithShape="1">
          <a:blip r:embed="rId3"/>
          <a:srcRect t="6389" b="7483"/>
          <a:stretch/>
        </p:blipFill>
        <p:spPr>
          <a:xfrm>
            <a:off x="5010417" y="5076966"/>
            <a:ext cx="2741277" cy="1137687"/>
          </a:xfrm>
          <a:prstGeom prst="rect">
            <a:avLst/>
          </a:prstGeom>
        </p:spPr>
      </p:pic>
      <p:pic>
        <p:nvPicPr>
          <p:cNvPr id="6" name="Grafik 5">
            <a:extLst>
              <a:ext uri="{FF2B5EF4-FFF2-40B4-BE49-F238E27FC236}">
                <a16:creationId xmlns:a16="http://schemas.microsoft.com/office/drawing/2014/main" id="{4FDFB24D-D9A5-4592-9218-659638DEB42D}"/>
              </a:ext>
            </a:extLst>
          </p:cNvPr>
          <p:cNvPicPr>
            <a:picLocks noChangeAspect="1"/>
          </p:cNvPicPr>
          <p:nvPr/>
        </p:nvPicPr>
        <p:blipFill>
          <a:blip r:embed="rId4"/>
          <a:stretch>
            <a:fillRect/>
          </a:stretch>
        </p:blipFill>
        <p:spPr>
          <a:xfrm>
            <a:off x="8106772" y="2052583"/>
            <a:ext cx="3284419" cy="1756026"/>
          </a:xfrm>
          <a:prstGeom prst="rect">
            <a:avLst/>
          </a:prstGeom>
        </p:spPr>
      </p:pic>
      <p:sp>
        <p:nvSpPr>
          <p:cNvPr id="3" name="Inhaltsplatzhalter 2">
            <a:extLst>
              <a:ext uri="{FF2B5EF4-FFF2-40B4-BE49-F238E27FC236}">
                <a16:creationId xmlns:a16="http://schemas.microsoft.com/office/drawing/2014/main" id="{DF2D588D-EC9D-4833-B3D8-9C23F0E0852C}"/>
              </a:ext>
            </a:extLst>
          </p:cNvPr>
          <p:cNvSpPr>
            <a:spLocks noGrp="1"/>
          </p:cNvSpPr>
          <p:nvPr>
            <p:ph idx="1"/>
          </p:nvPr>
        </p:nvSpPr>
        <p:spPr>
          <a:xfrm>
            <a:off x="371481" y="1785938"/>
            <a:ext cx="11392889" cy="4019550"/>
          </a:xfrm>
        </p:spPr>
        <p:txBody>
          <a:bodyPr/>
          <a:lstStyle/>
          <a:p>
            <a:r>
              <a:rPr lang="de-DE" dirty="0"/>
              <a:t>Die folgenden zwei Beispiele wiederum nutzen den Begriff „fair“, erfüllen aber aus unserer Sicht</a:t>
            </a:r>
            <a:br>
              <a:rPr lang="de-DE" dirty="0"/>
            </a:br>
            <a:r>
              <a:rPr lang="de-DE" dirty="0"/>
              <a:t>aktuell nicht die Kriterien des Fairen Handels:</a:t>
            </a:r>
          </a:p>
          <a:p>
            <a:pPr lvl="1"/>
            <a:r>
              <a:rPr lang="de-DE" dirty="0"/>
              <a:t>Fair Trade IBD</a:t>
            </a:r>
          </a:p>
          <a:p>
            <a:pPr lvl="1"/>
            <a:r>
              <a:rPr lang="de-DE" dirty="0"/>
              <a:t>Fair Trade </a:t>
            </a:r>
            <a:r>
              <a:rPr lang="de-DE" dirty="0" err="1"/>
              <a:t>Sustainability</a:t>
            </a:r>
            <a:r>
              <a:rPr lang="de-DE" dirty="0"/>
              <a:t> Alliance (</a:t>
            </a:r>
            <a:r>
              <a:rPr lang="de-DE" dirty="0" err="1"/>
              <a:t>FairTSA</a:t>
            </a:r>
            <a:r>
              <a:rPr lang="de-DE" dirty="0"/>
              <a:t>)</a:t>
            </a:r>
          </a:p>
          <a:p>
            <a:endParaRPr lang="de-DE" dirty="0"/>
          </a:p>
          <a:p>
            <a:r>
              <a:rPr lang="de-DE" dirty="0"/>
              <a:t>Warum?</a:t>
            </a:r>
          </a:p>
          <a:p>
            <a:pPr lvl="1"/>
            <a:r>
              <a:rPr lang="de-DE" dirty="0"/>
              <a:t>beispielsweise keine Mindestpreise für die Produzent*innen. </a:t>
            </a:r>
          </a:p>
          <a:p>
            <a:pPr lvl="1"/>
            <a:endParaRPr lang="de-DE" dirty="0"/>
          </a:p>
          <a:p>
            <a:r>
              <a:rPr lang="de-DE" dirty="0"/>
              <a:t>Gütezeichen Rainforest Alliance und UTZ ≠ Kriterien des Fairen Handels </a:t>
            </a:r>
          </a:p>
          <a:p>
            <a:pPr lvl="1"/>
            <a:r>
              <a:rPr lang="de-DE" dirty="0"/>
              <a:t>dürfen daher nicht als Nachweise für faire Lebensmittel akzeptiert werden.</a:t>
            </a:r>
          </a:p>
        </p:txBody>
      </p:sp>
      <p:sp>
        <p:nvSpPr>
          <p:cNvPr id="2" name="Titel 1">
            <a:extLst>
              <a:ext uri="{FF2B5EF4-FFF2-40B4-BE49-F238E27FC236}">
                <a16:creationId xmlns:a16="http://schemas.microsoft.com/office/drawing/2014/main" id="{1A05597D-E023-4FEC-9F21-5DEB345C759B}"/>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DD6ABF78-0A86-419B-8087-440CA04133BA}"/>
              </a:ext>
            </a:extLst>
          </p:cNvPr>
          <p:cNvSpPr>
            <a:spLocks noGrp="1"/>
          </p:cNvSpPr>
          <p:nvPr>
            <p:ph type="body" sz="quarter" idx="13"/>
          </p:nvPr>
        </p:nvSpPr>
        <p:spPr/>
        <p:txBody>
          <a:bodyPr/>
          <a:lstStyle/>
          <a:p>
            <a:r>
              <a:rPr lang="de-DE"/>
              <a:t>Fairer Handel</a:t>
            </a:r>
          </a:p>
        </p:txBody>
      </p:sp>
      <p:sp>
        <p:nvSpPr>
          <p:cNvPr id="10" name="Google Shape;312;g2023b86b06f_0_0">
            <a:extLst>
              <a:ext uri="{FF2B5EF4-FFF2-40B4-BE49-F238E27FC236}">
                <a16:creationId xmlns:a16="http://schemas.microsoft.com/office/drawing/2014/main" id="{D5FDF7D4-E09F-4722-83AD-73C6F9E674AD}"/>
              </a:ext>
            </a:extLst>
          </p:cNvPr>
          <p:cNvSpPr txBox="1"/>
          <p:nvPr/>
        </p:nvSpPr>
        <p:spPr>
          <a:xfrm>
            <a:off x="11102879" y="5982920"/>
            <a:ext cx="1151664" cy="323135"/>
          </a:xfrm>
          <a:prstGeom prst="rect">
            <a:avLst/>
          </a:prstGeom>
          <a:noFill/>
          <a:ln>
            <a:noFill/>
          </a:ln>
        </p:spPr>
        <p:txBody>
          <a:bodyPr spcFirstLastPara="1" wrap="square" lIns="91425" tIns="91425" rIns="91425" bIns="91425" anchor="t" anchorCtr="0">
            <a:spAutoFit/>
          </a:bodyPr>
          <a:lstStyle/>
          <a:p>
            <a:pPr lvl="0"/>
            <a:r>
              <a:rPr lang="de-DE" sz="900">
                <a:solidFill>
                  <a:schemeClr val="bg1">
                    <a:lumMod val="65000"/>
                  </a:schemeClr>
                </a:solidFill>
              </a:rPr>
              <a:t>CIR 2021</a:t>
            </a:r>
          </a:p>
        </p:txBody>
      </p:sp>
      <p:sp>
        <p:nvSpPr>
          <p:cNvPr id="9" name="Rechteck 8">
            <a:extLst>
              <a:ext uri="{FF2B5EF4-FFF2-40B4-BE49-F238E27FC236}">
                <a16:creationId xmlns:a16="http://schemas.microsoft.com/office/drawing/2014/main" id="{E56217D7-2BCA-477E-AB4F-DA1B5C44B38F}"/>
              </a:ext>
            </a:extLst>
          </p:cNvPr>
          <p:cNvSpPr/>
          <p:nvPr/>
        </p:nvSpPr>
        <p:spPr>
          <a:xfrm>
            <a:off x="163446" y="5982920"/>
            <a:ext cx="2741277"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Logos stehen nicht unter freier Lizenz.</a:t>
            </a:r>
            <a:endParaRPr lang="de-DE" sz="1050" dirty="0">
              <a:solidFill>
                <a:srgbClr val="FF0000"/>
              </a:solidFill>
            </a:endParaRPr>
          </a:p>
        </p:txBody>
      </p:sp>
    </p:spTree>
    <p:extLst>
      <p:ext uri="{BB962C8B-B14F-4D97-AF65-F5344CB8AC3E}">
        <p14:creationId xmlns:p14="http://schemas.microsoft.com/office/powerpoint/2010/main" val="2979091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a:t>Beschaffung und Nachhaltigkeit</a:t>
            </a:r>
          </a:p>
        </p:txBody>
      </p:sp>
      <p:sp>
        <p:nvSpPr>
          <p:cNvPr id="3" name="Inhaltsplatzhalter 2">
            <a:extLst>
              <a:ext uri="{FF2B5EF4-FFF2-40B4-BE49-F238E27FC236}">
                <a16:creationId xmlns:a16="http://schemas.microsoft.com/office/drawing/2014/main" id="{FF97E285-46C3-44E5-AD28-A72ABC193BD4}"/>
              </a:ext>
            </a:extLst>
          </p:cNvPr>
          <p:cNvSpPr>
            <a:spLocks noGrp="1"/>
          </p:cNvSpPr>
          <p:nvPr>
            <p:ph idx="1"/>
          </p:nvPr>
        </p:nvSpPr>
        <p:spPr>
          <a:xfrm>
            <a:off x="371481" y="1785938"/>
            <a:ext cx="11403424" cy="4019550"/>
          </a:xfrm>
        </p:spPr>
        <p:txBody>
          <a:bodyPr/>
          <a:lstStyle/>
          <a:p>
            <a:pPr marL="354965" indent="-354965">
              <a:lnSpc>
                <a:spcPct val="150000"/>
              </a:lnSpc>
            </a:pPr>
            <a:r>
              <a:rPr lang="de-DE"/>
              <a:t>Organismen werden genetisch verändert</a:t>
            </a:r>
          </a:p>
          <a:p>
            <a:pPr marL="983615" lvl="1" indent="-354965">
              <a:lnSpc>
                <a:spcPct val="150000"/>
              </a:lnSpc>
            </a:pPr>
            <a:r>
              <a:rPr lang="de-DE"/>
              <a:t>Langzeitfolgen und Konsequenzen für Mensch und Natur sind noch nicht deutlich erkennbar</a:t>
            </a:r>
            <a:endParaRPr lang="de-DE">
              <a:cs typeface="Arial"/>
            </a:endParaRPr>
          </a:p>
          <a:p>
            <a:pPr marL="354965" indent="-354965">
              <a:lnSpc>
                <a:spcPct val="150000"/>
              </a:lnSpc>
            </a:pPr>
            <a:r>
              <a:rPr lang="de-DE"/>
              <a:t>Hinweis: Verwenden Sie genveränderte Produkte und Lebensmittel nicht in Ihrer Küche </a:t>
            </a:r>
            <a:endParaRPr lang="de-DE">
              <a:cs typeface="Arial"/>
            </a:endParaRPr>
          </a:p>
          <a:p>
            <a:pPr marL="983615" lvl="1" indent="-354965">
              <a:lnSpc>
                <a:spcPct val="150000"/>
              </a:lnSpc>
            </a:pPr>
            <a:r>
              <a:rPr lang="de-DE"/>
              <a:t>Stattdessen: Bio-Produkte oder Produkte mit dem freiwilligen Label „</a:t>
            </a:r>
            <a:r>
              <a:rPr lang="de-DE">
                <a:hlinkClick r:id="rId3"/>
              </a:rPr>
              <a:t>Ohne GenTechnik</a:t>
            </a:r>
            <a:r>
              <a:rPr lang="de-DE"/>
              <a:t>“ </a:t>
            </a:r>
            <a:endParaRPr lang="de-DE">
              <a:cs typeface="Arial"/>
            </a:endParaRPr>
          </a:p>
          <a:p>
            <a:pPr marL="983615" lvl="1" indent="-354965">
              <a:lnSpc>
                <a:spcPct val="150000"/>
              </a:lnSpc>
            </a:pPr>
            <a:r>
              <a:rPr lang="de-DE"/>
              <a:t>eigenes Kontrollsystem anlegen</a:t>
            </a:r>
            <a:endParaRPr lang="de-DE">
              <a:cs typeface="Arial"/>
            </a:endParaRPr>
          </a:p>
          <a:p>
            <a:pPr marL="354965" indent="-354965">
              <a:lnSpc>
                <a:spcPct val="150000"/>
              </a:lnSpc>
            </a:pPr>
            <a:endParaRPr lang="de-DE">
              <a:cs typeface="Arial"/>
            </a:endParaRP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dirty="0"/>
              <a:t>Ohne Gentechnik</a:t>
            </a:r>
            <a:endParaRPr lang="de-DE" dirty="0">
              <a:cs typeface="Arial"/>
            </a:endParaRPr>
          </a:p>
        </p:txBody>
      </p:sp>
      <p:sp>
        <p:nvSpPr>
          <p:cNvPr id="9" name="Rechteck 8">
            <a:extLst>
              <a:ext uri="{FF2B5EF4-FFF2-40B4-BE49-F238E27FC236}">
                <a16:creationId xmlns:a16="http://schemas.microsoft.com/office/drawing/2014/main" id="{C81FBACB-0658-4C01-9840-F50415A9266D}"/>
              </a:ext>
            </a:extLst>
          </p:cNvPr>
          <p:cNvSpPr/>
          <p:nvPr/>
        </p:nvSpPr>
        <p:spPr>
          <a:xfrm>
            <a:off x="9442947" y="5923408"/>
            <a:ext cx="2454518" cy="230832"/>
          </a:xfrm>
          <a:prstGeom prst="rect">
            <a:avLst/>
          </a:prstGeom>
        </p:spPr>
        <p:txBody>
          <a:bodyPr wrap="none">
            <a:spAutoFit/>
          </a:bodyPr>
          <a:lstStyle/>
          <a:p>
            <a:r>
              <a:rPr lang="de-DE" sz="900">
                <a:solidFill>
                  <a:schemeClr val="bg1">
                    <a:lumMod val="65000"/>
                  </a:schemeClr>
                </a:solidFill>
              </a:rPr>
              <a:t>Bildquelle: </a:t>
            </a:r>
            <a:r>
              <a:rPr lang="de-DE" sz="900">
                <a:solidFill>
                  <a:schemeClr val="bg1">
                    <a:lumMod val="65000"/>
                  </a:schemeClr>
                </a:solidFill>
                <a:hlinkClick r:id="rId4">
                  <a:extLst>
                    <a:ext uri="{A12FA001-AC4F-418D-AE19-62706E023703}">
                      <ahyp:hlinkClr xmlns:ahyp="http://schemas.microsoft.com/office/drawing/2018/hyperlinkcolor" val="tx"/>
                    </a:ext>
                  </a:extLst>
                </a:hlinkClick>
              </a:rPr>
              <a:t>https://www.ohnegentechnik.org/</a:t>
            </a:r>
            <a:r>
              <a:rPr lang="de-DE" sz="900">
                <a:solidFill>
                  <a:schemeClr val="bg1">
                    <a:lumMod val="65000"/>
                  </a:schemeClr>
                </a:solidFill>
              </a:rPr>
              <a:t> </a:t>
            </a:r>
          </a:p>
        </p:txBody>
      </p:sp>
      <p:sp>
        <p:nvSpPr>
          <p:cNvPr id="10" name="Rechteck 9">
            <a:extLst>
              <a:ext uri="{FF2B5EF4-FFF2-40B4-BE49-F238E27FC236}">
                <a16:creationId xmlns:a16="http://schemas.microsoft.com/office/drawing/2014/main" id="{A0EF642D-9A0F-4939-AB2A-8FB923732FAB}"/>
              </a:ext>
            </a:extLst>
          </p:cNvPr>
          <p:cNvSpPr/>
          <p:nvPr/>
        </p:nvSpPr>
        <p:spPr>
          <a:xfrm>
            <a:off x="294535" y="6040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pic>
        <p:nvPicPr>
          <p:cNvPr id="6" name="Grafik 5" descr="https://www.ohnegentechnik.org/fileadmin/user_upload/01_unternehmen/c_ohne_gentechnik_siegel/c5_og-druckvorlagen/Versionen_Gewaehrleistungsmarke_2024/OGT_siegel_URL_green.JPG">
            <a:extLst>
              <a:ext uri="{FF2B5EF4-FFF2-40B4-BE49-F238E27FC236}">
                <a16:creationId xmlns:a16="http://schemas.microsoft.com/office/drawing/2014/main" id="{2C50FD5A-B301-5AE9-570C-D4FAF1F51D6F}"/>
              </a:ext>
            </a:extLst>
          </p:cNvPr>
          <p:cNvPicPr>
            <a:picLocks noChangeAspect="1"/>
          </p:cNvPicPr>
          <p:nvPr/>
        </p:nvPicPr>
        <p:blipFill>
          <a:blip r:embed="rId5"/>
          <a:stretch>
            <a:fillRect/>
          </a:stretch>
        </p:blipFill>
        <p:spPr>
          <a:xfrm>
            <a:off x="9613861" y="3815227"/>
            <a:ext cx="2117570" cy="2117570"/>
          </a:xfrm>
          <a:prstGeom prst="rect">
            <a:avLst/>
          </a:prstGeom>
        </p:spPr>
      </p:pic>
    </p:spTree>
    <p:extLst>
      <p:ext uri="{BB962C8B-B14F-4D97-AF65-F5344CB8AC3E}">
        <p14:creationId xmlns:p14="http://schemas.microsoft.com/office/powerpoint/2010/main" val="1185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6CC0321-2D21-4B8B-80FC-124F9A7CE9AC}"/>
              </a:ext>
            </a:extLst>
          </p:cNvPr>
          <p:cNvSpPr/>
          <p:nvPr/>
        </p:nvSpPr>
        <p:spPr>
          <a:xfrm>
            <a:off x="276039" y="1520826"/>
            <a:ext cx="11664949" cy="47164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4C4F0067-D09C-A46D-97A8-FF34371F79A9}"/>
              </a:ext>
            </a:extLst>
          </p:cNvPr>
          <p:cNvSpPr>
            <a:spLocks noGrp="1"/>
          </p:cNvSpPr>
          <p:nvPr>
            <p:ph type="title"/>
          </p:nvPr>
        </p:nvSpPr>
        <p:spPr/>
        <p:txBody>
          <a:bodyPr/>
          <a:lstStyle/>
          <a:p>
            <a:r>
              <a:rPr lang="de-DE"/>
              <a:t>GeNAH</a:t>
            </a:r>
          </a:p>
        </p:txBody>
      </p:sp>
      <p:sp>
        <p:nvSpPr>
          <p:cNvPr id="3" name="Textplatzhalter 2">
            <a:extLst>
              <a:ext uri="{FF2B5EF4-FFF2-40B4-BE49-F238E27FC236}">
                <a16:creationId xmlns:a16="http://schemas.microsoft.com/office/drawing/2014/main" id="{694073DF-F6FA-A037-AC7E-2CC07EC7726A}"/>
              </a:ext>
            </a:extLst>
          </p:cNvPr>
          <p:cNvSpPr>
            <a:spLocks noGrp="1"/>
          </p:cNvSpPr>
          <p:nvPr>
            <p:ph type="body" sz="quarter" idx="13"/>
          </p:nvPr>
        </p:nvSpPr>
        <p:spPr>
          <a:xfrm>
            <a:off x="371357" y="872232"/>
            <a:ext cx="9523757" cy="504540"/>
          </a:xfrm>
        </p:spPr>
        <p:txBody>
          <a:bodyPr/>
          <a:lstStyle/>
          <a:p>
            <a:r>
              <a:rPr lang="de-DE"/>
              <a:t>Gerechte und nachhaltige Außer-Haus-Angebote gestalten</a:t>
            </a:r>
          </a:p>
          <a:p>
            <a:endParaRPr lang="de-DE"/>
          </a:p>
        </p:txBody>
      </p:sp>
      <p:sp>
        <p:nvSpPr>
          <p:cNvPr id="8" name="Rechteck 7">
            <a:extLst>
              <a:ext uri="{FF2B5EF4-FFF2-40B4-BE49-F238E27FC236}">
                <a16:creationId xmlns:a16="http://schemas.microsoft.com/office/drawing/2014/main" id="{86C9E04E-A4F1-348E-F134-3C89D71D5D55}"/>
              </a:ext>
            </a:extLst>
          </p:cNvPr>
          <p:cNvSpPr/>
          <p:nvPr/>
        </p:nvSpPr>
        <p:spPr bwMode="auto">
          <a:xfrm>
            <a:off x="3397034" y="1636634"/>
            <a:ext cx="4781866" cy="36917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386A1B2B-E440-3E16-6B78-E87AC6794CC4}"/>
              </a:ext>
            </a:extLst>
          </p:cNvPr>
          <p:cNvSpPr txBox="1"/>
          <p:nvPr/>
        </p:nvSpPr>
        <p:spPr bwMode="auto">
          <a:xfrm>
            <a:off x="3252198" y="2366492"/>
            <a:ext cx="5071538" cy="2308324"/>
          </a:xfrm>
          <a:prstGeom prst="rect">
            <a:avLst/>
          </a:prstGeom>
          <a:noFill/>
        </p:spPr>
        <p:txBody>
          <a:bodyPr wrap="square" rtlCol="0">
            <a:spAutoFit/>
          </a:bodyPr>
          <a:lstStyle/>
          <a:p>
            <a:pPr algn="ctr"/>
            <a:r>
              <a:rPr lang="de-DE" sz="2400">
                <a:solidFill>
                  <a:schemeClr val="bg1"/>
                </a:solidFill>
              </a:rPr>
              <a:t>Nachhaltige Gemeinschaftsgastronomie ist machbar! </a:t>
            </a:r>
          </a:p>
          <a:p>
            <a:pPr algn="ctr"/>
            <a:endParaRPr lang="de-DE" sz="2400">
              <a:solidFill>
                <a:schemeClr val="bg1"/>
              </a:solidFill>
            </a:endParaRPr>
          </a:p>
          <a:p>
            <a:pPr algn="ctr"/>
            <a:r>
              <a:rPr lang="de-DE" sz="2400">
                <a:solidFill>
                  <a:schemeClr val="bg1"/>
                </a:solidFill>
              </a:rPr>
              <a:t>Es braucht die Tatkraft motivierter Macher und Entscheider.</a:t>
            </a:r>
            <a:endParaRPr lang="de-DE">
              <a:solidFill>
                <a:schemeClr val="bg1"/>
              </a:solidFill>
            </a:endParaRPr>
          </a:p>
        </p:txBody>
      </p:sp>
      <p:sp>
        <p:nvSpPr>
          <p:cNvPr id="4" name="Rechteck 3">
            <a:extLst>
              <a:ext uri="{FF2B5EF4-FFF2-40B4-BE49-F238E27FC236}">
                <a16:creationId xmlns:a16="http://schemas.microsoft.com/office/drawing/2014/main" id="{1B98C816-9207-499B-0365-74ED358C80BC}"/>
              </a:ext>
            </a:extLst>
          </p:cNvPr>
          <p:cNvSpPr/>
          <p:nvPr/>
        </p:nvSpPr>
        <p:spPr bwMode="auto">
          <a:xfrm>
            <a:off x="3397034" y="5402075"/>
            <a:ext cx="4781866" cy="7401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endParaRPr lang="de-DE">
              <a:cs typeface="Arial"/>
            </a:endParaRPr>
          </a:p>
        </p:txBody>
      </p:sp>
      <p:sp>
        <p:nvSpPr>
          <p:cNvPr id="6" name="Textfeld 5">
            <a:extLst>
              <a:ext uri="{FF2B5EF4-FFF2-40B4-BE49-F238E27FC236}">
                <a16:creationId xmlns:a16="http://schemas.microsoft.com/office/drawing/2014/main" id="{EC00E0FA-F5EF-95B9-7AE1-F61BBBD5B7C3}"/>
              </a:ext>
            </a:extLst>
          </p:cNvPr>
          <p:cNvSpPr txBox="1"/>
          <p:nvPr/>
        </p:nvSpPr>
        <p:spPr bwMode="auto">
          <a:xfrm>
            <a:off x="3252198" y="5501300"/>
            <a:ext cx="5071538" cy="646331"/>
          </a:xfrm>
          <a:prstGeom prst="rect">
            <a:avLst/>
          </a:prstGeom>
          <a:noFill/>
        </p:spPr>
        <p:txBody>
          <a:bodyPr wrap="square" lIns="91440" tIns="45720" rIns="91440" bIns="45720" rtlCol="0" anchor="t">
            <a:spAutoFit/>
          </a:bodyPr>
          <a:lstStyle/>
          <a:p>
            <a:pPr algn="ctr"/>
            <a:r>
              <a:rPr lang="de-DE">
                <a:solidFill>
                  <a:schemeClr val="bg1"/>
                </a:solidFill>
              </a:rPr>
              <a:t>Inspiration und Hilfestellung finden Sie unter: </a:t>
            </a:r>
            <a:endParaRPr lang="de-DE" sz="1400">
              <a:solidFill>
                <a:schemeClr val="bg1"/>
              </a:solidFill>
            </a:endParaRPr>
          </a:p>
          <a:p>
            <a:pPr algn="ctr"/>
            <a:r>
              <a:rPr lang="de-DE">
                <a:solidFill>
                  <a:schemeClr val="bg1"/>
                </a:solidFill>
                <a:hlinkClick r:id="rId2">
                  <a:extLst>
                    <a:ext uri="{A12FA001-AC4F-418D-AE19-62706E023703}">
                      <ahyp:hlinkClr xmlns:ahyp="http://schemas.microsoft.com/office/drawing/2018/hyperlinkcolor" val="tx"/>
                    </a:ext>
                  </a:extLst>
                </a:hlinkClick>
              </a:rPr>
              <a:t>www.ernaehrung-nachhaltig.de</a:t>
            </a:r>
            <a:r>
              <a:rPr lang="de-DE">
                <a:solidFill>
                  <a:schemeClr val="bg1"/>
                </a:solidFill>
              </a:rPr>
              <a:t> </a:t>
            </a:r>
            <a:endParaRPr lang="de-DE" sz="1400">
              <a:solidFill>
                <a:schemeClr val="bg1"/>
              </a:solidFill>
              <a:cs typeface="Arial"/>
            </a:endParaRPr>
          </a:p>
        </p:txBody>
      </p:sp>
    </p:spTree>
    <p:extLst>
      <p:ext uri="{BB962C8B-B14F-4D97-AF65-F5344CB8AC3E}">
        <p14:creationId xmlns:p14="http://schemas.microsoft.com/office/powerpoint/2010/main" val="2130779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E59052F-1E7F-4CCB-B696-E504BDFAF0AA}"/>
              </a:ext>
            </a:extLst>
          </p:cNvPr>
          <p:cNvSpPr>
            <a:spLocks noGrp="1"/>
          </p:cNvSpPr>
          <p:nvPr>
            <p:ph type="title"/>
          </p:nvPr>
        </p:nvSpPr>
        <p:spPr/>
        <p:txBody>
          <a:bodyPr/>
          <a:lstStyle/>
          <a:p>
            <a:r>
              <a:rPr lang="de-DE" dirty="0"/>
              <a:t>Siegel &amp; Label</a:t>
            </a:r>
          </a:p>
        </p:txBody>
      </p:sp>
      <p:sp>
        <p:nvSpPr>
          <p:cNvPr id="5" name="Inhaltsplatzhalter 4">
            <a:extLst>
              <a:ext uri="{FF2B5EF4-FFF2-40B4-BE49-F238E27FC236}">
                <a16:creationId xmlns:a16="http://schemas.microsoft.com/office/drawing/2014/main" id="{9565ACFA-1A92-4286-BF6A-DBE0FDEB7382}"/>
              </a:ext>
            </a:extLst>
          </p:cNvPr>
          <p:cNvSpPr>
            <a:spLocks noGrp="1"/>
          </p:cNvSpPr>
          <p:nvPr>
            <p:ph idx="1"/>
          </p:nvPr>
        </p:nvSpPr>
        <p:spPr>
          <a:xfrm>
            <a:off x="371481" y="1785938"/>
            <a:ext cx="5592290" cy="4019550"/>
          </a:xfrm>
        </p:spPr>
        <p:txBody>
          <a:bodyPr>
            <a:normAutofit lnSpcReduction="10000"/>
          </a:bodyPr>
          <a:lstStyle/>
          <a:p>
            <a:pPr marL="0" indent="0">
              <a:buNone/>
            </a:pPr>
            <a:r>
              <a:rPr lang="de-DE" b="1" dirty="0"/>
              <a:t>Bedingung für Nachhaltigkeitssiegel</a:t>
            </a:r>
          </a:p>
          <a:p>
            <a:pPr marL="0" indent="0">
              <a:buNone/>
            </a:pPr>
            <a:endParaRPr lang="de-DE" dirty="0"/>
          </a:p>
          <a:p>
            <a:r>
              <a:rPr lang="de-DE" dirty="0"/>
              <a:t>Anforderungen gehen deutlich über das gesetzlich geforderte Niveau hinaus</a:t>
            </a:r>
          </a:p>
          <a:p>
            <a:r>
              <a:rPr lang="de-DE" dirty="0"/>
              <a:t>Regelmäßige Überarbeitung </a:t>
            </a:r>
          </a:p>
          <a:p>
            <a:r>
              <a:rPr lang="de-DE" dirty="0"/>
              <a:t>Betrachtung des gesamten Lebensweges</a:t>
            </a:r>
          </a:p>
          <a:p>
            <a:r>
              <a:rPr lang="de-DE" dirty="0"/>
              <a:t>klar definierte, öffentlich zugängliche (Umwelt-/Sozial-)Kriterien sowie Nachweisregelungen</a:t>
            </a:r>
          </a:p>
          <a:p>
            <a:r>
              <a:rPr lang="de-DE" dirty="0" err="1"/>
              <a:t>Kriterienentwicklung</a:t>
            </a:r>
            <a:r>
              <a:rPr lang="de-DE" dirty="0"/>
              <a:t> erfolgt transparent mit hoher Expertise </a:t>
            </a:r>
          </a:p>
          <a:p>
            <a:r>
              <a:rPr lang="de-DE" dirty="0"/>
              <a:t>Einhaltung wird durch unabhängige Prüfinstitutionen kontrolliert und die Vergabe ist für alle interessierten Unternehmen zugänglich</a:t>
            </a:r>
          </a:p>
        </p:txBody>
      </p:sp>
      <p:sp>
        <p:nvSpPr>
          <p:cNvPr id="3" name="Textplatzhalter 2">
            <a:extLst>
              <a:ext uri="{FF2B5EF4-FFF2-40B4-BE49-F238E27FC236}">
                <a16:creationId xmlns:a16="http://schemas.microsoft.com/office/drawing/2014/main" id="{34F6AD80-6192-4DBE-8D59-48A2FA93A222}"/>
              </a:ext>
            </a:extLst>
          </p:cNvPr>
          <p:cNvSpPr>
            <a:spLocks noGrp="1"/>
          </p:cNvSpPr>
          <p:nvPr>
            <p:ph type="body" sz="quarter" idx="13"/>
          </p:nvPr>
        </p:nvSpPr>
        <p:spPr/>
        <p:txBody>
          <a:bodyPr/>
          <a:lstStyle/>
          <a:p>
            <a:r>
              <a:rPr lang="de-DE" dirty="0"/>
              <a:t>Welche erfüllen wirklich Nachhaltigkeitskriterien?</a:t>
            </a:r>
          </a:p>
        </p:txBody>
      </p:sp>
      <p:pic>
        <p:nvPicPr>
          <p:cNvPr id="11" name="Grafik 10">
            <a:extLst>
              <a:ext uri="{FF2B5EF4-FFF2-40B4-BE49-F238E27FC236}">
                <a16:creationId xmlns:a16="http://schemas.microsoft.com/office/drawing/2014/main" id="{825E294A-B33C-41E9-8588-7A375FA65C8D}"/>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646238" y="199910"/>
            <a:ext cx="984833" cy="943534"/>
          </a:xfrm>
          <a:prstGeom prst="rect">
            <a:avLst/>
          </a:prstGeom>
        </p:spPr>
      </p:pic>
      <p:pic>
        <p:nvPicPr>
          <p:cNvPr id="9" name="Grafik 8">
            <a:extLst>
              <a:ext uri="{FF2B5EF4-FFF2-40B4-BE49-F238E27FC236}">
                <a16:creationId xmlns:a16="http://schemas.microsoft.com/office/drawing/2014/main" id="{B23654A9-3FFB-4415-94B4-2ECB686CFF3C}"/>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r="48109" b="28603"/>
          <a:stretch/>
        </p:blipFill>
        <p:spPr>
          <a:xfrm>
            <a:off x="10807783" y="329931"/>
            <a:ext cx="650585" cy="683491"/>
          </a:xfrm>
          <a:prstGeom prst="rect">
            <a:avLst/>
          </a:prstGeom>
        </p:spPr>
      </p:pic>
      <p:pic>
        <p:nvPicPr>
          <p:cNvPr id="12" name="Grafik 11">
            <a:extLst>
              <a:ext uri="{FF2B5EF4-FFF2-40B4-BE49-F238E27FC236}">
                <a16:creationId xmlns:a16="http://schemas.microsoft.com/office/drawing/2014/main" id="{ADDE31AE-C8A6-4E26-B050-271E44481984}"/>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452144" y="581939"/>
            <a:ext cx="984833" cy="943534"/>
          </a:xfrm>
          <a:prstGeom prst="rect">
            <a:avLst/>
          </a:prstGeom>
        </p:spPr>
      </p:pic>
      <p:pic>
        <p:nvPicPr>
          <p:cNvPr id="14" name="Grafik 13">
            <a:extLst>
              <a:ext uri="{FF2B5EF4-FFF2-40B4-BE49-F238E27FC236}">
                <a16:creationId xmlns:a16="http://schemas.microsoft.com/office/drawing/2014/main" id="{00BC005F-9D32-4270-BE78-74F97EEE8CAB}"/>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00553" y="1351435"/>
            <a:ext cx="865043" cy="865043"/>
          </a:xfrm>
          <a:prstGeom prst="rect">
            <a:avLst/>
          </a:prstGeom>
        </p:spPr>
      </p:pic>
      <p:pic>
        <p:nvPicPr>
          <p:cNvPr id="16" name="Grafik 15">
            <a:extLst>
              <a:ext uri="{FF2B5EF4-FFF2-40B4-BE49-F238E27FC236}">
                <a16:creationId xmlns:a16="http://schemas.microsoft.com/office/drawing/2014/main" id="{038E6E57-6D41-41D6-BE02-398CC362EB5C}"/>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807783" y="1489611"/>
            <a:ext cx="650585" cy="598538"/>
          </a:xfrm>
          <a:prstGeom prst="rect">
            <a:avLst/>
          </a:prstGeom>
        </p:spPr>
      </p:pic>
      <p:pic>
        <p:nvPicPr>
          <p:cNvPr id="20" name="Grafik 19">
            <a:extLst>
              <a:ext uri="{FF2B5EF4-FFF2-40B4-BE49-F238E27FC236}">
                <a16:creationId xmlns:a16="http://schemas.microsoft.com/office/drawing/2014/main" id="{F3C9C5F5-E7E4-498D-A865-A00F04B5A1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8426" y="671676"/>
            <a:ext cx="242916" cy="731408"/>
          </a:xfrm>
          <a:prstGeom prst="rect">
            <a:avLst/>
          </a:prstGeom>
        </p:spPr>
      </p:pic>
      <p:pic>
        <p:nvPicPr>
          <p:cNvPr id="18" name="Grafik 17">
            <a:extLst>
              <a:ext uri="{FF2B5EF4-FFF2-40B4-BE49-F238E27FC236}">
                <a16:creationId xmlns:a16="http://schemas.microsoft.com/office/drawing/2014/main" id="{7DB15703-0D32-40E5-B2E0-6B66579DD7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77399" y="1079648"/>
            <a:ext cx="288686" cy="338013"/>
          </a:xfrm>
          <a:prstGeom prst="rect">
            <a:avLst/>
          </a:prstGeom>
        </p:spPr>
      </p:pic>
      <p:sp>
        <p:nvSpPr>
          <p:cNvPr id="13" name="Inhaltsplatzhalter 4">
            <a:extLst>
              <a:ext uri="{FF2B5EF4-FFF2-40B4-BE49-F238E27FC236}">
                <a16:creationId xmlns:a16="http://schemas.microsoft.com/office/drawing/2014/main" id="{69E2B1B6-BC44-4153-ACAB-DD15D46785AB}"/>
              </a:ext>
            </a:extLst>
          </p:cNvPr>
          <p:cNvSpPr txBox="1">
            <a:spLocks/>
          </p:cNvSpPr>
          <p:nvPr/>
        </p:nvSpPr>
        <p:spPr bwMode="auto">
          <a:xfrm>
            <a:off x="6396662" y="1784744"/>
            <a:ext cx="4603032"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lnSpcReduction="10000"/>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de-DE" b="1" dirty="0"/>
              <a:t>Webseiten zur Überprüfung </a:t>
            </a:r>
          </a:p>
          <a:p>
            <a:pPr marL="0" indent="0">
              <a:buFont typeface="Arial" charset="0"/>
              <a:buNone/>
            </a:pPr>
            <a:endParaRPr lang="de-DE" dirty="0"/>
          </a:p>
          <a:p>
            <a:pPr marL="0" indent="0">
              <a:buNone/>
            </a:pPr>
            <a:r>
              <a:rPr lang="de-DE" dirty="0">
                <a:hlinkClick r:id="rId11"/>
              </a:rPr>
              <a:t>Labelchecker</a:t>
            </a:r>
            <a:endParaRPr lang="de-DE" dirty="0"/>
          </a:p>
          <a:p>
            <a:pPr marL="0" indent="0">
              <a:buNone/>
            </a:pPr>
            <a:r>
              <a:rPr lang="de-DE" dirty="0"/>
              <a:t>Ein Wegweiser durch das Label-Labyrinth.</a:t>
            </a:r>
          </a:p>
          <a:p>
            <a:pPr marL="0" indent="0">
              <a:buNone/>
            </a:pPr>
            <a:endParaRPr lang="de-DE" dirty="0">
              <a:hlinkClick r:id="" action="ppaction://noaction"/>
            </a:endParaRPr>
          </a:p>
          <a:p>
            <a:pPr marL="0" indent="0">
              <a:buNone/>
            </a:pPr>
            <a:r>
              <a:rPr lang="de-DE" dirty="0">
                <a:hlinkClick r:id="" action="ppaction://noaction"/>
              </a:rPr>
              <a:t>Label online</a:t>
            </a:r>
            <a:endParaRPr lang="de-DE" dirty="0"/>
          </a:p>
          <a:p>
            <a:pPr marL="0" indent="0">
              <a:buNone/>
            </a:pPr>
            <a:r>
              <a:rPr lang="de-DE" dirty="0"/>
              <a:t>Das Portal mit Informationen und Bewertungen zu Labels in Deutschland.</a:t>
            </a:r>
          </a:p>
          <a:p>
            <a:pPr marL="0" indent="0">
              <a:buNone/>
            </a:pPr>
            <a:endParaRPr lang="de-DE" dirty="0"/>
          </a:p>
          <a:p>
            <a:pPr marL="0" indent="0">
              <a:buNone/>
            </a:pPr>
            <a:r>
              <a:rPr lang="de-DE" dirty="0">
                <a:hlinkClick r:id="rId12"/>
              </a:rPr>
              <a:t>Siegelklarheit</a:t>
            </a:r>
            <a:endParaRPr lang="de-DE" dirty="0"/>
          </a:p>
          <a:p>
            <a:pPr marL="0" indent="0">
              <a:buNone/>
            </a:pPr>
            <a:r>
              <a:rPr lang="de-DE" dirty="0"/>
              <a:t>Gezielt informieren.</a:t>
            </a:r>
          </a:p>
          <a:p>
            <a:pPr marL="0" indent="0">
              <a:buNone/>
            </a:pPr>
            <a:r>
              <a:rPr lang="de-DE" dirty="0"/>
              <a:t>Bewusst einkaufen.</a:t>
            </a:r>
          </a:p>
          <a:p>
            <a:pPr marL="0" indent="0">
              <a:buNone/>
            </a:pPr>
            <a:r>
              <a:rPr lang="de-DE" dirty="0"/>
              <a:t>Nachhaltig handeln.</a:t>
            </a:r>
          </a:p>
        </p:txBody>
      </p:sp>
      <p:sp>
        <p:nvSpPr>
          <p:cNvPr id="6" name="Textfeld 5">
            <a:extLst>
              <a:ext uri="{FF2B5EF4-FFF2-40B4-BE49-F238E27FC236}">
                <a16:creationId xmlns:a16="http://schemas.microsoft.com/office/drawing/2014/main" id="{ACCDE65E-39DD-4049-AA49-C8670A45D8CC}"/>
              </a:ext>
            </a:extLst>
          </p:cNvPr>
          <p:cNvSpPr txBox="1"/>
          <p:nvPr/>
        </p:nvSpPr>
        <p:spPr>
          <a:xfrm>
            <a:off x="304122" y="6008356"/>
            <a:ext cx="1560042" cy="248466"/>
          </a:xfrm>
          <a:prstGeom prst="rect">
            <a:avLst/>
          </a:prstGeom>
          <a:noFill/>
        </p:spPr>
        <p:txBody>
          <a:bodyPr wrap="none" rtlCol="0">
            <a:spAutoFit/>
          </a:bodyPr>
          <a:lstStyle/>
          <a:p>
            <a:pPr>
              <a:lnSpc>
                <a:spcPct val="110000"/>
              </a:lnSpc>
            </a:pPr>
            <a:r>
              <a:rPr lang="de-DE" sz="1000" dirty="0">
                <a:solidFill>
                  <a:schemeClr val="bg1">
                    <a:lumMod val="65000"/>
                  </a:schemeClr>
                </a:solidFill>
              </a:rPr>
              <a:t>Umweltbundesamt 2023</a:t>
            </a:r>
          </a:p>
        </p:txBody>
      </p:sp>
    </p:spTree>
    <p:extLst>
      <p:ext uri="{BB962C8B-B14F-4D97-AF65-F5344CB8AC3E}">
        <p14:creationId xmlns:p14="http://schemas.microsoft.com/office/powerpoint/2010/main" val="2433889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Besonderheit Ausschreibung</a:t>
            </a: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a:latin typeface="Arial" panose="020B0604020202020204" pitchFamily="34" charset="0"/>
                <a:cs typeface="Arial" panose="020B0604020202020204" pitchFamily="34" charset="0"/>
              </a:rPr>
              <a:t>Der folgende letzte Abschnitt vor der „weiterführenden Aufgabe“ ist nur für bestimmte Gruppen einzusetzen. Dazu zählen alle, die offizielle Ausschreibung zur Verpflegung nutzen müssen. Zum Beispiel sind dies teilweise Kindergärten und Schulen.</a:t>
            </a:r>
          </a:p>
          <a:p>
            <a:pPr marL="0" indent="0">
              <a:buNone/>
            </a:pPr>
            <a:endParaRPr lang="de-DE" sz="2000">
              <a:latin typeface="Arial" panose="020B0604020202020204" pitchFamily="34" charset="0"/>
              <a:cs typeface="Arial" panose="020B0604020202020204" pitchFamily="34" charset="0"/>
            </a:endParaRPr>
          </a:p>
          <a:p>
            <a:pPr marL="0" indent="0">
              <a:buNone/>
            </a:pPr>
            <a:r>
              <a:rPr lang="de-DE" sz="2000">
                <a:latin typeface="Arial" panose="020B0604020202020204" pitchFamily="34" charset="0"/>
                <a:cs typeface="Arial" panose="020B0604020202020204" pitchFamily="34" charset="0"/>
              </a:rPr>
              <a:t>In dem Abschnitt wird einmal auf das Ausschreibungsverfahren eingegangen.</a:t>
            </a:r>
          </a:p>
          <a:p>
            <a:pPr marL="0" indent="0">
              <a:buNone/>
            </a:pPr>
            <a:endParaRPr lang="de-DE"/>
          </a:p>
          <a:p>
            <a:pPr marL="0" indent="0">
              <a:buNone/>
            </a:pPr>
            <a:r>
              <a:rPr lang="de-DE" b="1"/>
              <a:t>Material:</a:t>
            </a:r>
            <a:r>
              <a:rPr lang="de-DE"/>
              <a:t> Präsentation</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176047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FFCDF-0CEB-41A6-5BDE-BADB114FE9B9}"/>
              </a:ext>
            </a:extLst>
          </p:cNvPr>
          <p:cNvSpPr>
            <a:spLocks noGrp="1"/>
          </p:cNvSpPr>
          <p:nvPr>
            <p:ph type="ctrTitle"/>
          </p:nvPr>
        </p:nvSpPr>
        <p:spPr>
          <a:xfrm>
            <a:off x="2649407" y="2247678"/>
            <a:ext cx="6893185" cy="1522809"/>
          </a:xfrm>
        </p:spPr>
        <p:txBody>
          <a:bodyPr/>
          <a:lstStyle/>
          <a:p>
            <a:r>
              <a:rPr lang="de-DE" dirty="0"/>
              <a:t>Besonderheiten Ausschreibung</a:t>
            </a:r>
          </a:p>
        </p:txBody>
      </p:sp>
    </p:spTree>
    <p:extLst>
      <p:ext uri="{BB962C8B-B14F-4D97-AF65-F5344CB8AC3E}">
        <p14:creationId xmlns:p14="http://schemas.microsoft.com/office/powerpoint/2010/main" val="4141399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FD27B-5877-4CFC-8A37-553A5AA5B1A1}"/>
              </a:ext>
            </a:extLst>
          </p:cNvPr>
          <p:cNvSpPr>
            <a:spLocks noGrp="1"/>
          </p:cNvSpPr>
          <p:nvPr>
            <p:ph type="title"/>
          </p:nvPr>
        </p:nvSpPr>
        <p:spPr>
          <a:xfrm>
            <a:off x="371481" y="367834"/>
            <a:ext cx="8824913" cy="569913"/>
          </a:xfrm>
        </p:spPr>
        <p:txBody>
          <a:bodyPr/>
          <a:lstStyle/>
          <a:p>
            <a:r>
              <a:rPr lang="de-DE"/>
              <a:t>Beschaffungsstrategie</a:t>
            </a:r>
          </a:p>
        </p:txBody>
      </p:sp>
      <p:sp>
        <p:nvSpPr>
          <p:cNvPr id="3" name="Inhaltsplatzhalter 2">
            <a:extLst>
              <a:ext uri="{FF2B5EF4-FFF2-40B4-BE49-F238E27FC236}">
                <a16:creationId xmlns:a16="http://schemas.microsoft.com/office/drawing/2014/main" id="{7E8CA68E-C495-4EC6-AF7B-F8F0A520B616}"/>
              </a:ext>
            </a:extLst>
          </p:cNvPr>
          <p:cNvSpPr>
            <a:spLocks noGrp="1"/>
          </p:cNvSpPr>
          <p:nvPr>
            <p:ph idx="1"/>
          </p:nvPr>
        </p:nvSpPr>
        <p:spPr>
          <a:xfrm>
            <a:off x="371481" y="1785938"/>
            <a:ext cx="11413361" cy="4019550"/>
          </a:xfrm>
        </p:spPr>
        <p:txBody>
          <a:bodyPr/>
          <a:lstStyle/>
          <a:p>
            <a:r>
              <a:rPr lang="de-DE"/>
              <a:t>Aspekt der Nachhaltigkeit = von Anfang an in Ihrer Strategie verankern</a:t>
            </a:r>
          </a:p>
          <a:p>
            <a:endParaRPr lang="de-DE"/>
          </a:p>
          <a:p>
            <a:r>
              <a:rPr lang="de-DE"/>
              <a:t>Ausschreibung: </a:t>
            </a:r>
          </a:p>
          <a:p>
            <a:pPr lvl="1"/>
            <a:r>
              <a:rPr lang="de-DE"/>
              <a:t>Vorher: Höhe des Gesamtauftragswerts</a:t>
            </a:r>
          </a:p>
          <a:p>
            <a:pPr lvl="2"/>
            <a:r>
              <a:rPr lang="de-DE"/>
              <a:t>nationales Vergabeverfahren (&lt;214.000€) </a:t>
            </a:r>
            <a:r>
              <a:rPr lang="de-DE" i="1"/>
              <a:t>oder</a:t>
            </a:r>
            <a:r>
              <a:rPr lang="de-DE"/>
              <a:t> </a:t>
            </a:r>
          </a:p>
          <a:p>
            <a:pPr lvl="2"/>
            <a:r>
              <a:rPr lang="de-DE"/>
              <a:t>EU-Vergabeverfahren (&gt;214.000€) </a:t>
            </a:r>
          </a:p>
          <a:p>
            <a:pPr lvl="1"/>
            <a:r>
              <a:rPr lang="de-DE"/>
              <a:t>Oft ist es von Vorteil größere Aufträge in Lose, sprich Teilausschreibungen, zu fassen. </a:t>
            </a:r>
          </a:p>
          <a:p>
            <a:endParaRPr lang="de-DE"/>
          </a:p>
          <a:p>
            <a:r>
              <a:rPr lang="de-DE"/>
              <a:t>Beschaffungsauftrag =</a:t>
            </a:r>
          </a:p>
          <a:p>
            <a:pPr lvl="1"/>
            <a:r>
              <a:rPr lang="de-DE"/>
              <a:t>Leistungsbeschreibung</a:t>
            </a:r>
          </a:p>
          <a:p>
            <a:pPr lvl="1"/>
            <a:r>
              <a:rPr lang="de-DE"/>
              <a:t>Eignungskriterien</a:t>
            </a:r>
          </a:p>
          <a:p>
            <a:pPr lvl="1"/>
            <a:r>
              <a:rPr lang="de-DE"/>
              <a:t>Ausführungsbedingungen </a:t>
            </a:r>
          </a:p>
          <a:p>
            <a:pPr lvl="1"/>
            <a:r>
              <a:rPr lang="de-DE"/>
              <a:t>Zuschlagskriterien </a:t>
            </a:r>
          </a:p>
        </p:txBody>
      </p:sp>
      <p:sp>
        <p:nvSpPr>
          <p:cNvPr id="4" name="Textplatzhalter 3">
            <a:extLst>
              <a:ext uri="{FF2B5EF4-FFF2-40B4-BE49-F238E27FC236}">
                <a16:creationId xmlns:a16="http://schemas.microsoft.com/office/drawing/2014/main" id="{E0A41AF3-63CB-473C-B92A-5D79519095A7}"/>
              </a:ext>
            </a:extLst>
          </p:cNvPr>
          <p:cNvSpPr>
            <a:spLocks noGrp="1"/>
          </p:cNvSpPr>
          <p:nvPr>
            <p:ph type="body" sz="quarter" idx="13"/>
          </p:nvPr>
        </p:nvSpPr>
        <p:spPr/>
        <p:txBody>
          <a:bodyPr/>
          <a:lstStyle/>
          <a:p>
            <a:r>
              <a:rPr lang="de-DE"/>
              <a:t>Allgemein</a:t>
            </a:r>
          </a:p>
        </p:txBody>
      </p:sp>
      <p:sp>
        <p:nvSpPr>
          <p:cNvPr id="6" name="Rechteck 5">
            <a:extLst>
              <a:ext uri="{FF2B5EF4-FFF2-40B4-BE49-F238E27FC236}">
                <a16:creationId xmlns:a16="http://schemas.microsoft.com/office/drawing/2014/main" id="{657F8F1B-F4AA-450A-868A-E3D9CF2C125B}"/>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32585804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a:extLst>
              <a:ext uri="{FF2B5EF4-FFF2-40B4-BE49-F238E27FC236}">
                <a16:creationId xmlns:a16="http://schemas.microsoft.com/office/drawing/2014/main" id="{9A5BDE89-F81F-4252-9F45-C247E119896B}"/>
              </a:ext>
            </a:extLst>
          </p:cNvPr>
          <p:cNvGraphicFramePr>
            <a:graphicFrameLocks noGrp="1"/>
          </p:cNvGraphicFramePr>
          <p:nvPr>
            <p:ph idx="1"/>
            <p:extLst/>
          </p:nvPr>
        </p:nvGraphicFramePr>
        <p:xfrm>
          <a:off x="1247793" y="1361472"/>
          <a:ext cx="9696414" cy="4740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platzhalter 3">
            <a:extLst>
              <a:ext uri="{FF2B5EF4-FFF2-40B4-BE49-F238E27FC236}">
                <a16:creationId xmlns:a16="http://schemas.microsoft.com/office/drawing/2014/main" id="{F51BD882-F07C-4F34-8C1C-6450FF562C04}"/>
              </a:ext>
            </a:extLst>
          </p:cNvPr>
          <p:cNvSpPr>
            <a:spLocks noGrp="1"/>
          </p:cNvSpPr>
          <p:nvPr>
            <p:ph type="body" sz="quarter" idx="13"/>
          </p:nvPr>
        </p:nvSpPr>
        <p:spPr>
          <a:xfrm>
            <a:off x="371357" y="872232"/>
            <a:ext cx="8820993" cy="504540"/>
          </a:xfrm>
        </p:spPr>
        <p:txBody>
          <a:bodyPr/>
          <a:lstStyle/>
          <a:p>
            <a:r>
              <a:rPr lang="de-DE"/>
              <a:t>Vorgehen</a:t>
            </a:r>
          </a:p>
        </p:txBody>
      </p:sp>
      <p:sp>
        <p:nvSpPr>
          <p:cNvPr id="7" name="Titel 1">
            <a:extLst>
              <a:ext uri="{FF2B5EF4-FFF2-40B4-BE49-F238E27FC236}">
                <a16:creationId xmlns:a16="http://schemas.microsoft.com/office/drawing/2014/main" id="{CA902814-0E1F-4DC9-BBFC-AB9011FD1572}"/>
              </a:ext>
            </a:extLst>
          </p:cNvPr>
          <p:cNvSpPr>
            <a:spLocks noGrp="1"/>
          </p:cNvSpPr>
          <p:nvPr>
            <p:ph type="title"/>
          </p:nvPr>
        </p:nvSpPr>
        <p:spPr>
          <a:xfrm>
            <a:off x="371475" y="374650"/>
            <a:ext cx="8824913" cy="569913"/>
          </a:xfrm>
        </p:spPr>
        <p:txBody>
          <a:bodyPr/>
          <a:lstStyle/>
          <a:p>
            <a:r>
              <a:rPr lang="de-DE"/>
              <a:t>Beschaffungsstrategie</a:t>
            </a:r>
          </a:p>
        </p:txBody>
      </p:sp>
      <p:sp>
        <p:nvSpPr>
          <p:cNvPr id="6" name="Rechteck 5">
            <a:extLst>
              <a:ext uri="{FF2B5EF4-FFF2-40B4-BE49-F238E27FC236}">
                <a16:creationId xmlns:a16="http://schemas.microsoft.com/office/drawing/2014/main" id="{53F892AA-B04A-4EA9-9D64-EDB2EFA01E78}"/>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8223493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B103F-6FBE-4810-B0F0-E67BC43D0047}"/>
              </a:ext>
            </a:extLst>
          </p:cNvPr>
          <p:cNvSpPr>
            <a:spLocks noGrp="1"/>
          </p:cNvSpPr>
          <p:nvPr>
            <p:ph type="title"/>
          </p:nvPr>
        </p:nvSpPr>
        <p:spPr/>
        <p:txBody>
          <a:bodyPr/>
          <a:lstStyle/>
          <a:p>
            <a:r>
              <a:rPr lang="de-DE"/>
              <a:t>Beschaffungsstrategie</a:t>
            </a:r>
          </a:p>
        </p:txBody>
      </p:sp>
      <p:sp>
        <p:nvSpPr>
          <p:cNvPr id="3" name="Inhaltsplatzhalter 2">
            <a:extLst>
              <a:ext uri="{FF2B5EF4-FFF2-40B4-BE49-F238E27FC236}">
                <a16:creationId xmlns:a16="http://schemas.microsoft.com/office/drawing/2014/main" id="{606C4CA4-71D1-40A3-8C7F-DA86F43265F0}"/>
              </a:ext>
            </a:extLst>
          </p:cNvPr>
          <p:cNvSpPr>
            <a:spLocks noGrp="1"/>
          </p:cNvSpPr>
          <p:nvPr>
            <p:ph idx="1"/>
          </p:nvPr>
        </p:nvSpPr>
        <p:spPr>
          <a:xfrm>
            <a:off x="371481" y="1785938"/>
            <a:ext cx="11392889" cy="4019550"/>
          </a:xfrm>
        </p:spPr>
        <p:txBody>
          <a:bodyPr/>
          <a:lstStyle/>
          <a:p>
            <a:r>
              <a:rPr lang="de-DE" b="1"/>
              <a:t>wichtigster Teil der Ausschreibung </a:t>
            </a:r>
          </a:p>
          <a:p>
            <a:endParaRPr lang="de-DE" b="1"/>
          </a:p>
          <a:p>
            <a:r>
              <a:rPr lang="de-DE"/>
              <a:t>Festlegung von </a:t>
            </a:r>
          </a:p>
          <a:p>
            <a:pPr lvl="1"/>
            <a:r>
              <a:rPr lang="de-DE"/>
              <a:t>Produktqualitäten (z.B. </a:t>
            </a:r>
            <a:r>
              <a:rPr lang="de-DE" err="1"/>
              <a:t>Conviniencegrad</a:t>
            </a:r>
            <a:r>
              <a:rPr lang="de-DE"/>
              <a:t>) </a:t>
            </a:r>
          </a:p>
          <a:p>
            <a:pPr lvl="1"/>
            <a:r>
              <a:rPr lang="de-DE"/>
              <a:t>Prozessqualitäten (z.B. Herstellungsprozesse der gesamten Lieferkette/Herkunft) </a:t>
            </a:r>
          </a:p>
          <a:p>
            <a:pPr lvl="2"/>
            <a:r>
              <a:rPr lang="de-DE"/>
              <a:t>Beschreibung von </a:t>
            </a:r>
            <a:r>
              <a:rPr lang="de-DE" b="1"/>
              <a:t>ökologischen und sozialen </a:t>
            </a:r>
            <a:r>
              <a:rPr lang="de-DE"/>
              <a:t>Kriterien </a:t>
            </a:r>
          </a:p>
          <a:p>
            <a:pPr marL="0" indent="0">
              <a:buNone/>
            </a:pPr>
            <a:endParaRPr lang="de-DE"/>
          </a:p>
          <a:p>
            <a:pPr marL="0" indent="0">
              <a:buNone/>
            </a:pPr>
            <a:r>
              <a:rPr lang="de-DE"/>
              <a:t>         #	EU-Vergaberecht ≠ Benachteiligung anderer EU-Länder </a:t>
            </a:r>
          </a:p>
          <a:p>
            <a:pPr marL="0" indent="0">
              <a:buNone/>
            </a:pPr>
            <a:r>
              <a:rPr lang="de-DE"/>
              <a:t>	Forderung regionaler Produkte nicht erlaubt. </a:t>
            </a:r>
          </a:p>
          <a:p>
            <a:pPr marL="0" indent="0">
              <a:buNone/>
            </a:pPr>
            <a:endParaRPr lang="de-DE"/>
          </a:p>
          <a:p>
            <a:pPr marL="0" indent="0">
              <a:buNone/>
            </a:pPr>
            <a:r>
              <a:rPr lang="de-DE"/>
              <a:t>	</a:t>
            </a:r>
            <a:r>
              <a:rPr lang="de-DE" b="1"/>
              <a:t>Variante</a:t>
            </a:r>
            <a:r>
              <a:rPr lang="de-DE"/>
              <a:t>: Frische saisonale Produkte ausschreiben oder beim Lebendtransport die Kilometerzahl 	einschränken. Solche Vorgaben können nur regionale Lieferanten erfüllen. </a:t>
            </a:r>
          </a:p>
          <a:p>
            <a:endParaRPr lang="de-DE"/>
          </a:p>
        </p:txBody>
      </p:sp>
      <p:sp>
        <p:nvSpPr>
          <p:cNvPr id="4" name="Textplatzhalter 3">
            <a:extLst>
              <a:ext uri="{FF2B5EF4-FFF2-40B4-BE49-F238E27FC236}">
                <a16:creationId xmlns:a16="http://schemas.microsoft.com/office/drawing/2014/main" id="{9961F240-199F-4B5F-83B4-9EA0F52A2698}"/>
              </a:ext>
            </a:extLst>
          </p:cNvPr>
          <p:cNvSpPr>
            <a:spLocks noGrp="1"/>
          </p:cNvSpPr>
          <p:nvPr>
            <p:ph type="body" sz="quarter" idx="13"/>
          </p:nvPr>
        </p:nvSpPr>
        <p:spPr/>
        <p:txBody>
          <a:bodyPr/>
          <a:lstStyle/>
          <a:p>
            <a:r>
              <a:rPr lang="de-DE"/>
              <a:t>Leistungsbeschreibung</a:t>
            </a:r>
          </a:p>
        </p:txBody>
      </p:sp>
      <p:sp>
        <p:nvSpPr>
          <p:cNvPr id="6" name="Rechteck 5">
            <a:extLst>
              <a:ext uri="{FF2B5EF4-FFF2-40B4-BE49-F238E27FC236}">
                <a16:creationId xmlns:a16="http://schemas.microsoft.com/office/drawing/2014/main" id="{62A78BDB-80F6-4824-9864-DA9338F6E8AD}"/>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1319148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B103F-6FBE-4810-B0F0-E67BC43D0047}"/>
              </a:ext>
            </a:extLst>
          </p:cNvPr>
          <p:cNvSpPr>
            <a:spLocks noGrp="1"/>
          </p:cNvSpPr>
          <p:nvPr>
            <p:ph type="title"/>
          </p:nvPr>
        </p:nvSpPr>
        <p:spPr/>
        <p:txBody>
          <a:bodyPr/>
          <a:lstStyle/>
          <a:p>
            <a:r>
              <a:rPr lang="de-DE"/>
              <a:t>Beschaffungsstrategie</a:t>
            </a:r>
          </a:p>
        </p:txBody>
      </p:sp>
      <p:sp>
        <p:nvSpPr>
          <p:cNvPr id="3" name="Inhaltsplatzhalter 2">
            <a:extLst>
              <a:ext uri="{FF2B5EF4-FFF2-40B4-BE49-F238E27FC236}">
                <a16:creationId xmlns:a16="http://schemas.microsoft.com/office/drawing/2014/main" id="{606C4CA4-71D1-40A3-8C7F-DA86F43265F0}"/>
              </a:ext>
            </a:extLst>
          </p:cNvPr>
          <p:cNvSpPr>
            <a:spLocks noGrp="1"/>
          </p:cNvSpPr>
          <p:nvPr>
            <p:ph idx="1"/>
          </p:nvPr>
        </p:nvSpPr>
        <p:spPr>
          <a:xfrm>
            <a:off x="371481" y="1785938"/>
            <a:ext cx="11392889" cy="4396498"/>
          </a:xfrm>
        </p:spPr>
        <p:txBody>
          <a:bodyPr/>
          <a:lstStyle/>
          <a:p>
            <a:pPr marL="0" indent="0">
              <a:lnSpc>
                <a:spcPct val="150000"/>
              </a:lnSpc>
              <a:buNone/>
            </a:pPr>
            <a:r>
              <a:rPr lang="de-DE" b="1" dirty="0">
                <a:solidFill>
                  <a:schemeClr val="accent5">
                    <a:lumMod val="75000"/>
                  </a:schemeClr>
                </a:solidFill>
              </a:rPr>
              <a:t>Prozessqualität festlegen:</a:t>
            </a:r>
          </a:p>
          <a:p>
            <a:pPr>
              <a:lnSpc>
                <a:spcPct val="150000"/>
              </a:lnSpc>
            </a:pPr>
            <a:r>
              <a:rPr lang="de-DE" dirty="0"/>
              <a:t>Siegel und Gütezeichen </a:t>
            </a:r>
          </a:p>
          <a:p>
            <a:pPr>
              <a:lnSpc>
                <a:spcPct val="150000"/>
              </a:lnSpc>
            </a:pPr>
            <a:r>
              <a:rPr lang="de-DE" dirty="0"/>
              <a:t>keine Herstellernamen oder bestimmte Markenprodukte </a:t>
            </a:r>
          </a:p>
          <a:p>
            <a:pPr>
              <a:lnSpc>
                <a:spcPct val="150000"/>
              </a:lnSpc>
            </a:pPr>
            <a:r>
              <a:rPr lang="de-DE" dirty="0"/>
              <a:t>bei Anforderungen an verschiedene Produktgruppen, sollten Sie diese einteilen (z.B. in Frischware, Lagerware und tierische Produkte; bei nicht Lebensmitteln in Verpackungsarten, Arbeitskleidung und Reinigungsartikel)</a:t>
            </a:r>
          </a:p>
          <a:p>
            <a:pPr>
              <a:lnSpc>
                <a:spcPct val="150000"/>
              </a:lnSpc>
            </a:pPr>
            <a:r>
              <a:rPr lang="de-DE" dirty="0"/>
              <a:t>Je nach Küchenanforderung können Produktspezifikationen mit Bezug auf die Prozessqualität gestellt werden (Basisanforderungen, mittlere und hohe Anforderungen)</a:t>
            </a:r>
          </a:p>
        </p:txBody>
      </p:sp>
      <p:sp>
        <p:nvSpPr>
          <p:cNvPr id="4" name="Textplatzhalter 3">
            <a:extLst>
              <a:ext uri="{FF2B5EF4-FFF2-40B4-BE49-F238E27FC236}">
                <a16:creationId xmlns:a16="http://schemas.microsoft.com/office/drawing/2014/main" id="{9961F240-199F-4B5F-83B4-9EA0F52A2698}"/>
              </a:ext>
            </a:extLst>
          </p:cNvPr>
          <p:cNvSpPr>
            <a:spLocks noGrp="1"/>
          </p:cNvSpPr>
          <p:nvPr>
            <p:ph type="body" sz="quarter" idx="13"/>
          </p:nvPr>
        </p:nvSpPr>
        <p:spPr/>
        <p:txBody>
          <a:bodyPr/>
          <a:lstStyle/>
          <a:p>
            <a:r>
              <a:rPr lang="de-DE"/>
              <a:t>Leistungsbeschreibung</a:t>
            </a:r>
          </a:p>
        </p:txBody>
      </p:sp>
      <p:sp>
        <p:nvSpPr>
          <p:cNvPr id="6" name="Rechteck 5">
            <a:extLst>
              <a:ext uri="{FF2B5EF4-FFF2-40B4-BE49-F238E27FC236}">
                <a16:creationId xmlns:a16="http://schemas.microsoft.com/office/drawing/2014/main" id="{4E71CA9A-63AC-40C1-A40F-F727AC3F4693}"/>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2016129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B103F-6FBE-4810-B0F0-E67BC43D0047}"/>
              </a:ext>
            </a:extLst>
          </p:cNvPr>
          <p:cNvSpPr>
            <a:spLocks noGrp="1"/>
          </p:cNvSpPr>
          <p:nvPr>
            <p:ph type="title"/>
          </p:nvPr>
        </p:nvSpPr>
        <p:spPr/>
        <p:txBody>
          <a:bodyPr/>
          <a:lstStyle/>
          <a:p>
            <a:r>
              <a:rPr lang="de-DE"/>
              <a:t>Beschaffungsstrategie</a:t>
            </a:r>
          </a:p>
        </p:txBody>
      </p:sp>
      <p:sp>
        <p:nvSpPr>
          <p:cNvPr id="3" name="Inhaltsplatzhalter 2">
            <a:extLst>
              <a:ext uri="{FF2B5EF4-FFF2-40B4-BE49-F238E27FC236}">
                <a16:creationId xmlns:a16="http://schemas.microsoft.com/office/drawing/2014/main" id="{606C4CA4-71D1-40A3-8C7F-DA86F43265F0}"/>
              </a:ext>
            </a:extLst>
          </p:cNvPr>
          <p:cNvSpPr>
            <a:spLocks noGrp="1"/>
          </p:cNvSpPr>
          <p:nvPr>
            <p:ph idx="1"/>
          </p:nvPr>
        </p:nvSpPr>
        <p:spPr>
          <a:xfrm>
            <a:off x="371481" y="1785938"/>
            <a:ext cx="11392889" cy="4019550"/>
          </a:xfrm>
        </p:spPr>
        <p:txBody>
          <a:bodyPr/>
          <a:lstStyle/>
          <a:p>
            <a:r>
              <a:rPr lang="de-DE"/>
              <a:t>Teilnahme an einem Vergabeverfahren: Entscheidung, ob Ihr Betrieb dafür geeignet ist</a:t>
            </a:r>
          </a:p>
          <a:p>
            <a:endParaRPr lang="de-DE"/>
          </a:p>
          <a:p>
            <a:endParaRPr lang="de-DE"/>
          </a:p>
          <a:p>
            <a:r>
              <a:rPr lang="de-DE"/>
              <a:t>Eignungskriterien:</a:t>
            </a:r>
          </a:p>
          <a:p>
            <a:pPr lvl="1"/>
            <a:r>
              <a:rPr lang="de-DE"/>
              <a:t>Leistungsfähigkeit im wirtschaftlichen und finanziellen Kontext</a:t>
            </a:r>
          </a:p>
          <a:p>
            <a:pPr lvl="1"/>
            <a:r>
              <a:rPr lang="de-DE"/>
              <a:t>technische und berufliche Fähigkeiten </a:t>
            </a:r>
          </a:p>
          <a:p>
            <a:pPr lvl="1"/>
            <a:r>
              <a:rPr lang="de-DE"/>
              <a:t>Befähigung des Bieters den Beruf auszuüben, entsprechende Berufserlaubnis </a:t>
            </a:r>
          </a:p>
          <a:p>
            <a:pPr lvl="1"/>
            <a:r>
              <a:rPr lang="de-DE"/>
              <a:t>Vorerfahrungen mit anderen Anbietern</a:t>
            </a:r>
          </a:p>
        </p:txBody>
      </p:sp>
      <p:sp>
        <p:nvSpPr>
          <p:cNvPr id="4" name="Textplatzhalter 3">
            <a:extLst>
              <a:ext uri="{FF2B5EF4-FFF2-40B4-BE49-F238E27FC236}">
                <a16:creationId xmlns:a16="http://schemas.microsoft.com/office/drawing/2014/main" id="{9961F240-199F-4B5F-83B4-9EA0F52A2698}"/>
              </a:ext>
            </a:extLst>
          </p:cNvPr>
          <p:cNvSpPr>
            <a:spLocks noGrp="1"/>
          </p:cNvSpPr>
          <p:nvPr>
            <p:ph type="body" sz="quarter" idx="13"/>
          </p:nvPr>
        </p:nvSpPr>
        <p:spPr/>
        <p:txBody>
          <a:bodyPr/>
          <a:lstStyle/>
          <a:p>
            <a:r>
              <a:rPr lang="de-DE"/>
              <a:t>Eignungskriterien</a:t>
            </a:r>
          </a:p>
        </p:txBody>
      </p:sp>
      <p:sp>
        <p:nvSpPr>
          <p:cNvPr id="6" name="Rechteck 5">
            <a:extLst>
              <a:ext uri="{FF2B5EF4-FFF2-40B4-BE49-F238E27FC236}">
                <a16:creationId xmlns:a16="http://schemas.microsoft.com/office/drawing/2014/main" id="{83EBFF46-4D72-455C-8BE3-F1D62D5DC619}"/>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32200385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B103F-6FBE-4810-B0F0-E67BC43D0047}"/>
              </a:ext>
            </a:extLst>
          </p:cNvPr>
          <p:cNvSpPr>
            <a:spLocks noGrp="1"/>
          </p:cNvSpPr>
          <p:nvPr>
            <p:ph type="title"/>
          </p:nvPr>
        </p:nvSpPr>
        <p:spPr/>
        <p:txBody>
          <a:bodyPr/>
          <a:lstStyle/>
          <a:p>
            <a:r>
              <a:rPr lang="de-DE"/>
              <a:t>Beschaffungsstrategie</a:t>
            </a:r>
          </a:p>
        </p:txBody>
      </p:sp>
      <p:sp>
        <p:nvSpPr>
          <p:cNvPr id="3" name="Inhaltsplatzhalter 2">
            <a:extLst>
              <a:ext uri="{FF2B5EF4-FFF2-40B4-BE49-F238E27FC236}">
                <a16:creationId xmlns:a16="http://schemas.microsoft.com/office/drawing/2014/main" id="{606C4CA4-71D1-40A3-8C7F-DA86F43265F0}"/>
              </a:ext>
            </a:extLst>
          </p:cNvPr>
          <p:cNvSpPr>
            <a:spLocks noGrp="1"/>
          </p:cNvSpPr>
          <p:nvPr>
            <p:ph idx="1"/>
          </p:nvPr>
        </p:nvSpPr>
        <p:spPr>
          <a:xfrm>
            <a:off x="371481" y="1785938"/>
            <a:ext cx="11427009" cy="4019550"/>
          </a:xfrm>
        </p:spPr>
        <p:txBody>
          <a:bodyPr/>
          <a:lstStyle/>
          <a:p>
            <a:r>
              <a:rPr lang="de-DE" sz="1800"/>
              <a:t>Wenn als öffentlicher Auftraggeber über rechtlich einzuhaltende Vorschriften (§ 128 Abs.1 GWB) hinausgegangen werden soll = Bedingungen mit dem § 128 Abs.2 GWB ermöglichen</a:t>
            </a:r>
          </a:p>
          <a:p>
            <a:pPr lvl="1"/>
            <a:r>
              <a:rPr lang="de-DE" sz="1800"/>
              <a:t>durchgehenden Einfluss auf die Umsetzung des Auftrages  </a:t>
            </a:r>
          </a:p>
          <a:p>
            <a:endParaRPr lang="de-DE" sz="1800"/>
          </a:p>
          <a:p>
            <a:r>
              <a:rPr lang="de-DE" sz="1800"/>
              <a:t>Für „sensible“ Produkte, wie fairer Kaffee oder Kakao ≠ Formulierung gesetzlicher Regelungen </a:t>
            </a:r>
          </a:p>
          <a:p>
            <a:pPr lvl="1"/>
            <a:r>
              <a:rPr lang="de-DE" sz="1800"/>
              <a:t>ABER durch abgestimmte Formulierungen erkannt werden. </a:t>
            </a:r>
          </a:p>
          <a:p>
            <a:pPr lvl="1"/>
            <a:r>
              <a:rPr lang="de-DE" sz="1800"/>
              <a:t>Beispiel: </a:t>
            </a:r>
          </a:p>
          <a:p>
            <a:pPr lvl="2"/>
            <a:r>
              <a:rPr lang="de-DE" sz="1800"/>
              <a:t>saisonale Produkte = Saisonkalender </a:t>
            </a:r>
          </a:p>
          <a:p>
            <a:pPr lvl="2"/>
            <a:r>
              <a:rPr lang="de-DE" sz="1800"/>
              <a:t>unnötige Verpackung   </a:t>
            </a:r>
          </a:p>
          <a:p>
            <a:endParaRPr lang="de-DE" sz="1800"/>
          </a:p>
          <a:p>
            <a:r>
              <a:rPr lang="de-DE" sz="1800"/>
              <a:t>Möglichkeit Transparenz in der Produktionskette zu beanspruchen</a:t>
            </a:r>
          </a:p>
          <a:p>
            <a:endParaRPr lang="de-DE" sz="1800"/>
          </a:p>
          <a:p>
            <a:r>
              <a:rPr lang="de-DE" sz="1800"/>
              <a:t>Festlegung welches Produkt wann und wie oft in der Woche geliefert werden soll</a:t>
            </a:r>
          </a:p>
          <a:p>
            <a:endParaRPr lang="de-DE" sz="1800"/>
          </a:p>
        </p:txBody>
      </p:sp>
      <p:sp>
        <p:nvSpPr>
          <p:cNvPr id="4" name="Textplatzhalter 3">
            <a:extLst>
              <a:ext uri="{FF2B5EF4-FFF2-40B4-BE49-F238E27FC236}">
                <a16:creationId xmlns:a16="http://schemas.microsoft.com/office/drawing/2014/main" id="{9961F240-199F-4B5F-83B4-9EA0F52A2698}"/>
              </a:ext>
            </a:extLst>
          </p:cNvPr>
          <p:cNvSpPr>
            <a:spLocks noGrp="1"/>
          </p:cNvSpPr>
          <p:nvPr>
            <p:ph type="body" sz="quarter" idx="13"/>
          </p:nvPr>
        </p:nvSpPr>
        <p:spPr/>
        <p:txBody>
          <a:bodyPr/>
          <a:lstStyle/>
          <a:p>
            <a:r>
              <a:rPr lang="de-DE"/>
              <a:t>Ausführbedingungen</a:t>
            </a:r>
          </a:p>
        </p:txBody>
      </p:sp>
      <p:sp>
        <p:nvSpPr>
          <p:cNvPr id="6" name="Rechteck 5">
            <a:extLst>
              <a:ext uri="{FF2B5EF4-FFF2-40B4-BE49-F238E27FC236}">
                <a16:creationId xmlns:a16="http://schemas.microsoft.com/office/drawing/2014/main" id="{6EC73501-3255-42A9-836B-E41C154B861C}"/>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2856943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B103F-6FBE-4810-B0F0-E67BC43D0047}"/>
              </a:ext>
            </a:extLst>
          </p:cNvPr>
          <p:cNvSpPr>
            <a:spLocks noGrp="1"/>
          </p:cNvSpPr>
          <p:nvPr>
            <p:ph type="title"/>
          </p:nvPr>
        </p:nvSpPr>
        <p:spPr/>
        <p:txBody>
          <a:bodyPr/>
          <a:lstStyle/>
          <a:p>
            <a:r>
              <a:rPr lang="de-DE"/>
              <a:t>Beschaffungsstrategie</a:t>
            </a:r>
          </a:p>
        </p:txBody>
      </p:sp>
      <p:sp>
        <p:nvSpPr>
          <p:cNvPr id="3" name="Inhaltsplatzhalter 2">
            <a:extLst>
              <a:ext uri="{FF2B5EF4-FFF2-40B4-BE49-F238E27FC236}">
                <a16:creationId xmlns:a16="http://schemas.microsoft.com/office/drawing/2014/main" id="{606C4CA4-71D1-40A3-8C7F-DA86F43265F0}"/>
              </a:ext>
            </a:extLst>
          </p:cNvPr>
          <p:cNvSpPr>
            <a:spLocks noGrp="1"/>
          </p:cNvSpPr>
          <p:nvPr>
            <p:ph idx="1"/>
          </p:nvPr>
        </p:nvSpPr>
        <p:spPr>
          <a:xfrm>
            <a:off x="371481" y="1785938"/>
            <a:ext cx="11372418" cy="4019550"/>
          </a:xfrm>
        </p:spPr>
        <p:txBody>
          <a:bodyPr/>
          <a:lstStyle/>
          <a:p>
            <a:r>
              <a:rPr lang="de-DE" sz="1800"/>
              <a:t>Zuschlagskriterien = qualitative, umweltbezogene und soziale Kriterien 						bestes Preis-Leistungs-Verhältnis </a:t>
            </a:r>
          </a:p>
          <a:p>
            <a:endParaRPr lang="de-DE" sz="1800"/>
          </a:p>
          <a:p>
            <a:r>
              <a:rPr lang="de-DE" sz="1800"/>
              <a:t>Kriterien müssen sachlich, transparent und politisch korrekt formuliert werden</a:t>
            </a:r>
          </a:p>
          <a:p>
            <a:r>
              <a:rPr lang="de-DE" sz="1800"/>
              <a:t>Kriterien können mithilfe einer Benotung oder eines Punktestandes miteinander verglichen und bewertet werden </a:t>
            </a:r>
          </a:p>
          <a:p>
            <a:endParaRPr lang="de-DE" sz="1800"/>
          </a:p>
          <a:p>
            <a:r>
              <a:rPr lang="de-DE" sz="1800"/>
              <a:t>Für Sie wichtige Zuschlagskriterien = können andere Bewertungsmaßnahmen festgelegt werden  </a:t>
            </a:r>
          </a:p>
          <a:p>
            <a:endParaRPr lang="de-DE" sz="1800"/>
          </a:p>
          <a:p>
            <a:r>
              <a:rPr lang="de-DE" sz="1800"/>
              <a:t>Nachhaltigkeit wird nicht durch Mindeststandards erreicht, </a:t>
            </a:r>
          </a:p>
        </p:txBody>
      </p:sp>
      <p:sp>
        <p:nvSpPr>
          <p:cNvPr id="4" name="Textplatzhalter 3">
            <a:extLst>
              <a:ext uri="{FF2B5EF4-FFF2-40B4-BE49-F238E27FC236}">
                <a16:creationId xmlns:a16="http://schemas.microsoft.com/office/drawing/2014/main" id="{9961F240-199F-4B5F-83B4-9EA0F52A2698}"/>
              </a:ext>
            </a:extLst>
          </p:cNvPr>
          <p:cNvSpPr>
            <a:spLocks noGrp="1"/>
          </p:cNvSpPr>
          <p:nvPr>
            <p:ph type="body" sz="quarter" idx="13"/>
          </p:nvPr>
        </p:nvSpPr>
        <p:spPr/>
        <p:txBody>
          <a:bodyPr/>
          <a:lstStyle/>
          <a:p>
            <a:r>
              <a:rPr lang="de-DE"/>
              <a:t>Zuschlagkriterien</a:t>
            </a:r>
          </a:p>
        </p:txBody>
      </p:sp>
      <p:cxnSp>
        <p:nvCxnSpPr>
          <p:cNvPr id="6" name="Gerade Verbindung mit Pfeil 5">
            <a:extLst>
              <a:ext uri="{FF2B5EF4-FFF2-40B4-BE49-F238E27FC236}">
                <a16:creationId xmlns:a16="http://schemas.microsoft.com/office/drawing/2014/main" id="{1C1BA3B5-568D-4D60-A64C-634823FC5EBF}"/>
              </a:ext>
            </a:extLst>
          </p:cNvPr>
          <p:cNvCxnSpPr/>
          <p:nvPr/>
        </p:nvCxnSpPr>
        <p:spPr>
          <a:xfrm>
            <a:off x="1547982" y="2248827"/>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EB89DB58-A1C4-4131-9CA0-711C47E8F1F7}"/>
              </a:ext>
            </a:extLst>
          </p:cNvPr>
          <p:cNvSpPr/>
          <p:nvPr/>
        </p:nvSpPr>
        <p:spPr>
          <a:xfrm>
            <a:off x="11023888" y="6032270"/>
            <a:ext cx="877163" cy="230832"/>
          </a:xfrm>
          <a:prstGeom prst="rect">
            <a:avLst/>
          </a:prstGeom>
        </p:spPr>
        <p:txBody>
          <a:bodyPr wrap="none">
            <a:spAutoFit/>
          </a:bodyPr>
          <a:lstStyle/>
          <a:p>
            <a:r>
              <a:rPr lang="de-DE" sz="900" err="1">
                <a:solidFill>
                  <a:schemeClr val="bg1">
                    <a:lumMod val="65000"/>
                  </a:schemeClr>
                </a:solidFill>
                <a:ea typeface="+mn-lt"/>
                <a:cs typeface="+mn-lt"/>
              </a:rPr>
              <a:t>Nahgast</a:t>
            </a:r>
            <a:r>
              <a:rPr lang="de-DE" sz="900">
                <a:solidFill>
                  <a:schemeClr val="bg1">
                    <a:lumMod val="65000"/>
                  </a:schemeClr>
                </a:solidFill>
                <a:ea typeface="+mn-lt"/>
                <a:cs typeface="+mn-lt"/>
              </a:rPr>
              <a:t> (</a:t>
            </a:r>
            <a:r>
              <a:rPr lang="de-DE" sz="900" err="1">
                <a:solidFill>
                  <a:schemeClr val="bg1">
                    <a:lumMod val="65000"/>
                  </a:schemeClr>
                </a:solidFill>
                <a:ea typeface="+mn-lt"/>
                <a:cs typeface="+mn-lt"/>
              </a:rPr>
              <a:t>o.j.</a:t>
            </a:r>
            <a:r>
              <a:rPr lang="de-DE" sz="900">
                <a:solidFill>
                  <a:schemeClr val="bg1">
                    <a:lumMod val="65000"/>
                  </a:schemeClr>
                </a:solidFill>
                <a:ea typeface="+mn-lt"/>
                <a:cs typeface="+mn-lt"/>
              </a:rPr>
              <a:t>)</a:t>
            </a:r>
          </a:p>
        </p:txBody>
      </p:sp>
    </p:spTree>
    <p:extLst>
      <p:ext uri="{BB962C8B-B14F-4D97-AF65-F5344CB8AC3E}">
        <p14:creationId xmlns:p14="http://schemas.microsoft.com/office/powerpoint/2010/main" val="1644899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Vorname Nachname</a:t>
            </a:r>
          </a:p>
        </p:txBody>
      </p:sp>
      <p:sp>
        <p:nvSpPr>
          <p:cNvPr id="4" name="Inhaltsplatzhalter 3">
            <a:extLst>
              <a:ext uri="{FF2B5EF4-FFF2-40B4-BE49-F238E27FC236}">
                <a16:creationId xmlns:a16="http://schemas.microsoft.com/office/drawing/2014/main" id="{0B04BF94-0034-4C32-A132-0885FA37551B}"/>
              </a:ext>
            </a:extLst>
          </p:cNvPr>
          <p:cNvSpPr>
            <a:spLocks noGrp="1"/>
          </p:cNvSpPr>
          <p:nvPr>
            <p:ph idx="1"/>
          </p:nvPr>
        </p:nvSpPr>
        <p:spPr>
          <a:ln>
            <a:solidFill>
              <a:schemeClr val="bg1">
                <a:lumMod val="75000"/>
              </a:schemeClr>
            </a:solidFill>
            <a:prstDash val="dash"/>
          </a:ln>
        </p:spPr>
        <p:txBody>
          <a:bodyPr/>
          <a:lstStyle/>
          <a:p>
            <a:pPr marL="0" indent="0">
              <a:buNone/>
            </a:pPr>
            <a:r>
              <a:rPr lang="de-DE" i="1">
                <a:solidFill>
                  <a:schemeClr val="bg1">
                    <a:lumMod val="65000"/>
                  </a:schemeClr>
                </a:solidFill>
              </a:rPr>
              <a:t>Hier können Sie sich selbst vorstellen.</a:t>
            </a:r>
          </a:p>
        </p:txBody>
      </p:sp>
      <p:sp>
        <p:nvSpPr>
          <p:cNvPr id="9" name="Inhaltsplatzhalter 3"/>
          <p:cNvSpPr>
            <a:spLocks noGrp="1"/>
          </p:cNvSpPr>
          <p:nvPr>
            <p:ph type="body" sz="quarter" idx="13"/>
          </p:nvPr>
        </p:nvSpPr>
        <p:spPr/>
        <p:txBody>
          <a:bodyPr/>
          <a:lstStyle/>
          <a:p>
            <a:pPr>
              <a:lnSpc>
                <a:spcPct val="130000"/>
              </a:lnSpc>
            </a:pPr>
            <a:r>
              <a:rPr lang="de-DE"/>
              <a:t>Zu sich selbst</a:t>
            </a:r>
            <a:endParaRPr lang="de-DE">
              <a:cs typeface="Arial"/>
            </a:endParaRPr>
          </a:p>
        </p:txBody>
      </p:sp>
      <p:sp>
        <p:nvSpPr>
          <p:cNvPr id="10" name="Inhaltsplatzhalter 3"/>
          <p:cNvSpPr txBox="1">
            <a:spLocks/>
          </p:cNvSpPr>
          <p:nvPr/>
        </p:nvSpPr>
        <p:spPr>
          <a:xfrm>
            <a:off x="5507307" y="1814956"/>
            <a:ext cx="5859193" cy="4019748"/>
          </a:xfrm>
          <a:prstGeom prst="rect">
            <a:avLst/>
          </a:prstGeom>
        </p:spPr>
        <p:txBody>
          <a:bodyPr vert="horz" lIns="0" tIns="0" rIns="0" bIns="0" rtlCol="0" anchor="t" anchorCtr="0">
            <a:noAutofit/>
          </a:bodyPr>
          <a:lstStyle>
            <a:lvl1pPr marL="35560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1pPr>
            <a:lvl2pPr marL="98425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2pPr>
            <a:lvl3pPr marL="1346200" indent="-36195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3pPr>
            <a:lvl4pPr marL="170180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4pPr>
            <a:lvl5pPr marL="2063750" indent="-36195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de-DE"/>
          </a:p>
        </p:txBody>
      </p:sp>
      <p:pic>
        <p:nvPicPr>
          <p:cNvPr id="8" name="Bild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6500" y="6340475"/>
            <a:ext cx="4143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12F867F5-668B-7CD2-4440-A53E0A1A43EB}"/>
              </a:ext>
            </a:extLst>
          </p:cNvPr>
          <p:cNvSpPr txBox="1"/>
          <p:nvPr/>
        </p:nvSpPr>
        <p:spPr>
          <a:xfrm rot="893230">
            <a:off x="10220655" y="2884524"/>
            <a:ext cx="1046602" cy="3890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lnSpc>
                <a:spcPct val="110000"/>
              </a:lnSpc>
            </a:pPr>
            <a:r>
              <a:rPr lang="de-DE" sz="1900"/>
              <a:t>FOTO</a:t>
            </a:r>
          </a:p>
        </p:txBody>
      </p:sp>
      <p:sp>
        <p:nvSpPr>
          <p:cNvPr id="5" name="Rechteck 4">
            <a:extLst>
              <a:ext uri="{FF2B5EF4-FFF2-40B4-BE49-F238E27FC236}">
                <a16:creationId xmlns:a16="http://schemas.microsoft.com/office/drawing/2014/main" id="{B97187CC-3141-AD02-DA0A-46655F52CDA0}"/>
              </a:ext>
            </a:extLst>
          </p:cNvPr>
          <p:cNvSpPr/>
          <p:nvPr/>
        </p:nvSpPr>
        <p:spPr>
          <a:xfrm>
            <a:off x="9700960" y="1983036"/>
            <a:ext cx="2085995" cy="2214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3126170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Weiterführende Aufgabe</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71357" y="1619258"/>
            <a:ext cx="11414119" cy="4019550"/>
          </a:xfrm>
        </p:spPr>
        <p:txBody>
          <a:bodyPr/>
          <a:lstStyle/>
          <a:p>
            <a:pPr marL="457200" indent="-457200">
              <a:buFont typeface="+mj-lt"/>
              <a:buAutoNum type="arabicPeriod"/>
            </a:pPr>
            <a:r>
              <a:rPr lang="de-DE" sz="2000" dirty="0">
                <a:latin typeface="Arial" panose="020B0604020202020204" pitchFamily="34" charset="0"/>
                <a:cs typeface="Arial" panose="020B0604020202020204" pitchFamily="34" charset="0"/>
              </a:rPr>
              <a:t>Erstellen Sie mit Hilfe der bereitgestellten Excel-Tabelle oder Ihrem Warenwirtschaftssystem eine Liste über Ihre aktuellen Beschaffungsbedarfe (mindestens des letzten Monats).               </a:t>
            </a:r>
            <a:r>
              <a:rPr lang="de-DE" sz="2000" i="1" dirty="0">
                <a:latin typeface="Arial" panose="020B0604020202020204" pitchFamily="34" charset="0"/>
                <a:cs typeface="Arial" panose="020B0604020202020204" pitchFamily="34" charset="0"/>
              </a:rPr>
              <a:t>Schauen Sie dafür in Ihr Warenwirtschaftssystem oder auf Ihre Lieferscheine.</a:t>
            </a:r>
          </a:p>
          <a:p>
            <a:pPr marL="457200" indent="-457200">
              <a:buFont typeface="+mj-lt"/>
              <a:buAutoNum type="arabicPeriod"/>
            </a:pPr>
            <a:r>
              <a:rPr lang="de-DE" sz="2000" dirty="0">
                <a:latin typeface="Arial" panose="020B0604020202020204" pitchFamily="34" charset="0"/>
                <a:cs typeface="Arial" panose="020B0604020202020204" pitchFamily="34" charset="0"/>
              </a:rPr>
              <a:t>Notieren Sie außerdem wie viel die Beschaffungskosten in Relation zum Gesamtbedarf sowie den Personalkosten ausmachen.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Bitte lassen Sie mir die Liste und die weiteren Infos spätestens </a:t>
            </a:r>
            <a:r>
              <a:rPr lang="de-DE" sz="2000" b="1" dirty="0">
                <a:latin typeface="Arial" panose="020B0604020202020204" pitchFamily="34" charset="0"/>
                <a:cs typeface="Arial" panose="020B0604020202020204" pitchFamily="34" charset="0"/>
              </a:rPr>
              <a:t>2 Wochen (…) </a:t>
            </a:r>
            <a:r>
              <a:rPr lang="de-DE" sz="2000" dirty="0">
                <a:latin typeface="Arial" panose="020B0604020202020204" pitchFamily="34" charset="0"/>
                <a:cs typeface="Arial" panose="020B0604020202020204" pitchFamily="34" charset="0"/>
              </a:rPr>
              <a:t>vor dem zweiten Termin (…) per Mail zukommen.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Bei Fragen oder Schwierigkeiten melden Sie sich gerne bei mir.</a:t>
            </a: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1800" dirty="0">
                <a:solidFill>
                  <a:schemeClr val="bg1">
                    <a:lumMod val="65000"/>
                  </a:schemeClr>
                </a:solidFill>
                <a:latin typeface="Arial" panose="020B0604020202020204" pitchFamily="34" charset="0"/>
                <a:cs typeface="Arial" panose="020B0604020202020204" pitchFamily="34" charset="0"/>
              </a:rPr>
              <a:t>Kontaktdaten</a:t>
            </a:r>
            <a:endParaRPr lang="de-DE" sz="1800" dirty="0"/>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Beschaffung</a:t>
            </a:r>
          </a:p>
        </p:txBody>
      </p:sp>
    </p:spTree>
    <p:extLst>
      <p:ext uri="{BB962C8B-B14F-4D97-AF65-F5344CB8AC3E}">
        <p14:creationId xmlns:p14="http://schemas.microsoft.com/office/powerpoint/2010/main" val="3107966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1">
            <a:extLst>
              <a:ext uri="{FF2B5EF4-FFF2-40B4-BE49-F238E27FC236}">
                <a16:creationId xmlns:a16="http://schemas.microsoft.com/office/drawing/2014/main" id="{D669002D-345C-C22D-FB0D-DF3BBD16983B}"/>
              </a:ext>
            </a:extLst>
          </p:cNvPr>
          <p:cNvSpPr txBox="1">
            <a:spLocks/>
          </p:cNvSpPr>
          <p:nvPr/>
        </p:nvSpPr>
        <p:spPr bwMode="auto">
          <a:xfrm>
            <a:off x="371357" y="872232"/>
            <a:ext cx="8820993" cy="5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110000"/>
              </a:lnSpc>
              <a:spcBef>
                <a:spcPct val="0"/>
              </a:spcBef>
              <a:spcAft>
                <a:spcPct val="0"/>
              </a:spcAft>
              <a:buFont typeface="Arial" charset="0"/>
              <a:buNone/>
              <a:defRPr sz="2800" kern="1200">
                <a:solidFill>
                  <a:schemeClr val="tx2"/>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de-DE"/>
              <a:t>Materialien zur Durchführung</a:t>
            </a:r>
          </a:p>
        </p:txBody>
      </p:sp>
      <p:sp>
        <p:nvSpPr>
          <p:cNvPr id="9" name="Textplatzhalter 8">
            <a:extLst>
              <a:ext uri="{FF2B5EF4-FFF2-40B4-BE49-F238E27FC236}">
                <a16:creationId xmlns:a16="http://schemas.microsoft.com/office/drawing/2014/main" id="{9EB94969-5A80-8DB0-3396-A98C0F0EA563}"/>
              </a:ext>
            </a:extLst>
          </p:cNvPr>
          <p:cNvSpPr>
            <a:spLocks noGrp="1"/>
          </p:cNvSpPr>
          <p:nvPr>
            <p:ph type="body" sz="quarter" idx="15"/>
          </p:nvPr>
        </p:nvSpPr>
        <p:spPr>
          <a:xfrm>
            <a:off x="263530" y="1520827"/>
            <a:ext cx="11788770" cy="4716463"/>
          </a:xfrm>
        </p:spPr>
        <p:txBody>
          <a:bodyPr tIns="324000"/>
          <a:lstStyle/>
          <a:p>
            <a:pPr marL="571500" indent="-571500" algn="l">
              <a:lnSpc>
                <a:spcPct val="150000"/>
              </a:lnSpc>
              <a:buFont typeface="Wingdings" panose="05000000000000000000" pitchFamily="2" charset="2"/>
              <a:buChar char="è"/>
            </a:pPr>
            <a:r>
              <a:rPr lang="de-DE" sz="2000" dirty="0"/>
              <a:t>	Bedarfsübersicht</a:t>
            </a:r>
          </a:p>
          <a:p>
            <a:pPr marL="571500" indent="-571500" algn="l">
              <a:lnSpc>
                <a:spcPct val="150000"/>
              </a:lnSpc>
              <a:buFont typeface="Wingdings" panose="05000000000000000000" pitchFamily="2" charset="2"/>
              <a:buChar char="è"/>
            </a:pPr>
            <a:r>
              <a:rPr lang="de-DE" sz="2000" dirty="0"/>
              <a:t>	Argumentation Beschaffung </a:t>
            </a:r>
            <a:r>
              <a:rPr lang="de-DE" sz="2000" dirty="0" err="1"/>
              <a:t>ggü</a:t>
            </a:r>
            <a:r>
              <a:rPr lang="de-DE" sz="2000" dirty="0"/>
              <a:t>. Landwirtschaft	</a:t>
            </a:r>
          </a:p>
        </p:txBody>
      </p:sp>
      <p:sp>
        <p:nvSpPr>
          <p:cNvPr id="3" name="Titel 2">
            <a:extLst>
              <a:ext uri="{FF2B5EF4-FFF2-40B4-BE49-F238E27FC236}">
                <a16:creationId xmlns:a16="http://schemas.microsoft.com/office/drawing/2014/main" id="{9522092B-ACC2-52D7-37BD-6FC80A8EC596}"/>
              </a:ext>
            </a:extLst>
          </p:cNvPr>
          <p:cNvSpPr>
            <a:spLocks noGrp="1"/>
          </p:cNvSpPr>
          <p:nvPr>
            <p:ph type="title"/>
          </p:nvPr>
        </p:nvSpPr>
        <p:spPr/>
        <p:txBody>
          <a:bodyPr/>
          <a:lstStyle/>
          <a:p>
            <a:r>
              <a:rPr lang="de-DE"/>
              <a:t>weiterführende Aufgabe</a:t>
            </a:r>
          </a:p>
        </p:txBody>
      </p:sp>
      <p:pic>
        <p:nvPicPr>
          <p:cNvPr id="5" name="Grafik 4" descr="Klemmbrett abgehakt Silhouette">
            <a:extLst>
              <a:ext uri="{FF2B5EF4-FFF2-40B4-BE49-F238E27FC236}">
                <a16:creationId xmlns:a16="http://schemas.microsoft.com/office/drawing/2014/main" id="{C0672335-C32B-2A5D-131F-6066353539C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44525" y="3645467"/>
            <a:ext cx="2507775" cy="2507775"/>
          </a:xfrm>
          <a:prstGeom prst="rect">
            <a:avLst/>
          </a:prstGeom>
        </p:spPr>
      </p:pic>
      <p:sp>
        <p:nvSpPr>
          <p:cNvPr id="7" name="Inhaltsplatzhalter 2">
            <a:extLst>
              <a:ext uri="{FF2B5EF4-FFF2-40B4-BE49-F238E27FC236}">
                <a16:creationId xmlns:a16="http://schemas.microsoft.com/office/drawing/2014/main" id="{CD6C79A0-10F3-2B99-F3F6-0D85AD1F4154}"/>
              </a:ext>
            </a:extLst>
          </p:cNvPr>
          <p:cNvSpPr txBox="1">
            <a:spLocks/>
          </p:cNvSpPr>
          <p:nvPr/>
        </p:nvSpPr>
        <p:spPr>
          <a:xfrm>
            <a:off x="371481" y="1785938"/>
            <a:ext cx="10689809"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4"/>
              </a:buClr>
            </a:pPr>
            <a:endParaRPr lang="de-DE" sz="1600" b="1"/>
          </a:p>
        </p:txBody>
      </p:sp>
    </p:spTree>
    <p:extLst>
      <p:ext uri="{BB962C8B-B14F-4D97-AF65-F5344CB8AC3E}">
        <p14:creationId xmlns:p14="http://schemas.microsoft.com/office/powerpoint/2010/main" val="2396479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a:solidFill>
                  <a:schemeClr val="accent4">
                    <a:lumMod val="50000"/>
                  </a:schemeClr>
                </a:solidFill>
              </a:rPr>
              <a:t>Erklärung:</a:t>
            </a:r>
            <a:r>
              <a:rPr lang="de-DE"/>
              <a:t> Blitzlicht</a:t>
            </a:r>
            <a:br>
              <a:rPr lang="de-DE"/>
            </a:br>
            <a:endParaRPr lang="de-DE"/>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a:t>Mit Hilfe der Methode Blitzlicht kann das Seminar abgeschlossen werden. </a:t>
            </a:r>
          </a:p>
          <a:p>
            <a:pPr marL="0" indent="0">
              <a:buNone/>
            </a:pPr>
            <a:r>
              <a:rPr lang="de-DE"/>
              <a:t>Dabei geht es darum, dass jede*r Teilnehmende ein paar kurze Worte zu dem Seminar sagt: Wie haben Sie es empfunden? Was können Sie mitnehmen? Was hat Ihnen nicht gefallen? Haben Sie noch Wünsche? Usw.</a:t>
            </a:r>
          </a:p>
          <a:p>
            <a:pPr marL="0" indent="0">
              <a:buNone/>
            </a:pPr>
            <a:r>
              <a:rPr lang="de-DE"/>
              <a:t>Dabei ist es essenziell, dass keine der Aussagen bewertet oder kommentiert wird. Nehmen Sie die Rückmeldungen für sich mit und passen Sie bei Bedarf den nächsten Workshop an.</a:t>
            </a:r>
          </a:p>
          <a:p>
            <a:pPr marL="0" indent="0">
              <a:buNone/>
            </a:pPr>
            <a:endParaRPr lang="de-DE"/>
          </a:p>
          <a:p>
            <a:pPr marL="0" indent="0">
              <a:buNone/>
            </a:pPr>
            <a:r>
              <a:rPr lang="de-DE" b="1"/>
              <a:t>Material:</a:t>
            </a:r>
            <a:r>
              <a:rPr lang="de-DE"/>
              <a:t> /</a:t>
            </a:r>
          </a:p>
          <a:p>
            <a:pPr marL="0" indent="0">
              <a:buNone/>
            </a:pPr>
            <a:endParaRPr lang="de-DE"/>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458883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0">
            <a:extLst>
              <a:ext uri="{FF2B5EF4-FFF2-40B4-BE49-F238E27FC236}">
                <a16:creationId xmlns:a16="http://schemas.microsoft.com/office/drawing/2014/main" id="{E7DF2C9C-A362-42DA-852D-A8F84A7A439F}"/>
              </a:ext>
            </a:extLst>
          </p:cNvPr>
          <p:cNvPicPr>
            <a:picLocks noChangeAspect="1"/>
          </p:cNvPicPr>
          <p:nvPr/>
        </p:nvPicPr>
        <p:blipFill rotWithShape="1">
          <a:blip r:embed="rId3"/>
          <a:srcRect l="91596" t="32144" b="32144"/>
          <a:stretch/>
        </p:blipFill>
        <p:spPr bwMode="auto">
          <a:xfrm>
            <a:off x="10256696" y="1052736"/>
            <a:ext cx="1941447" cy="5805264"/>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Bildplatzhalter 6">
            <a:extLst>
              <a:ext uri="{FF2B5EF4-FFF2-40B4-BE49-F238E27FC236}">
                <a16:creationId xmlns:a16="http://schemas.microsoft.com/office/drawing/2014/main" id="{51271815-BF5E-4BFD-8521-B95403E551B1}"/>
              </a:ext>
            </a:extLst>
          </p:cNvPr>
          <p:cNvPicPr>
            <a:picLocks noGrp="1" noChangeAspect="1"/>
          </p:cNvPicPr>
          <p:nvPr>
            <p:ph type="pic" sz="quarter" idx="11"/>
          </p:nvPr>
        </p:nvPicPr>
        <p:blipFill>
          <a:blip r:embed="rId4"/>
          <a:srcRect t="26191" b="26191"/>
          <a:stretch>
            <a:fillRect/>
          </a:stretch>
        </p:blipFill>
        <p:spPr/>
      </p:pic>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p:txBody>
          <a:bodyPr/>
          <a:lstStyle/>
          <a:p>
            <a:r>
              <a:rPr lang="de-DE" altLang="de-DE" sz="6600"/>
              <a:t>Blitzlicht</a:t>
            </a:r>
            <a:endParaRPr lang="de-DE" altLang="de-DE" sz="6600">
              <a:cs typeface="Arial"/>
            </a:endParaRPr>
          </a:p>
        </p:txBody>
      </p:sp>
      <p:sp>
        <p:nvSpPr>
          <p:cNvPr id="8" name="Rechteck 7">
            <a:extLst>
              <a:ext uri="{FF2B5EF4-FFF2-40B4-BE49-F238E27FC236}">
                <a16:creationId xmlns:a16="http://schemas.microsoft.com/office/drawing/2014/main" id="{5F58677D-066F-4B3B-AAF1-3385DDB0DE88}"/>
              </a:ext>
            </a:extLst>
          </p:cNvPr>
          <p:cNvSpPr/>
          <p:nvPr/>
        </p:nvSpPr>
        <p:spPr>
          <a:xfrm>
            <a:off x="1" y="6627168"/>
            <a:ext cx="5708276" cy="230832"/>
          </a:xfrm>
          <a:prstGeom prst="rect">
            <a:avLst/>
          </a:prstGeom>
          <a:solidFill>
            <a:schemeClr val="bg1"/>
          </a:solidFill>
        </p:spPr>
        <p:txBody>
          <a:bodyPr wrap="square">
            <a:spAutoFit/>
          </a:bodyPr>
          <a:lstStyle/>
          <a:p>
            <a:r>
              <a:rPr lang="de-DE" sz="900" dirty="0"/>
              <a:t>Bildquelle: KI generiert mit dem Copilot von Microsoft Edge -  </a:t>
            </a:r>
            <a:r>
              <a:rPr lang="de-DE" sz="900" dirty="0">
                <a:solidFill>
                  <a:srgbClr val="FF0000"/>
                </a:solidFill>
              </a:rPr>
              <a:t>gemeinfrei (daher nicht unter freier Lizenz)</a:t>
            </a:r>
          </a:p>
        </p:txBody>
      </p:sp>
    </p:spTree>
    <p:extLst>
      <p:ext uri="{BB962C8B-B14F-4D97-AF65-F5344CB8AC3E}">
        <p14:creationId xmlns:p14="http://schemas.microsoft.com/office/powerpoint/2010/main" val="1318111279"/>
      </p:ext>
    </p:extLst>
  </p:cSld>
  <p:clrMapOvr>
    <a:masterClrMapping/>
  </p:clrMapOvr>
  <p:extLst mod="1">
    <p:ext uri="{6950BFC3-D8DA-4A85-94F7-54DA5524770B}">
      <p188:commentRel xmlns="" xmlns:p188="http://schemas.microsoft.com/office/powerpoint/2018/8/main" r:id="rId5"/>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F629976-A0AC-41D9-B8AA-C9A6961EABEF}"/>
              </a:ext>
            </a:extLst>
          </p:cNvPr>
          <p:cNvSpPr/>
          <p:nvPr/>
        </p:nvSpPr>
        <p:spPr>
          <a:xfrm>
            <a:off x="262219" y="6138581"/>
            <a:ext cx="8283388" cy="569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6345D575-DEF2-4671-8AB1-B1A52C06D877}"/>
              </a:ext>
            </a:extLst>
          </p:cNvPr>
          <p:cNvSpPr>
            <a:spLocks noGrp="1"/>
          </p:cNvSpPr>
          <p:nvPr>
            <p:ph type="title"/>
          </p:nvPr>
        </p:nvSpPr>
        <p:spPr/>
        <p:txBody>
          <a:bodyPr/>
          <a:lstStyle/>
          <a:p>
            <a:r>
              <a:rPr lang="de-DE"/>
              <a:t>Literatur</a:t>
            </a:r>
          </a:p>
        </p:txBody>
      </p:sp>
      <p:sp>
        <p:nvSpPr>
          <p:cNvPr id="5" name="Rechteck 4">
            <a:extLst>
              <a:ext uri="{FF2B5EF4-FFF2-40B4-BE49-F238E27FC236}">
                <a16:creationId xmlns:a16="http://schemas.microsoft.com/office/drawing/2014/main" id="{091DFB45-90B8-4F1B-BE7F-35D89D2A2AE7}"/>
              </a:ext>
            </a:extLst>
          </p:cNvPr>
          <p:cNvSpPr/>
          <p:nvPr/>
        </p:nvSpPr>
        <p:spPr>
          <a:xfrm>
            <a:off x="8412480" y="6057900"/>
            <a:ext cx="351730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3" name="Inhaltsplatzhalter 2">
            <a:extLst>
              <a:ext uri="{FF2B5EF4-FFF2-40B4-BE49-F238E27FC236}">
                <a16:creationId xmlns:a16="http://schemas.microsoft.com/office/drawing/2014/main" id="{1048496A-A263-4DD4-9DEA-1042B349671F}"/>
              </a:ext>
            </a:extLst>
          </p:cNvPr>
          <p:cNvSpPr>
            <a:spLocks noGrp="1"/>
          </p:cNvSpPr>
          <p:nvPr>
            <p:ph idx="1"/>
          </p:nvPr>
        </p:nvSpPr>
        <p:spPr>
          <a:xfrm>
            <a:off x="371357" y="944570"/>
            <a:ext cx="11666314" cy="5399080"/>
          </a:xfrm>
        </p:spPr>
        <p:txBody>
          <a:bodyPr/>
          <a:lstStyle/>
          <a:p>
            <a:pPr marL="180000" indent="-457200">
              <a:buNone/>
            </a:pPr>
            <a:r>
              <a:rPr lang="de-DE" sz="1200" dirty="0"/>
              <a:t>Bremer Energie-Konsens (2020): Frische-finder. Saisonkalender für den klimafreundlichen Einkauf im Nordwesten. Online: </a:t>
            </a:r>
            <a:r>
              <a:rPr lang="de-DE" sz="1200" dirty="0">
                <a:hlinkClick r:id="rId3"/>
              </a:rPr>
              <a:t>https://energiekonsens.de/media/pages/media/edc11fc2aa-1612789453/ek002_rz06_gemuse_und_obst_dig.pdf</a:t>
            </a:r>
            <a:r>
              <a:rPr lang="de-DE" sz="1200" dirty="0"/>
              <a:t>.   </a:t>
            </a:r>
          </a:p>
          <a:p>
            <a:pPr marL="180000" indent="-457200">
              <a:buNone/>
            </a:pPr>
            <a:r>
              <a:rPr lang="de-DE" sz="1200" dirty="0"/>
              <a:t>Bundesinformationszentrum Landwirtschaft (2023): Fleisch von Wildtieren aus Gehegen – eine Alternative? Online: </a:t>
            </a:r>
            <a:r>
              <a:rPr lang="de-DE" sz="1200" dirty="0">
                <a:hlinkClick r:id="rId4"/>
              </a:rPr>
              <a:t>https://www.landwirtschaft.de/diskussion-und-dialog/tierhaltung/fleisch-von-wildtieren-aus-gehegen-eine-alternative</a:t>
            </a:r>
            <a:r>
              <a:rPr lang="de-DE" sz="1200" dirty="0"/>
              <a:t>. </a:t>
            </a:r>
          </a:p>
          <a:p>
            <a:pPr marL="180000" indent="-457200">
              <a:buNone/>
            </a:pPr>
            <a:r>
              <a:rPr lang="de-DE" sz="1200" dirty="0"/>
              <a:t>CIR (Christliche Initiative Romero e. V.) (2021): Praxisleitfaden für Bund, Länder und Kommunen: Sozial verantwortliche öffentliche Beschaffung von Lebensmitteln. Online: </a:t>
            </a:r>
            <a:r>
              <a:rPr lang="de-DE" sz="1200" dirty="0">
                <a:hlinkClick r:id="rId5"/>
              </a:rPr>
              <a:t>https://www.ci-romero.de/produkt/praxisleitfaden-lebensmittel/</a:t>
            </a:r>
            <a:r>
              <a:rPr lang="de-DE" sz="1200" dirty="0"/>
              <a:t>. </a:t>
            </a:r>
          </a:p>
          <a:p>
            <a:pPr marL="180000" indent="-457200">
              <a:buNone/>
            </a:pPr>
            <a:r>
              <a:rPr lang="de-DE" sz="1200" dirty="0"/>
              <a:t>EPIZ Berlin e.V. (Hrsg.) (o.J.): Überfischung. Online: </a:t>
            </a:r>
            <a:r>
              <a:rPr lang="de-DE" sz="1200" dirty="0">
                <a:hlinkClick r:id="rId6"/>
              </a:rPr>
              <a:t>https://www.epiz-berlin.de/wp-content/uploads/Karte-Meeresueberfischung.pdf</a:t>
            </a:r>
            <a:r>
              <a:rPr lang="de-DE" sz="1200" dirty="0"/>
              <a:t>.</a:t>
            </a:r>
          </a:p>
          <a:p>
            <a:pPr marL="180000" indent="-457200">
              <a:buNone/>
            </a:pPr>
            <a:r>
              <a:rPr lang="de-DE" sz="1200" dirty="0"/>
              <a:t>Initiative Tierwohl (2019): Unkompliziert, einheitlich, nachvollziehbar: Was die vier Stufen der Lebensmittelkennzeichnung Haltungsform bedeuten. Online: </a:t>
            </a:r>
            <a:r>
              <a:rPr lang="de-DE" sz="1200" dirty="0">
                <a:hlinkClick r:id="rId7"/>
              </a:rPr>
              <a:t>https://initiative-tierwohl.de/2019/02/08/unkompliziert-einheitlich-nachvollziehbar/</a:t>
            </a:r>
            <a:r>
              <a:rPr lang="de-DE" sz="1200" dirty="0"/>
              <a:t>.  </a:t>
            </a:r>
          </a:p>
          <a:p>
            <a:pPr marL="180000" indent="-457200">
              <a:buNone/>
            </a:pPr>
            <a:r>
              <a:rPr lang="de-DE" sz="1200" dirty="0"/>
              <a:t>Kantine Zukunft Berlin (o.J.): Vorstellung Kantine Zukunft.</a:t>
            </a:r>
          </a:p>
          <a:p>
            <a:pPr marL="180000" indent="-457200">
              <a:buNone/>
            </a:pPr>
            <a:r>
              <a:rPr lang="de-DE" sz="1200" dirty="0" err="1"/>
              <a:t>Leonardi</a:t>
            </a:r>
            <a:r>
              <a:rPr lang="de-DE" sz="1200" dirty="0"/>
              <a:t>, J., </a:t>
            </a:r>
            <a:r>
              <a:rPr lang="de-DE" sz="1200" dirty="0" err="1"/>
              <a:t>Baumgarnter</a:t>
            </a:r>
            <a:r>
              <a:rPr lang="de-DE" sz="1200" dirty="0"/>
              <a:t>, M., &amp; </a:t>
            </a:r>
            <a:r>
              <a:rPr lang="de-DE" sz="1200" dirty="0" err="1"/>
              <a:t>Krusch</a:t>
            </a:r>
            <a:r>
              <a:rPr lang="de-DE" sz="1200" dirty="0"/>
              <a:t>, O. (2004): Report Nr. 353 CO2-Reduktion und Energieeffizienz im Straßengüterverkehr. Hamburg: Max-Planck-Institut für </a:t>
            </a:r>
            <a:r>
              <a:rPr lang="de-DE" sz="1200" dirty="0" err="1"/>
              <a:t>Meterorlogie</a:t>
            </a:r>
            <a:r>
              <a:rPr lang="de-DE" sz="1200" dirty="0"/>
              <a:t>. </a:t>
            </a:r>
          </a:p>
          <a:p>
            <a:pPr marL="180000" indent="-457200">
              <a:buNone/>
            </a:pPr>
            <a:r>
              <a:rPr lang="de-DE" sz="1200" dirty="0"/>
              <a:t>NABU (o.J.): Nicht artgerecht und zukunftsfähig. Massentierhaltung schadet Tieren und Natur. Online: </a:t>
            </a:r>
            <a:r>
              <a:rPr lang="de-DE" sz="1200" dirty="0">
                <a:hlinkClick r:id="rId8"/>
              </a:rPr>
              <a:t>https://www.nabu.de/umwelt-und-ressourcen/oekologisch-leben/essen-und-trinken/bio-fair-regional/labels/15604.html</a:t>
            </a:r>
            <a:r>
              <a:rPr lang="de-DE" sz="1200" dirty="0"/>
              <a:t>. </a:t>
            </a:r>
          </a:p>
          <a:p>
            <a:pPr marL="180000" indent="-457200">
              <a:buNone/>
            </a:pPr>
            <a:r>
              <a:rPr lang="de-DE" sz="1200" dirty="0" err="1"/>
              <a:t>Nahgast</a:t>
            </a:r>
            <a:r>
              <a:rPr lang="de-DE" sz="1200" dirty="0"/>
              <a:t> (</a:t>
            </a:r>
            <a:r>
              <a:rPr lang="de-DE" sz="1200" dirty="0" err="1"/>
              <a:t>o.j.</a:t>
            </a:r>
            <a:r>
              <a:rPr lang="de-DE" sz="1200" dirty="0"/>
              <a:t>): Eine nachhaltige Gastronomie ist möglich! Online: </a:t>
            </a:r>
            <a:r>
              <a:rPr lang="de-DE" sz="1200" dirty="0">
                <a:hlinkClick r:id="rId9"/>
              </a:rPr>
              <a:t>https://www.ernaehrung-nachhaltig.de/</a:t>
            </a:r>
            <a:r>
              <a:rPr lang="de-DE" sz="1200" dirty="0"/>
              <a:t>. </a:t>
            </a:r>
          </a:p>
          <a:p>
            <a:pPr marL="180000" indent="-457200">
              <a:buNone/>
            </a:pPr>
            <a:r>
              <a:rPr lang="de-DE" sz="1200" dirty="0" err="1"/>
              <a:t>Oekolandbau</a:t>
            </a:r>
            <a:r>
              <a:rPr lang="de-DE" sz="1200" dirty="0"/>
              <a:t> (2020): Erträge im biologischen und konventionellen Landbau.</a:t>
            </a:r>
          </a:p>
          <a:p>
            <a:pPr marL="180000" indent="-457200">
              <a:buNone/>
            </a:pPr>
            <a:r>
              <a:rPr lang="de-DE" sz="1200" dirty="0"/>
              <a:t>ÖGUT (2005): Vergleich von Transportbilanzen unterschiedlicher Produkte im Lebensmitteleinzelhandel. Wien: Bundesministerium für Land- und Forstwirtschaft, Umwelt und Wasserwirtschaft. </a:t>
            </a:r>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p:txBody>
      </p:sp>
    </p:spTree>
    <p:extLst>
      <p:ext uri="{BB962C8B-B14F-4D97-AF65-F5344CB8AC3E}">
        <p14:creationId xmlns:p14="http://schemas.microsoft.com/office/powerpoint/2010/main" val="15000140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F629976-A0AC-41D9-B8AA-C9A6961EABEF}"/>
              </a:ext>
            </a:extLst>
          </p:cNvPr>
          <p:cNvSpPr/>
          <p:nvPr/>
        </p:nvSpPr>
        <p:spPr>
          <a:xfrm>
            <a:off x="262219" y="6138581"/>
            <a:ext cx="8283388" cy="569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6345D575-DEF2-4671-8AB1-B1A52C06D877}"/>
              </a:ext>
            </a:extLst>
          </p:cNvPr>
          <p:cNvSpPr>
            <a:spLocks noGrp="1"/>
          </p:cNvSpPr>
          <p:nvPr>
            <p:ph type="title"/>
          </p:nvPr>
        </p:nvSpPr>
        <p:spPr/>
        <p:txBody>
          <a:bodyPr/>
          <a:lstStyle/>
          <a:p>
            <a:r>
              <a:rPr lang="de-DE"/>
              <a:t>Literatur</a:t>
            </a:r>
          </a:p>
        </p:txBody>
      </p:sp>
      <p:sp>
        <p:nvSpPr>
          <p:cNvPr id="5" name="Rechteck 4">
            <a:extLst>
              <a:ext uri="{FF2B5EF4-FFF2-40B4-BE49-F238E27FC236}">
                <a16:creationId xmlns:a16="http://schemas.microsoft.com/office/drawing/2014/main" id="{091DFB45-90B8-4F1B-BE7F-35D89D2A2AE7}"/>
              </a:ext>
            </a:extLst>
          </p:cNvPr>
          <p:cNvSpPr/>
          <p:nvPr/>
        </p:nvSpPr>
        <p:spPr>
          <a:xfrm>
            <a:off x="8412480" y="6057900"/>
            <a:ext cx="351730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3" name="Inhaltsplatzhalter 2">
            <a:extLst>
              <a:ext uri="{FF2B5EF4-FFF2-40B4-BE49-F238E27FC236}">
                <a16:creationId xmlns:a16="http://schemas.microsoft.com/office/drawing/2014/main" id="{1048496A-A263-4DD4-9DEA-1042B349671F}"/>
              </a:ext>
            </a:extLst>
          </p:cNvPr>
          <p:cNvSpPr>
            <a:spLocks noGrp="1"/>
          </p:cNvSpPr>
          <p:nvPr>
            <p:ph idx="1"/>
          </p:nvPr>
        </p:nvSpPr>
        <p:spPr>
          <a:xfrm>
            <a:off x="371357" y="944570"/>
            <a:ext cx="11666314" cy="5399080"/>
          </a:xfrm>
        </p:spPr>
        <p:txBody>
          <a:bodyPr/>
          <a:lstStyle/>
          <a:p>
            <a:pPr marL="180000" indent="-457200">
              <a:buNone/>
            </a:pPr>
            <a:r>
              <a:rPr lang="de-DE" sz="1200" dirty="0"/>
              <a:t>Souren, R. (2012): Ökologisch und ökonomisch nachhaltige Gestaltung logistischer Systeme. Wiesbaden: Corsten, </a:t>
            </a:r>
            <a:r>
              <a:rPr lang="de-DE" sz="1200" dirty="0" err="1"/>
              <a:t>H.,Roth</a:t>
            </a:r>
            <a:r>
              <a:rPr lang="de-DE" sz="1200" dirty="0"/>
              <a:t>, S. (</a:t>
            </a:r>
            <a:r>
              <a:rPr lang="de-DE" sz="1200" dirty="0" err="1"/>
              <a:t>eds</a:t>
            </a:r>
            <a:r>
              <a:rPr lang="de-DE" sz="1200" dirty="0"/>
              <a:t>) Nachhaltigkeit. Gabler Verlag. </a:t>
            </a:r>
            <a:endParaRPr lang="de-DE" sz="1200" dirty="0">
              <a:highlight>
                <a:srgbClr val="FFFF00"/>
              </a:highlight>
            </a:endParaRPr>
          </a:p>
          <a:p>
            <a:pPr marL="180000" indent="-457200">
              <a:buNone/>
            </a:pPr>
            <a:r>
              <a:rPr lang="de-DE" sz="1200" dirty="0"/>
              <a:t>Triphaus, Tabitha, CIR (Hrsg.) (2021): Kantine, Kita und Co. – Faire Lebensmittelbeschaffung.</a:t>
            </a:r>
          </a:p>
          <a:p>
            <a:pPr marL="180000" indent="-457200">
              <a:buNone/>
            </a:pPr>
            <a:r>
              <a:rPr lang="de-DE" sz="1200" dirty="0"/>
              <a:t>Umweltbundesamt (2022): Umweltbelastungen der Landwirtschaft. Online: </a:t>
            </a:r>
            <a:r>
              <a:rPr lang="de-DE" sz="1200" dirty="0">
                <a:hlinkClick r:id="rId3"/>
              </a:rPr>
              <a:t>https://www.umweltbundesamt.de/themen/landwirtschaft/umweltbelastungen-der-landwirtschaft</a:t>
            </a:r>
            <a:r>
              <a:rPr lang="de-DE" sz="1200" dirty="0"/>
              <a:t>.   </a:t>
            </a:r>
          </a:p>
          <a:p>
            <a:pPr marL="180000" indent="-457200">
              <a:buNone/>
            </a:pPr>
            <a:r>
              <a:rPr lang="de-DE" sz="1200" dirty="0"/>
              <a:t>Umweltbundesamt (2023): </a:t>
            </a:r>
            <a:r>
              <a:rPr lang="de-DE" sz="1200" dirty="0" err="1"/>
              <a:t>Labelratgeber</a:t>
            </a:r>
            <a:r>
              <a:rPr lang="de-DE" sz="1200" dirty="0"/>
              <a:t>: TOP-Umweltsiegel für den nachhaltigen Konsum. </a:t>
            </a:r>
            <a:r>
              <a:rPr lang="de-DE" sz="1200"/>
              <a:t>Online: </a:t>
            </a:r>
            <a:r>
              <a:rPr lang="de-DE" sz="1200">
                <a:hlinkClick r:id="rId4"/>
              </a:rPr>
              <a:t>https://www.umweltbundesamt.de/umwelttipps-fuer-den-alltag/uebergreifende-tipps/siegel-label#diese-siegel-und-label-helfen-beim-umweltbewussten-einkauf</a:t>
            </a:r>
            <a:r>
              <a:rPr lang="de-DE" sz="1200"/>
              <a:t>.  </a:t>
            </a:r>
          </a:p>
          <a:p>
            <a:pPr marL="180000" indent="-457200">
              <a:buNone/>
            </a:pPr>
            <a:r>
              <a:rPr lang="de-DE" sz="1200" dirty="0"/>
              <a:t>Umweltbundesamt (2023): Verpackungsabfälle. Online: </a:t>
            </a:r>
            <a:r>
              <a:rPr lang="de-DE" sz="1200" dirty="0">
                <a:hlinkClick r:id="rId5"/>
              </a:rPr>
              <a:t>https://www.umweltbundesamt.de/daten/ressourcen-abfall/verwertung-entsorgung-ausgewaehlter-abfallarten/verpackungsabfaelle#eu-vorgaben-zur-verwertung-werden-erhoht</a:t>
            </a:r>
            <a:r>
              <a:rPr lang="de-DE" sz="1200" dirty="0"/>
              <a:t>. </a:t>
            </a:r>
          </a:p>
          <a:p>
            <a:pPr marL="180000" indent="-457200">
              <a:buNone/>
            </a:pPr>
            <a:r>
              <a:rPr lang="de-DE" sz="1200" dirty="0"/>
              <a:t>Verband Deutscher Naturparke e. V., Institut für Nachhaltige Ernährung der FH Münster, Technischen Universität Berlin – Institut für Berufliche Bildung und Arbeitslehre (TUB), Wuppertal Instituts für Klima, Umwelt, Energie gGmbH. (Hrsg.) (2023): Nachhaltige und klimaschonende Gastronomie. Schulungsunterlagen aus dem Projekt Katzensprung 2.0 – Aktiv für den Klimaschutz im Deutschlandtourismus. Gefördert durch: Bundesministerium für Wirtschaft und Klimaschutz. </a:t>
            </a:r>
          </a:p>
          <a:p>
            <a:pPr marL="180000" indent="-457200">
              <a:buNone/>
            </a:pPr>
            <a:r>
              <a:rPr lang="de-DE" sz="1200" dirty="0"/>
              <a:t>Von Koerber (2014): Fünf Dimension der nachhaltigen Ernährung und weiterentwickelte Grundsätze – ein Update. Ernährung im Fokus S. 260-268. Online: </a:t>
            </a:r>
            <a:r>
              <a:rPr lang="de-DE" sz="1200" dirty="0">
                <a:hlinkClick r:id="rId6"/>
              </a:rPr>
              <a:t>https://www.nachhaltigeernaehrung.de/fileadmin/Publikationen/aid_eif_Nachhaltige_Ernaehrung_Koerber_09-2014__Lit.pdf</a:t>
            </a:r>
            <a:r>
              <a:rPr lang="de-DE" sz="1200" dirty="0"/>
              <a:t>. </a:t>
            </a:r>
          </a:p>
          <a:p>
            <a:pPr marL="180000" indent="-457200">
              <a:buNone/>
            </a:pPr>
            <a:r>
              <a:rPr lang="de-DE" sz="1200" dirty="0"/>
              <a:t>WEED – Weltwirtschaft, Ökologie &amp; Entwicklung e.V. (Hrsg.), Gäbler, Tina (2016): Gute Gründe für nachhaltige Beschaffung. Argumentationshilfe für eine sozial und ökologisch verantwortliche Beschaffung in Berlin &amp; anderswo. Online: </a:t>
            </a:r>
            <a:r>
              <a:rPr lang="de-DE" sz="1200" dirty="0">
                <a:hlinkClick r:id="rId7"/>
              </a:rPr>
              <a:t>https://www2.weed-online.org/uploads/argumentationshilfe_gute_gruende_neuauflage_druck_2016.pdf</a:t>
            </a:r>
            <a:r>
              <a:rPr lang="de-DE" sz="1200" dirty="0"/>
              <a:t>. </a:t>
            </a:r>
          </a:p>
          <a:p>
            <a:pPr marL="180000" indent="-457200">
              <a:buNone/>
            </a:pPr>
            <a:r>
              <a:rPr lang="de-DE" sz="1200" dirty="0"/>
              <a:t>WWF (2020): Plastikmüll im Meer – die wichtigsten Antworten. Online: </a:t>
            </a:r>
            <a:r>
              <a:rPr lang="de-DE" sz="1200" dirty="0">
                <a:hlinkClick r:id="rId8"/>
              </a:rPr>
              <a:t>https://www.wwf.de/themen-projekte/plastik/plastikmuell-im-meer/fragen-und-antworten-zu-plastikmuell</a:t>
            </a:r>
            <a:r>
              <a:rPr lang="de-DE" sz="1200" dirty="0"/>
              <a:t>. </a:t>
            </a:r>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p:txBody>
      </p:sp>
    </p:spTree>
    <p:extLst>
      <p:ext uri="{BB962C8B-B14F-4D97-AF65-F5344CB8AC3E}">
        <p14:creationId xmlns:p14="http://schemas.microsoft.com/office/powerpoint/2010/main" val="3060401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BBC0D-3D54-FC46-989F-EC39B90DA920}"/>
              </a:ext>
            </a:extLst>
          </p:cNvPr>
          <p:cNvSpPr>
            <a:spLocks noGrp="1"/>
          </p:cNvSpPr>
          <p:nvPr>
            <p:ph type="ctrTitle"/>
          </p:nvPr>
        </p:nvSpPr>
        <p:spPr/>
        <p:txBody>
          <a:bodyPr/>
          <a:lstStyle/>
          <a:p>
            <a:r>
              <a:rPr lang="de-DE"/>
              <a:t>ENDE 1.</a:t>
            </a:r>
          </a:p>
        </p:txBody>
      </p:sp>
      <p:sp>
        <p:nvSpPr>
          <p:cNvPr id="3" name="Untertitel 2">
            <a:extLst>
              <a:ext uri="{FF2B5EF4-FFF2-40B4-BE49-F238E27FC236}">
                <a16:creationId xmlns:a16="http://schemas.microsoft.com/office/drawing/2014/main" id="{2637D044-458D-1806-1F20-61D235E2D335}"/>
              </a:ext>
            </a:extLst>
          </p:cNvPr>
          <p:cNvSpPr>
            <a:spLocks noGrp="1"/>
          </p:cNvSpPr>
          <p:nvPr>
            <p:ph type="subTitle" idx="1"/>
          </p:nvPr>
        </p:nvSpPr>
        <p:spPr/>
        <p:txBody>
          <a:bodyPr/>
          <a:lstStyle/>
          <a:p>
            <a:endParaRPr lang="de-DE"/>
          </a:p>
        </p:txBody>
      </p:sp>
      <p:sp>
        <p:nvSpPr>
          <p:cNvPr id="4" name="Textplatzhalter 3">
            <a:extLst>
              <a:ext uri="{FF2B5EF4-FFF2-40B4-BE49-F238E27FC236}">
                <a16:creationId xmlns:a16="http://schemas.microsoft.com/office/drawing/2014/main" id="{FEDE5F10-0333-C098-DFB3-2ACC3FA1D872}"/>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596699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FD741-C330-C91F-1A7C-F211365EBBB6}"/>
              </a:ext>
            </a:extLst>
          </p:cNvPr>
          <p:cNvSpPr>
            <a:spLocks noGrp="1"/>
          </p:cNvSpPr>
          <p:nvPr>
            <p:ph type="ctrTitle"/>
          </p:nvPr>
        </p:nvSpPr>
        <p:spPr/>
        <p:txBody>
          <a:bodyPr/>
          <a:lstStyle/>
          <a:p>
            <a:r>
              <a:rPr lang="de-DE"/>
              <a:t>Agenda</a:t>
            </a:r>
          </a:p>
        </p:txBody>
      </p:sp>
      <p:sp>
        <p:nvSpPr>
          <p:cNvPr id="6" name="Textfeld 5">
            <a:extLst>
              <a:ext uri="{FF2B5EF4-FFF2-40B4-BE49-F238E27FC236}">
                <a16:creationId xmlns:a16="http://schemas.microsoft.com/office/drawing/2014/main" id="{2FCED2B6-494E-E216-D0BD-7E802FF149B7}"/>
              </a:ext>
            </a:extLst>
          </p:cNvPr>
          <p:cNvSpPr txBox="1"/>
          <p:nvPr/>
        </p:nvSpPr>
        <p:spPr>
          <a:xfrm>
            <a:off x="805912" y="2221521"/>
            <a:ext cx="6350262" cy="4058099"/>
          </a:xfrm>
          <a:prstGeom prst="rect">
            <a:avLst/>
          </a:prstGeom>
          <a:noFill/>
        </p:spPr>
        <p:txBody>
          <a:bodyPr wrap="square" rtlCol="0">
            <a:spAutoFit/>
          </a:bodyPr>
          <a:lstStyle/>
          <a:p>
            <a:pPr marL="342900" indent="-342900">
              <a:lnSpc>
                <a:spcPct val="120000"/>
              </a:lnSpc>
              <a:buFont typeface="Wingdings" pitchFamily="2" charset="2"/>
              <a:buChar char="§"/>
            </a:pPr>
            <a:r>
              <a:rPr lang="de-DE" sz="2000" err="1">
                <a:effectLst/>
                <a:latin typeface="Helvetica" pitchFamily="2" charset="0"/>
              </a:rPr>
              <a:t>GeNAH</a:t>
            </a:r>
            <a:endParaRPr lang="de-DE" sz="2000">
              <a:effectLst/>
              <a:latin typeface="Helvetica" pitchFamily="2" charset="0"/>
            </a:endParaRPr>
          </a:p>
          <a:p>
            <a:pPr marL="342900" indent="-342900">
              <a:lnSpc>
                <a:spcPct val="120000"/>
              </a:lnSpc>
              <a:buFont typeface="Wingdings" pitchFamily="2" charset="2"/>
              <a:buChar char="§"/>
            </a:pPr>
            <a:r>
              <a:rPr lang="de-DE" sz="2000">
                <a:effectLst/>
                <a:latin typeface="Helvetica" pitchFamily="2" charset="0"/>
              </a:rPr>
              <a:t>Begrüßung und Vorstellungsrunde</a:t>
            </a:r>
          </a:p>
          <a:p>
            <a:pPr marL="342900" indent="-342900">
              <a:lnSpc>
                <a:spcPct val="120000"/>
              </a:lnSpc>
              <a:buFont typeface="Wingdings" pitchFamily="2" charset="2"/>
              <a:buChar char="§"/>
            </a:pPr>
            <a:r>
              <a:rPr lang="de-DE" sz="2000">
                <a:effectLst/>
                <a:latin typeface="Helvetica" pitchFamily="2" charset="0"/>
              </a:rPr>
              <a:t>Ziele</a:t>
            </a:r>
          </a:p>
          <a:p>
            <a:pPr marL="342900" indent="-342900">
              <a:lnSpc>
                <a:spcPct val="120000"/>
              </a:lnSpc>
              <a:buFont typeface="Wingdings" pitchFamily="2" charset="2"/>
              <a:buChar char="§"/>
            </a:pPr>
            <a:r>
              <a:rPr lang="de-DE" sz="2000">
                <a:latin typeface="Helvetica" pitchFamily="2" charset="0"/>
              </a:rPr>
              <a:t>Beschaffung und Nachhaltigkeit</a:t>
            </a:r>
          </a:p>
          <a:p>
            <a:pPr marL="342900" indent="-342900">
              <a:lnSpc>
                <a:spcPct val="120000"/>
              </a:lnSpc>
              <a:buFont typeface="Wingdings" pitchFamily="2" charset="2"/>
              <a:buChar char="§"/>
            </a:pPr>
            <a:r>
              <a:rPr lang="de-DE" sz="2000">
                <a:effectLst/>
                <a:latin typeface="Helvetica" pitchFamily="2" charset="0"/>
              </a:rPr>
              <a:t>Totschlagargumente/Dilemmata </a:t>
            </a:r>
          </a:p>
          <a:p>
            <a:pPr marL="342900" indent="-342900">
              <a:lnSpc>
                <a:spcPct val="120000"/>
              </a:lnSpc>
              <a:buFont typeface="Wingdings" pitchFamily="2" charset="2"/>
              <a:buChar char="§"/>
            </a:pPr>
            <a:r>
              <a:rPr lang="de-DE" sz="2000">
                <a:latin typeface="Helvetica" pitchFamily="2" charset="0"/>
              </a:rPr>
              <a:t>Beschaffungsstrategien</a:t>
            </a:r>
          </a:p>
          <a:p>
            <a:pPr marL="342900" indent="-342900">
              <a:lnSpc>
                <a:spcPct val="120000"/>
              </a:lnSpc>
              <a:buFont typeface="Wingdings" pitchFamily="2" charset="2"/>
              <a:buChar char="§"/>
            </a:pPr>
            <a:r>
              <a:rPr lang="de-DE" sz="2000">
                <a:effectLst/>
                <a:latin typeface="Helvetica" pitchFamily="2" charset="0"/>
              </a:rPr>
              <a:t>Weiterführende Aufgabe</a:t>
            </a:r>
          </a:p>
          <a:p>
            <a:pPr marL="342900" indent="-342900">
              <a:lnSpc>
                <a:spcPct val="120000"/>
              </a:lnSpc>
              <a:buFont typeface="Wingdings" pitchFamily="2" charset="2"/>
              <a:buChar char="§"/>
            </a:pPr>
            <a:r>
              <a:rPr lang="de-DE" sz="2000">
                <a:effectLst/>
                <a:latin typeface="Helvetica" pitchFamily="2" charset="0"/>
              </a:rPr>
              <a:t>Abschlussrunde</a:t>
            </a:r>
          </a:p>
          <a:p>
            <a:pPr>
              <a:lnSpc>
                <a:spcPct val="120000"/>
              </a:lnSpc>
            </a:pPr>
            <a:endParaRPr lang="de-DE" sz="2000"/>
          </a:p>
          <a:p>
            <a:pPr>
              <a:lnSpc>
                <a:spcPct val="200000"/>
              </a:lnSpc>
            </a:pPr>
            <a:endParaRPr lang="de-DE" sz="2000"/>
          </a:p>
        </p:txBody>
      </p:sp>
    </p:spTree>
    <p:extLst>
      <p:ext uri="{BB962C8B-B14F-4D97-AF65-F5344CB8AC3E}">
        <p14:creationId xmlns:p14="http://schemas.microsoft.com/office/powerpoint/2010/main" val="2896236065"/>
      </p:ext>
    </p:extLst>
  </p:cSld>
  <p:clrMapOvr>
    <a:masterClrMapping/>
  </p:clrMapOvr>
</p:sld>
</file>

<file path=ppt/theme/theme1.xml><?xml version="1.0" encoding="utf-8"?>
<a:theme xmlns:a="http://schemas.openxmlformats.org/drawingml/2006/main" name="FHM_PowerPoint_16x9">
  <a:themeElements>
    <a:clrScheme name="Laufschrift">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lnSpc>
            <a:spcPct val="110000"/>
          </a:lnSpc>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defRPr sz="1900" dirty="0" err="1" smtClean="0"/>
        </a:defPPr>
      </a:lstStyle>
    </a:txDef>
  </a:objectDefaults>
  <a:extraClrSchemeLst/>
  <a:extLst>
    <a:ext uri="{05A4C25C-085E-4340-85A3-A5531E510DB2}">
      <thm15:themeFamily xmlns:thm15="http://schemas.microsoft.com/office/thememl/2012/main" name="FHM_PowerPoint_16x9.potx" id="{C1CD61E7-E341-47C1-B7CD-29525E46C3DA}" vid="{8EB3C44D-C074-489A-B0AA-195B1B9DD2C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C2FDCD5CCA4947B16BED9F22718C4F" ma:contentTypeVersion="17" ma:contentTypeDescription="Create a new document." ma:contentTypeScope="" ma:versionID="00a1f8a7207e139ff584eb8da0804c88">
  <xsd:schema xmlns:xsd="http://www.w3.org/2001/XMLSchema" xmlns:xs="http://www.w3.org/2001/XMLSchema" xmlns:p="http://schemas.microsoft.com/office/2006/metadata/properties" xmlns:ns2="784f1ef9-61db-4f19-bef7-60bb4b8fb798" xmlns:ns3="5583b728-207d-4b0a-99c3-dd8f16099055" targetNamespace="http://schemas.microsoft.com/office/2006/metadata/properties" ma:root="true" ma:fieldsID="7eede44eace767910ce0504a6802bd0c" ns2:_="" ns3:_="">
    <xsd:import namespace="784f1ef9-61db-4f19-bef7-60bb4b8fb798"/>
    <xsd:import namespace="5583b728-207d-4b0a-99c3-dd8f160990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4f1ef9-61db-4f19-bef7-60bb4b8fb7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83b728-207d-4b0a-99c3-dd8f1609905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9cc3d8c-459c-41a2-8142-f933a2f93c81}" ma:internalName="TaxCatchAll" ma:showField="CatchAllData" ma:web="5583b728-207d-4b0a-99c3-dd8f160990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83b728-207d-4b0a-99c3-dd8f16099055" xsi:nil="true"/>
    <lcf76f155ced4ddcb4097134ff3c332f xmlns="784f1ef9-61db-4f19-bef7-60bb4b8fb798">
      <Terms xmlns="http://schemas.microsoft.com/office/infopath/2007/PartnerControls"/>
    </lcf76f155ced4ddcb4097134ff3c332f>
    <SharedWithUsers xmlns="5583b728-207d-4b0a-99c3-dd8f16099055">
      <UserInfo>
        <DisplayName>Petra Teitscheid</DisplayName>
        <AccountId>10</AccountId>
        <AccountType/>
      </UserInfo>
    </SharedWithUsers>
  </documentManagement>
</p:properties>
</file>

<file path=customXml/itemProps1.xml><?xml version="1.0" encoding="utf-8"?>
<ds:datastoreItem xmlns:ds="http://schemas.openxmlformats.org/officeDocument/2006/customXml" ds:itemID="{7B6705F5-52A3-4B93-B130-9351BA06C13E}">
  <ds:schemaRefs>
    <ds:schemaRef ds:uri="http://schemas.microsoft.com/sharepoint/v3/contenttype/forms"/>
  </ds:schemaRefs>
</ds:datastoreItem>
</file>

<file path=customXml/itemProps2.xml><?xml version="1.0" encoding="utf-8"?>
<ds:datastoreItem xmlns:ds="http://schemas.openxmlformats.org/officeDocument/2006/customXml" ds:itemID="{ED71FBAD-2CA8-4DBE-B5BD-252742505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4f1ef9-61db-4f19-bef7-60bb4b8fb798"/>
    <ds:schemaRef ds:uri="5583b728-207d-4b0a-99c3-dd8f160990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000DF0-5B19-4087-B9DD-1351C47DD195}">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5583b728-207d-4b0a-99c3-dd8f16099055"/>
    <ds:schemaRef ds:uri="784f1ef9-61db-4f19-bef7-60bb4b8fb79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6149</Words>
  <Application>Microsoft Office PowerPoint</Application>
  <PresentationFormat>Breitbild</PresentationFormat>
  <Paragraphs>1035</Paragraphs>
  <Slides>86</Slides>
  <Notes>66</Notes>
  <HiddenSlides>29</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86</vt:i4>
      </vt:variant>
    </vt:vector>
  </HeadingPairs>
  <TitlesOfParts>
    <vt:vector size="95" baseType="lpstr">
      <vt:lpstr>Arial</vt:lpstr>
      <vt:lpstr>Calibri</vt:lpstr>
      <vt:lpstr>Helvetica</vt:lpstr>
      <vt:lpstr>Roboto</vt:lpstr>
      <vt:lpstr>Segoe UI</vt:lpstr>
      <vt:lpstr>Tahoma</vt:lpstr>
      <vt:lpstr>Times New Roman</vt:lpstr>
      <vt:lpstr>Wingdings</vt:lpstr>
      <vt:lpstr>FHM_PowerPoint_16x9</vt:lpstr>
      <vt:lpstr>PowerPoint-Präsentation</vt:lpstr>
      <vt:lpstr>PowerPoint-Präsentation</vt:lpstr>
      <vt:lpstr>Gesamt-Übersicht</vt:lpstr>
      <vt:lpstr>Übersicht</vt:lpstr>
      <vt:lpstr>Gerechte und nachhaltige Außer-Haus-Angebote gestalten     </vt:lpstr>
      <vt:lpstr>PowerPoint-Präsentation</vt:lpstr>
      <vt:lpstr>GeNAH</vt:lpstr>
      <vt:lpstr>Vorname Nachname</vt:lpstr>
      <vt:lpstr>Agenda</vt:lpstr>
      <vt:lpstr>Erklärung: Vorstellungsrunde </vt:lpstr>
      <vt:lpstr>Was ist Beschaffung für mich?!</vt:lpstr>
      <vt:lpstr>Erklärung: Einordnung in den Verpflegungsablauf &amp; Zielvorstellung  </vt:lpstr>
      <vt:lpstr>Einordnung in den Verpflegungsablauf</vt:lpstr>
      <vt:lpstr>Nachhaltigkeit integrieren</vt:lpstr>
      <vt:lpstr>Modul-Ziele</vt:lpstr>
      <vt:lpstr>Ziele: Workshop 1.</vt:lpstr>
      <vt:lpstr>Erklärung: Einstieg in die Thematik </vt:lpstr>
      <vt:lpstr>Welche Zutaten sind aus ihrer Sicht besonders unkritisch nach Nachhaltigkeitsgesichtspunkten?   </vt:lpstr>
      <vt:lpstr>Unkritische Zutaten</vt:lpstr>
      <vt:lpstr>Erklärung: Wertschöpfungsketten </vt:lpstr>
      <vt:lpstr>Ökologische und soziale Herausforderungen</vt:lpstr>
      <vt:lpstr>Beschaffung und Nachhaltigkeit</vt:lpstr>
      <vt:lpstr>Wertschöpfungsketten durchleuchten</vt:lpstr>
      <vt:lpstr>PowerPoint-Präsentation</vt:lpstr>
      <vt:lpstr>Erklärung: Herausforderungen des aktuellen Ernährungssystems </vt:lpstr>
      <vt:lpstr>Herausforderungen des aktuellen Ernährungssystems</vt:lpstr>
      <vt:lpstr>Beschaffung und Nachhaltigkeit</vt:lpstr>
      <vt:lpstr>Beschaffung und Nachhaltigkeit</vt:lpstr>
      <vt:lpstr>Beschaffung und Nachhaltigkeit</vt:lpstr>
      <vt:lpstr>Beschaffung und Nachhaltigkeit</vt:lpstr>
      <vt:lpstr>Beschaffung und Nachhaltigkeit</vt:lpstr>
      <vt:lpstr>PAUSE</vt:lpstr>
      <vt:lpstr>Erklärung: Thinking Hats </vt:lpstr>
      <vt:lpstr>Perspektiven in der Gemeinschaftsverpflegung</vt:lpstr>
      <vt:lpstr>Totschlagargumente</vt:lpstr>
      <vt:lpstr>Hinweis: Dilemmata in der Beschaffung</vt:lpstr>
      <vt:lpstr>Dilemmata in der Beschaffung</vt:lpstr>
      <vt:lpstr>Dilemmata in der Beschaffung </vt:lpstr>
      <vt:lpstr>Dilemmata in der Beschaffung</vt:lpstr>
      <vt:lpstr>Dilemmata in der Beschaffung</vt:lpstr>
      <vt:lpstr>Dilemmata in der Beschaffung</vt:lpstr>
      <vt:lpstr>Dilemmata in der Beschaffung</vt:lpstr>
      <vt:lpstr>Dilemmata in der Beschaffung</vt:lpstr>
      <vt:lpstr>Dilemmata in der Beschaffung </vt:lpstr>
      <vt:lpstr>Dilemmata in der Beschaffung </vt:lpstr>
      <vt:lpstr>Dilemmata in der Beschaffung </vt:lpstr>
      <vt:lpstr>Dilemmata in der Beschaffung </vt:lpstr>
      <vt:lpstr>Dilemmata in der Beschaffung</vt:lpstr>
      <vt:lpstr>Dilemmata in der Beschaffung </vt:lpstr>
      <vt:lpstr>Dilemmata in der Beschaffung </vt:lpstr>
      <vt:lpstr>Dilemmata in der Beschaffung</vt:lpstr>
      <vt:lpstr>Dilemmata in der Beschaffung</vt:lpstr>
      <vt:lpstr>Erklärung: Lösungsstrategien </vt:lpstr>
      <vt:lpstr>Lösungsstrategien</vt:lpstr>
      <vt:lpstr>Handlungsgrundsätze </vt:lpstr>
      <vt:lpstr>Beschaffung und Nachhaltigkeit</vt:lpstr>
      <vt:lpstr>Beschaffung und Nachhaltigkeit</vt:lpstr>
      <vt:lpstr>Beschaffung und Nachhaltigkeit</vt:lpstr>
      <vt:lpstr>Erklärung: Bio-Siegel</vt:lpstr>
      <vt:lpstr>Leitfaden zur Umsetzung der Bio-AHV-Verpflegung</vt:lpstr>
      <vt:lpstr>Erklärung: Haltungsform</vt:lpstr>
      <vt:lpstr>Beschaffung und Nachhaltigkeit</vt:lpstr>
      <vt:lpstr>Beschaffung und Nachhaltigkeit</vt:lpstr>
      <vt:lpstr>Beschaffung und Nachhaltigkeit</vt:lpstr>
      <vt:lpstr>Beschaffung und Nachhaltigkeit</vt:lpstr>
      <vt:lpstr>Beschaffung und Nachhaltigkeit</vt:lpstr>
      <vt:lpstr>Beschaffung und Nachhaltigkeit</vt:lpstr>
      <vt:lpstr>Beschaffung und Nachhaltigkeit</vt:lpstr>
      <vt:lpstr>Beschaffung und Nachhaltigkeit</vt:lpstr>
      <vt:lpstr>Siegel &amp; Label</vt:lpstr>
      <vt:lpstr>Erklärung: Besonderheit Ausschreibung </vt:lpstr>
      <vt:lpstr>Besonderheiten Ausschreibung</vt:lpstr>
      <vt:lpstr>Beschaffungsstrategie</vt:lpstr>
      <vt:lpstr>Beschaffungsstrategie</vt:lpstr>
      <vt:lpstr>Beschaffungsstrategie</vt:lpstr>
      <vt:lpstr>Beschaffungsstrategie</vt:lpstr>
      <vt:lpstr>Beschaffungsstrategie</vt:lpstr>
      <vt:lpstr>Beschaffungsstrategie</vt:lpstr>
      <vt:lpstr>Beschaffungsstrategie</vt:lpstr>
      <vt:lpstr>Weiterführende Aufgabe</vt:lpstr>
      <vt:lpstr>weiterführende Aufgabe</vt:lpstr>
      <vt:lpstr>Erklärung: Blitzlicht </vt:lpstr>
      <vt:lpstr>Blitzlicht</vt:lpstr>
      <vt:lpstr>Literatur</vt:lpstr>
      <vt:lpstr>Literatur</vt:lpstr>
      <vt:lpstr>ENDE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Küchensysteme</dc:title>
  <dc:creator>Silke Friedrich</dc:creator>
  <cp:lastModifiedBy>Monique Richert</cp:lastModifiedBy>
  <cp:revision>110</cp:revision>
  <cp:lastPrinted>2022-09-26T09:31:14Z</cp:lastPrinted>
  <dcterms:created xsi:type="dcterms:W3CDTF">2018-11-09T22:28:34Z</dcterms:created>
  <dcterms:modified xsi:type="dcterms:W3CDTF">2024-09-12T10:32:33Z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0x010100BFC2FDCD5CCA4947B16BED9F22718C4F</vt:lpwstr>
  </property>
  <property fmtid="{D5CDD505-2E9C-101B-9397-08002B2CF9AE}" pid="3" name="MediaServiceImageTags">
    <vt:lpwstr/>
  </property>
</Properties>
</file>