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1241" r:id="rId5"/>
    <p:sldId id="1636" r:id="rId6"/>
    <p:sldId id="1236" r:id="rId7"/>
    <p:sldId id="290" r:id="rId8"/>
    <p:sldId id="1239" r:id="rId9"/>
    <p:sldId id="1234" r:id="rId10"/>
    <p:sldId id="1237" r:id="rId11"/>
    <p:sldId id="1238" r:id="rId12"/>
    <p:sldId id="108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9F14DA3C-2150-4B59-824E-83B83CB4BEE0}">
          <p14:sldIdLst>
            <p14:sldId id="1241"/>
            <p14:sldId id="1636"/>
          </p14:sldIdLst>
        </p14:section>
        <p14:section name="Ablauf" id="{8490830C-C1C6-4F1E-9433-4D4A8F0FB4D5}">
          <p14:sldIdLst>
            <p14:sldId id="1236"/>
          </p14:sldIdLst>
        </p14:section>
        <p14:section name="Schulung" id="{1E3CED1C-8C71-4160-821B-49C7703333C5}">
          <p14:sldIdLst>
            <p14:sldId id="290"/>
            <p14:sldId id="1239"/>
            <p14:sldId id="1234"/>
            <p14:sldId id="1237"/>
            <p14:sldId id="1238"/>
            <p14:sldId id="108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que Richert" initials="MR" lastIdx="5" clrIdx="0">
    <p:extLst>
      <p:ext uri="{19B8F6BF-5375-455C-9EA6-DF929625EA0E}">
        <p15:presenceInfo xmlns:p15="http://schemas.microsoft.com/office/powerpoint/2012/main" userId="Monique Rich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1E"/>
    <a:srgbClr val="EB5E1A"/>
    <a:srgbClr val="FFC08E"/>
    <a:srgbClr val="E8761B"/>
    <a:srgbClr val="F6874A"/>
    <a:srgbClr val="FF9100"/>
    <a:srgbClr val="CFDCC0"/>
    <a:srgbClr val="B2B3B2"/>
    <a:srgbClr val="8EB78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CBF59-C900-4FCC-BDDA-B239E8F5BA48}" vWet="4" dt="2023-09-04T06:53:54.420"/>
    <p1510:client id="{E4692914-D6A4-4DF9-8416-DF8960763311}" v="3" dt="2023-09-04T04:19:16.215"/>
    <p1510:client id="{EC7BD0E8-4A7D-418C-80C6-A1D208CF0232}" v="6" dt="2023-09-04T06:54:10.8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0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S::mr894547@fh-muenster.de::73d9a125-6911-4faf-8e0a-b8095600e9cd" providerId="AD" clId="Web-{404A70B3-33A2-4C3C-9E62-174A3B4F3EDD}"/>
    <pc:docChg chg="modSld">
      <pc:chgData name="Monique Richert" userId="S::mr894547@fh-muenster.de::73d9a125-6911-4faf-8e0a-b8095600e9cd" providerId="AD" clId="Web-{404A70B3-33A2-4C3C-9E62-174A3B4F3EDD}" dt="2023-09-01T07:27:25.162" v="1"/>
      <pc:docMkLst>
        <pc:docMk/>
      </pc:docMkLst>
      <pc:sldChg chg="modNotes">
        <pc:chgData name="Monique Richert" userId="S::mr894547@fh-muenster.de::73d9a125-6911-4faf-8e0a-b8095600e9cd" providerId="AD" clId="Web-{404A70B3-33A2-4C3C-9E62-174A3B4F3EDD}" dt="2023-09-01T07:27:25.162" v="1"/>
        <pc:sldMkLst>
          <pc:docMk/>
          <pc:sldMk cId="4079599550" sldId="1059"/>
        </pc:sldMkLst>
      </pc:sldChg>
      <pc:sldChg chg="delCm">
        <pc:chgData name="Monique Richert" userId="S::mr894547@fh-muenster.de::73d9a125-6911-4faf-8e0a-b8095600e9cd" providerId="AD" clId="Web-{404A70B3-33A2-4C3C-9E62-174A3B4F3EDD}" dt="2023-09-01T07:26:25.691" v="0"/>
        <pc:sldMkLst>
          <pc:docMk/>
          <pc:sldMk cId="272831068" sldId="1165"/>
        </pc:sldMkLst>
        <pc:extLst>
          <p:ext xmlns:p="http://schemas.openxmlformats.org/presentationml/2006/main" uri="{D6D511B9-2390-475A-947B-AFAB55BFBCF1}">
            <pc226:cmChg xmlns="" xmlns:pc226="http://schemas.microsoft.com/office/powerpoint/2022/06/main/command" chg="del">
              <pc226:chgData name="Monique Richert" userId="S::mr894547@fh-muenster.de::73d9a125-6911-4faf-8e0a-b8095600e9cd" providerId="AD" clId="Web-{404A70B3-33A2-4C3C-9E62-174A3B4F3EDD}" dt="2023-09-01T07:26:25.691" v="0"/>
              <pc2:cmMkLst xmlns:pc2="http://schemas.microsoft.com/office/powerpoint/2019/9/main/command">
                <pc:docMk/>
                <pc:sldMk cId="272831068" sldId="1165"/>
                <pc2:cmMk id="{965A660A-12A7-404B-A333-8EBA077E3557}"/>
              </pc2:cmMkLst>
            </pc226:cmChg>
          </p:ext>
        </pc:extLst>
      </pc:sldChg>
    </pc:docChg>
  </pc:docChgLst>
  <pc:docChgLst>
    <pc:chgData name="Monique Richert" userId="S::mr894547@fh-muenster.de::73d9a125-6911-4faf-8e0a-b8095600e9cd" providerId="AD" clId="Web-{EC7BD0E8-4A7D-418C-80C6-A1D208CF0232}"/>
    <pc:docChg chg="delSld modSld">
      <pc:chgData name="Monique Richert" userId="S::mr894547@fh-muenster.de::73d9a125-6911-4faf-8e0a-b8095600e9cd" providerId="AD" clId="Web-{EC7BD0E8-4A7D-418C-80C6-A1D208CF0232}" dt="2023-09-04T06:54:10.804" v="4"/>
      <pc:docMkLst>
        <pc:docMk/>
      </pc:docMkLst>
      <pc:sldChg chg="del">
        <pc:chgData name="Monique Richert" userId="S::mr894547@fh-muenster.de::73d9a125-6911-4faf-8e0a-b8095600e9cd" providerId="AD" clId="Web-{EC7BD0E8-4A7D-418C-80C6-A1D208CF0232}" dt="2023-09-04T06:54:09.023" v="3"/>
        <pc:sldMkLst>
          <pc:docMk/>
          <pc:sldMk cId="4079599550" sldId="1059"/>
        </pc:sldMkLst>
      </pc:sldChg>
      <pc:sldChg chg="addSp modSp">
        <pc:chgData name="Monique Richert" userId="S::mr894547@fh-muenster.de::73d9a125-6911-4faf-8e0a-b8095600e9cd" providerId="AD" clId="Web-{EC7BD0E8-4A7D-418C-80C6-A1D208CF0232}" dt="2023-09-04T06:53:59.913" v="2" actId="14100"/>
        <pc:sldMkLst>
          <pc:docMk/>
          <pc:sldMk cId="272831068" sldId="1165"/>
        </pc:sldMkLst>
        <pc:picChg chg="add mod">
          <ac:chgData name="Monique Richert" userId="S::mr894547@fh-muenster.de::73d9a125-6911-4faf-8e0a-b8095600e9cd" providerId="AD" clId="Web-{EC7BD0E8-4A7D-418C-80C6-A1D208CF0232}" dt="2023-09-04T06:53:59.913" v="2" actId="14100"/>
          <ac:picMkLst>
            <pc:docMk/>
            <pc:sldMk cId="272831068" sldId="1165"/>
            <ac:picMk id="2" creationId="{5691CC5C-7B7C-DF8B-8FC4-D201B816098F}"/>
          </ac:picMkLst>
        </pc:picChg>
      </pc:sldChg>
      <pc:sldChg chg="del">
        <pc:chgData name="Monique Richert" userId="S::mr894547@fh-muenster.de::73d9a125-6911-4faf-8e0a-b8095600e9cd" providerId="AD" clId="Web-{EC7BD0E8-4A7D-418C-80C6-A1D208CF0232}" dt="2023-09-04T06:54:10.804" v="4"/>
        <pc:sldMkLst>
          <pc:docMk/>
          <pc:sldMk cId="2772169677" sldId="1172"/>
        </pc:sldMkLst>
      </pc:sldChg>
    </pc:docChg>
  </pc:docChgLst>
  <pc:docChgLst>
    <pc:chgData name="Kirsten Reichardt" userId="9e69fe96-87f9-42f9-ab0c-8d1180aff9a9" providerId="ADAL" clId="{A84CBF59-C900-4FCC-BDDA-B239E8F5BA48}"/>
    <pc:docChg chg="">
      <pc:chgData name="Kirsten Reichardt" userId="9e69fe96-87f9-42f9-ab0c-8d1180aff9a9" providerId="ADAL" clId="{A84CBF59-C900-4FCC-BDDA-B239E8F5BA48}" dt="2023-09-03T16:39:58.829" v="1"/>
      <pc:docMkLst>
        <pc:docMk/>
      </pc:docMkLst>
      <pc:sldChg chg="addCm">
        <pc:chgData name="Kirsten Reichardt" userId="9e69fe96-87f9-42f9-ab0c-8d1180aff9a9" providerId="ADAL" clId="{A84CBF59-C900-4FCC-BDDA-B239E8F5BA48}" dt="2023-09-03T16:39:27.170" v="0"/>
        <pc:sldMkLst>
          <pc:docMk/>
          <pc:sldMk cId="4079599550" sldId="1059"/>
        </pc:sldMkLst>
        <pc:extLst>
          <p:ext xmlns:p="http://schemas.openxmlformats.org/presentationml/2006/main" uri="{D6D511B9-2390-475A-947B-AFAB55BFBCF1}">
            <pc226:cmChg xmlns="" xmlns:pc226="http://schemas.microsoft.com/office/powerpoint/2022/06/main/command" chg="add">
              <pc226:chgData name="Kirsten Reichardt" userId="9e69fe96-87f9-42f9-ab0c-8d1180aff9a9" providerId="ADAL" clId="{A84CBF59-C900-4FCC-BDDA-B239E8F5BA48}" dt="2023-09-03T16:39:27.170" v="0"/>
              <pc2:cmMkLst xmlns:pc2="http://schemas.microsoft.com/office/powerpoint/2019/9/main/command">
                <pc:docMk/>
                <pc:sldMk cId="4079599550" sldId="1059"/>
                <pc2:cmMk id="{C8AAA95E-6EEF-4AE9-A91F-2C2042EA8122}"/>
              </pc2:cmMkLst>
            </pc226:cmChg>
          </p:ext>
        </pc:extLst>
      </pc:sldChg>
      <pc:sldChg chg="addCm">
        <pc:chgData name="Kirsten Reichardt" userId="9e69fe96-87f9-42f9-ab0c-8d1180aff9a9" providerId="ADAL" clId="{A84CBF59-C900-4FCC-BDDA-B239E8F5BA48}" dt="2023-09-03T16:39:58.829" v="1"/>
        <pc:sldMkLst>
          <pc:docMk/>
          <pc:sldMk cId="2772169677" sldId="1172"/>
        </pc:sldMkLst>
        <pc:extLst>
          <p:ext xmlns:p="http://schemas.openxmlformats.org/presentationml/2006/main" uri="{D6D511B9-2390-475A-947B-AFAB55BFBCF1}">
            <pc226:cmChg xmlns="" xmlns:pc226="http://schemas.microsoft.com/office/powerpoint/2022/06/main/command" chg="add">
              <pc226:chgData name="Kirsten Reichardt" userId="9e69fe96-87f9-42f9-ab0c-8d1180aff9a9" providerId="ADAL" clId="{A84CBF59-C900-4FCC-BDDA-B239E8F5BA48}" dt="2023-09-03T16:39:58.829" v="1"/>
              <pc2:cmMkLst xmlns:pc2="http://schemas.microsoft.com/office/powerpoint/2019/9/main/command">
                <pc:docMk/>
                <pc:sldMk cId="2772169677" sldId="1172"/>
                <pc2:cmMk id="{4F44995A-6453-44EF-87EF-43465470B7FA}"/>
              </pc2:cmMkLst>
            </pc226:cmChg>
          </p:ext>
        </pc:extLst>
      </pc:sldChg>
    </pc:docChg>
  </pc:docChgLst>
  <pc:docChgLst>
    <pc:chgData name="Monique Richert" userId="S::mr894547@fh-muenster.de::73d9a125-6911-4faf-8e0a-b8095600e9cd" providerId="AD" clId="Web-{E4692914-D6A4-4DF9-8416-DF8960763311}"/>
    <pc:docChg chg="">
      <pc:chgData name="Monique Richert" userId="S::mr894547@fh-muenster.de::73d9a125-6911-4faf-8e0a-b8095600e9cd" providerId="AD" clId="Web-{E4692914-D6A4-4DF9-8416-DF8960763311}" dt="2023-09-04T04:19:16.215" v="2"/>
      <pc:docMkLst>
        <pc:docMk/>
      </pc:docMkLst>
      <pc:sldChg chg="modCm">
        <pc:chgData name="Monique Richert" userId="S::mr894547@fh-muenster.de::73d9a125-6911-4faf-8e0a-b8095600e9cd" providerId="AD" clId="Web-{E4692914-D6A4-4DF9-8416-DF8960763311}" dt="2023-09-04T04:18:35.995" v="1"/>
        <pc:sldMkLst>
          <pc:docMk/>
          <pc:sldMk cId="4079599550" sldId="1059"/>
        </pc:sldMkLst>
        <pc:extLst>
          <p:ext xmlns:p="http://schemas.openxmlformats.org/presentationml/2006/main" uri="{D6D511B9-2390-475A-947B-AFAB55BFBCF1}">
            <pc226:cmChg xmlns="" xmlns:pc226="http://schemas.microsoft.com/office/powerpoint/2022/06/main/command" chg="">
              <pc226:chgData name="Monique Richert" userId="S::mr894547@fh-muenster.de::73d9a125-6911-4faf-8e0a-b8095600e9cd" providerId="AD" clId="Web-{E4692914-D6A4-4DF9-8416-DF8960763311}" dt="2023-09-04T04:18:35.995" v="1"/>
              <pc2:cmMkLst xmlns:pc2="http://schemas.microsoft.com/office/powerpoint/2019/9/main/command">
                <pc:docMk/>
                <pc:sldMk cId="4079599550" sldId="1059"/>
                <pc2:cmMk id="{C8AAA95E-6EEF-4AE9-A91F-2C2042EA8122}"/>
              </pc2:cmMkLst>
              <pc226:cmRplyChg chg="add mod">
                <pc226:chgData name="Monique Richert" userId="S::mr894547@fh-muenster.de::73d9a125-6911-4faf-8e0a-b8095600e9cd" providerId="AD" clId="Web-{E4692914-D6A4-4DF9-8416-DF8960763311}" dt="2023-09-04T04:18:35.995" v="1"/>
                <pc2:cmRplyMkLst xmlns:pc2="http://schemas.microsoft.com/office/powerpoint/2019/9/main/command">
                  <pc:docMk/>
                  <pc:sldMk cId="4079599550" sldId="1059"/>
                  <pc2:cmMk id="{C8AAA95E-6EEF-4AE9-A91F-2C2042EA8122}"/>
                  <pc2:cmRplyMk id="{88FEDC6D-8199-4895-8753-4291DD2043A3}"/>
                </pc2:cmRplyMkLst>
              </pc226:cmRplyChg>
            </pc226:cmChg>
          </p:ext>
        </pc:extLst>
      </pc:sldChg>
      <pc:sldChg chg="modCm">
        <pc:chgData name="Monique Richert" userId="S::mr894547@fh-muenster.de::73d9a125-6911-4faf-8e0a-b8095600e9cd" providerId="AD" clId="Web-{E4692914-D6A4-4DF9-8416-DF8960763311}" dt="2023-09-04T04:19:16.215" v="2"/>
        <pc:sldMkLst>
          <pc:docMk/>
          <pc:sldMk cId="2772169677" sldId="1172"/>
        </pc:sldMkLst>
        <pc:extLst>
          <p:ext xmlns:p="http://schemas.openxmlformats.org/presentationml/2006/main" uri="{D6D511B9-2390-475A-947B-AFAB55BFBCF1}">
            <pc226:cmChg xmlns="" xmlns:pc226="http://schemas.microsoft.com/office/powerpoint/2022/06/main/command" chg="">
              <pc226:chgData name="Monique Richert" userId="S::mr894547@fh-muenster.de::73d9a125-6911-4faf-8e0a-b8095600e9cd" providerId="AD" clId="Web-{E4692914-D6A4-4DF9-8416-DF8960763311}" dt="2023-09-04T04:19:16.215" v="2"/>
              <pc2:cmMkLst xmlns:pc2="http://schemas.microsoft.com/office/powerpoint/2019/9/main/command">
                <pc:docMk/>
                <pc:sldMk cId="2772169677" sldId="1172"/>
                <pc2:cmMk id="{4F44995A-6453-44EF-87EF-43465470B7FA}"/>
              </pc2:cmMkLst>
              <pc226:cmRplyChg chg="add">
                <pc226:chgData name="Monique Richert" userId="S::mr894547@fh-muenster.de::73d9a125-6911-4faf-8e0a-b8095600e9cd" providerId="AD" clId="Web-{E4692914-D6A4-4DF9-8416-DF8960763311}" dt="2023-09-04T04:19:16.215" v="2"/>
                <pc2:cmRplyMkLst xmlns:pc2="http://schemas.microsoft.com/office/powerpoint/2019/9/main/command">
                  <pc:docMk/>
                  <pc:sldMk cId="2772169677" sldId="1172"/>
                  <pc2:cmMk id="{4F44995A-6453-44EF-87EF-43465470B7FA}"/>
                  <pc2:cmRplyMk id="{9D5E6112-8053-41AF-A231-9B1033469685}"/>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21.08.2024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30000"/>
              </a:lnSpc>
            </a:pPr>
            <a:r>
              <a:rPr lang="de-DE" altLang="de-DE" i="1" u="sng"/>
              <a:t>1. Lagerverluste</a:t>
            </a:r>
            <a:endParaRPr lang="de-DE" altLang="de-DE"/>
          </a:p>
          <a:p>
            <a:pPr>
              <a:lnSpc>
                <a:spcPct val="130000"/>
              </a:lnSpc>
            </a:pPr>
            <a:r>
              <a:rPr lang="de-DE" altLang="de-DE" b="1"/>
              <a:t>Verluste, die im Lager anfallen, wie z. B.: </a:t>
            </a:r>
            <a:r>
              <a:rPr lang="de-DE" altLang="de-DE"/>
              <a:t>Verpackte Ware: MHD abgelaufen, Bruchware, Falsche Lagertemperatur</a:t>
            </a:r>
          </a:p>
          <a:p>
            <a:pPr>
              <a:lnSpc>
                <a:spcPct val="130000"/>
              </a:lnSpc>
            </a:pPr>
            <a:r>
              <a:rPr lang="de-DE" altLang="de-DE"/>
              <a:t>Zubereitete Speisen: Überproduktion, die zur Weiterverwendung eingelagert wird, aber doch entsorgt wird, weil z. B. „schlecht geworden“ </a:t>
            </a:r>
          </a:p>
          <a:p>
            <a:pPr>
              <a:lnSpc>
                <a:spcPct val="130000"/>
              </a:lnSpc>
            </a:pPr>
            <a:r>
              <a:rPr lang="de-DE" altLang="de-DE"/>
              <a:t> </a:t>
            </a:r>
            <a:r>
              <a:rPr lang="de-DE" altLang="de-DE" i="1" u="sng"/>
              <a:t>2. Putz- und </a:t>
            </a:r>
            <a:r>
              <a:rPr lang="de-DE" altLang="de-DE" i="1" u="sng" err="1"/>
              <a:t>Zubereitungsverluste</a:t>
            </a:r>
            <a:r>
              <a:rPr lang="de-DE" altLang="de-DE" b="1" err="1"/>
              <a:t>Lebensmittel</a:t>
            </a:r>
            <a:r>
              <a:rPr lang="de-DE" altLang="de-DE" b="1"/>
              <a:t>, die während der Produktion der Speisen entsorgt werden, z.B.: </a:t>
            </a:r>
            <a:r>
              <a:rPr lang="de-DE" altLang="de-DE"/>
              <a:t>Schöpfverluste (Topf und Pfannenreste), Produkte mit Schadstellen, Produkte, die aus hygienischen Gründen nicht mehr zu verwerten sind (heruntergefallene Speisen), Übrig gebliebene Panade (nach dem Schnitzel panieren), Nicht vermeidbare Abfälle: Schalen, Kerne, Knochen, Strunk, Eierschalen, Kaffeefilter, </a:t>
            </a:r>
            <a:r>
              <a:rPr lang="de-DE" altLang="de-DE" err="1"/>
              <a:t>Altfette</a:t>
            </a:r>
            <a:r>
              <a:rPr lang="de-DE" altLang="de-DE"/>
              <a:t> und Öle</a:t>
            </a:r>
          </a:p>
          <a:p>
            <a:pPr>
              <a:lnSpc>
                <a:spcPct val="130000"/>
              </a:lnSpc>
            </a:pPr>
            <a:r>
              <a:rPr lang="de-DE" altLang="de-DE" i="1" u="sng"/>
              <a:t>3. Verluste aus Fehl- und Überproduktion: </a:t>
            </a:r>
            <a:r>
              <a:rPr lang="de-DE" altLang="de-DE" b="1"/>
              <a:t>Lebensmittel, die nach Fertigstellung des Gerichtes entsorgt werden, z.B.:</a:t>
            </a:r>
            <a:endParaRPr lang="de-DE" altLang="de-DE"/>
          </a:p>
          <a:p>
            <a:pPr>
              <a:lnSpc>
                <a:spcPct val="130000"/>
              </a:lnSpc>
            </a:pPr>
            <a:r>
              <a:rPr lang="de-DE" altLang="de-DE"/>
              <a:t>Überschüsse, die direkt entsorgt werden, z.B. zu viel/falsch gekocht (verkochte Nudeln, Reste nach der Befüllung der GN-Behälter)</a:t>
            </a:r>
          </a:p>
          <a:p>
            <a:pPr>
              <a:lnSpc>
                <a:spcPct val="130000"/>
              </a:lnSpc>
            </a:pPr>
            <a:r>
              <a:rPr lang="de-DE" altLang="de-DE"/>
              <a:t> </a:t>
            </a:r>
            <a:r>
              <a:rPr lang="de-DE" altLang="de-DE" i="1" u="sng"/>
              <a:t>4. Ausgabeverluste : </a:t>
            </a:r>
            <a:r>
              <a:rPr lang="de-DE" altLang="de-DE" b="1"/>
              <a:t>Lebensmittel, die in der Ausgabe waren und nicht verteilt wurden, z. B.:</a:t>
            </a:r>
            <a:endParaRPr lang="de-DE" altLang="de-DE"/>
          </a:p>
          <a:p>
            <a:pPr>
              <a:lnSpc>
                <a:spcPct val="130000"/>
              </a:lnSpc>
            </a:pPr>
            <a:r>
              <a:rPr lang="de-DE" altLang="de-DE"/>
              <a:t>Schöpfverluste (Reste in GN-Behältern), Produkte mit Mängeln (braune Stellen an Kartoffel) und Herunter gefallene Speisen</a:t>
            </a:r>
          </a:p>
          <a:p>
            <a:pPr>
              <a:lnSpc>
                <a:spcPct val="130000"/>
              </a:lnSpc>
            </a:pPr>
            <a:r>
              <a:rPr lang="de-DE" altLang="de-DE"/>
              <a:t>Musterteller und Rückstellproben, Rückläufe der Außenstellen (GN-Behälter), Reste aus Salatbar</a:t>
            </a:r>
          </a:p>
          <a:p>
            <a:pPr>
              <a:lnSpc>
                <a:spcPct val="130000"/>
              </a:lnSpc>
            </a:pPr>
            <a:r>
              <a:rPr lang="de-DE" altLang="de-DE"/>
              <a:t> </a:t>
            </a:r>
            <a:r>
              <a:rPr lang="de-DE" altLang="de-DE" i="1" u="sng"/>
              <a:t>5. Tellerreste, R</a:t>
            </a:r>
            <a:r>
              <a:rPr lang="de-DE" altLang="de-DE" b="1"/>
              <a:t>este auf Tellern, die vom Kunden zurückkommen</a:t>
            </a:r>
            <a:r>
              <a:rPr lang="de-DE" altLang="de-DE"/>
              <a:t>!</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6</a:t>
            </a:fld>
            <a:endParaRPr lang="de-DE"/>
          </a:p>
        </p:txBody>
      </p:sp>
    </p:spTree>
    <p:extLst>
      <p:ext uri="{BB962C8B-B14F-4D97-AF65-F5344CB8AC3E}">
        <p14:creationId xmlns:p14="http://schemas.microsoft.com/office/powerpoint/2010/main" val="273549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360600" y="1113408"/>
            <a:ext cx="6707509" cy="2027560"/>
          </a:xfrm>
        </p:spPr>
        <p:txBody>
          <a:bodyPr/>
          <a:lstStyle>
            <a:lvl1pPr algn="l">
              <a:lnSpc>
                <a:spcPct val="85000"/>
              </a:lnSpc>
              <a:defRPr sz="8000" b="0"/>
            </a:lvl1pPr>
          </a:lstStyle>
          <a:p>
            <a:r>
              <a:rPr lang="de-DE"/>
              <a:t>Titelmasterformat durch Klicken bearbeiten</a:t>
            </a:r>
          </a:p>
        </p:txBody>
      </p:sp>
      <p:sp>
        <p:nvSpPr>
          <p:cNvPr id="3" name="Untertitel 2"/>
          <p:cNvSpPr>
            <a:spLocks noGrp="1"/>
          </p:cNvSpPr>
          <p:nvPr>
            <p:ph type="subTitle" idx="1"/>
          </p:nvPr>
        </p:nvSpPr>
        <p:spPr>
          <a:xfrm>
            <a:off x="371481" y="4581128"/>
            <a:ext cx="6696633" cy="1332148"/>
          </a:xfrm>
        </p:spPr>
        <p:txBody>
          <a:bodyPr anchor="b"/>
          <a:lstStyle>
            <a:lvl1pPr marL="0" indent="0" algn="l">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371479" y="5949280"/>
            <a:ext cx="6696633" cy="314510"/>
          </a:xfrm>
        </p:spPr>
        <p:txBody>
          <a:bodyPr anchor="b"/>
          <a:lstStyle>
            <a:lvl1pPr marL="0" indent="0">
              <a:lnSpc>
                <a:spcPct val="100000"/>
              </a:lnSpc>
              <a:buNone/>
              <a:tabLst>
                <a:tab pos="1076245" algn="l"/>
                <a:tab pos="2600130" algn="l"/>
              </a:tabLst>
              <a:defRPr sz="800"/>
            </a:lvl1pPr>
          </a:lstStyle>
          <a:p>
            <a:pPr lvl="0"/>
            <a:r>
              <a:rPr lang="de-DE"/>
              <a:t>Formatvorlagen des Textmasters bearbeiten</a:t>
            </a:r>
          </a:p>
        </p:txBody>
      </p:sp>
      <p:sp>
        <p:nvSpPr>
          <p:cNvPr id="10" name="Bildplatzhalter 4"/>
          <p:cNvSpPr>
            <a:spLocks noGrp="1"/>
          </p:cNvSpPr>
          <p:nvPr>
            <p:ph type="pic" sz="quarter" idx="11"/>
          </p:nvPr>
        </p:nvSpPr>
        <p:spPr>
          <a:xfrm>
            <a:off x="7572167" y="828516"/>
            <a:ext cx="3852428" cy="5732835"/>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5"/>
          <p:cNvSpPr>
            <a:spLocks noGrp="1"/>
          </p:cNvSpPr>
          <p:nvPr>
            <p:ph type="body" sz="quarter" idx="12"/>
          </p:nvPr>
        </p:nvSpPr>
        <p:spPr>
          <a:xfrm>
            <a:off x="371481" y="3212976"/>
            <a:ext cx="6696633" cy="1296144"/>
          </a:xfrm>
        </p:spPr>
        <p:txBody>
          <a:bodyPr/>
          <a:lstStyle>
            <a:lvl1pPr marL="0" indent="0">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Linie)">
    <p:spTree>
      <p:nvGrpSpPr>
        <p:cNvPr id="1" name=""/>
        <p:cNvGrpSpPr/>
        <p:nvPr/>
      </p:nvGrpSpPr>
      <p:grpSpPr>
        <a:xfrm>
          <a:off x="0" y="0"/>
          <a:ext cx="0" cy="0"/>
          <a:chOff x="0" y="0"/>
          <a:chExt cx="0" cy="0"/>
        </a:xfrm>
      </p:grpSpPr>
      <p:cxnSp>
        <p:nvCxnSpPr>
          <p:cNvPr id="5" name="Gerade Verbindung 4"/>
          <p:cNvCxnSpPr/>
          <p:nvPr userDrawn="1"/>
        </p:nvCxnSpPr>
        <p:spPr>
          <a:xfrm>
            <a:off x="371477" y="1520825"/>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Linie)">
    <p:spTree>
      <p:nvGrpSpPr>
        <p:cNvPr id="1" name=""/>
        <p:cNvGrpSpPr/>
        <p:nvPr/>
      </p:nvGrpSpPr>
      <p:grpSpPr>
        <a:xfrm>
          <a:off x="0" y="0"/>
          <a:ext cx="0" cy="0"/>
          <a:chOff x="0" y="0"/>
          <a:chExt cx="0" cy="0"/>
        </a:xfrm>
      </p:grpSpPr>
      <p:cxnSp>
        <p:nvCxnSpPr>
          <p:cNvPr id="4" name="Gerade Verbindung 6"/>
          <p:cNvCxnSpPr/>
          <p:nvPr userDrawn="1"/>
        </p:nvCxnSpPr>
        <p:spPr>
          <a:xfrm>
            <a:off x="371477" y="1520825"/>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360600" y="1113408"/>
            <a:ext cx="6707509" cy="3395712"/>
          </a:xfrm>
        </p:spPr>
        <p:txBody>
          <a:bodyPr/>
          <a:lstStyle>
            <a:lvl1pPr algn="l">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371481" y="4581128"/>
            <a:ext cx="6696633" cy="1332148"/>
          </a:xfrm>
        </p:spPr>
        <p:txBody>
          <a:bodyPr anchor="b"/>
          <a:lstStyle>
            <a:lvl1pPr marL="0" indent="0" algn="l">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371479" y="5949280"/>
            <a:ext cx="6696633" cy="314510"/>
          </a:xfrm>
        </p:spPr>
        <p:txBody>
          <a:bodyPr anchor="b"/>
          <a:lstStyle>
            <a:lvl1pPr marL="0" indent="0">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360600" y="1005396"/>
            <a:ext cx="6707509" cy="659408"/>
          </a:xfrm>
        </p:spPr>
        <p:txBody>
          <a:bodyPr/>
          <a:lstStyle>
            <a:lvl1pPr algn="l">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371481" y="1664804"/>
            <a:ext cx="6696633" cy="1332148"/>
          </a:xfrm>
        </p:spPr>
        <p:txBody>
          <a:bodyPr/>
          <a:lstStyle>
            <a:lvl1pPr marL="0" indent="0" algn="l">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Linie)">
    <p:spTree>
      <p:nvGrpSpPr>
        <p:cNvPr id="1" name=""/>
        <p:cNvGrpSpPr/>
        <p:nvPr/>
      </p:nvGrpSpPr>
      <p:grpSpPr>
        <a:xfrm>
          <a:off x="0" y="0"/>
          <a:ext cx="0" cy="0"/>
          <a:chOff x="0" y="0"/>
          <a:chExt cx="0" cy="0"/>
        </a:xfrm>
      </p:grpSpPr>
      <p:cxnSp>
        <p:nvCxnSpPr>
          <p:cNvPr id="5" name="Gerade Verbindung 6"/>
          <p:cNvCxnSpPr/>
          <p:nvPr userDrawn="1"/>
        </p:nvCxnSpPr>
        <p:spPr>
          <a:xfrm>
            <a:off x="371477" y="1520825"/>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Fläche)">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6" name="Rechteck 5"/>
          <p:cNvSpPr/>
          <p:nvPr userDrawn="1"/>
        </p:nvSpPr>
        <p:spPr>
          <a:xfrm>
            <a:off x="263530" y="1520827"/>
            <a:ext cx="11664951"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81" y="1785516"/>
            <a:ext cx="8824241"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2" r:id="rId5"/>
    <p:sldLayoutId id="2147483683" r:id="rId6"/>
    <p:sldLayoutId id="2147483684" r:id="rId7"/>
    <p:sldLayoutId id="2147483685" r:id="rId8"/>
    <p:sldLayoutId id="2147483687" r:id="rId9"/>
    <p:sldLayoutId id="2147483688" r:id="rId10"/>
    <p:sldLayoutId id="2147483690" r:id="rId11"/>
    <p:sldLayoutId id="2147483691" r:id="rId12"/>
    <p:sldLayoutId id="2147483696" r:id="rId13"/>
    <p:sldLayoutId id="2147483699" r:id="rId14"/>
  </p:sldLayoutIdLst>
  <p:hf hd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619727"/>
            <a:ext cx="108371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de-DE" altLang="de-DE" sz="1400" i="1" dirty="0">
                <a:latin typeface="Arial" panose="020B0604020202020204" pitchFamily="34" charset="0"/>
                <a:ea typeface="Times New Roman" panose="02020603050405020304" pitchFamily="18" charset="0"/>
                <a:cs typeface="Arial" panose="020B0604020202020204" pitchFamily="34" charset="0"/>
              </a:rPr>
              <a:t>Inhouse-Schulung – Maßnahmenplanung gegen Lebensmittelverschwendung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mj-lt"/>
                <a:ea typeface="+mj-ea"/>
                <a:cs typeface="+mj-cs"/>
              </a:rPr>
              <a:t>Ablauf der Inhouse-Schulung</a:t>
            </a:r>
            <a:endParaRPr lang="de-DE" b="1" kern="1200" dirty="0">
              <a:latin typeface="+mj-lt"/>
              <a:ea typeface="+mj-ea"/>
              <a:cs typeface="+mj-cs"/>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dirty="0">
                <a:latin typeface="+mn-lt"/>
                <a:ea typeface="+mn-ea"/>
                <a:cs typeface="+mn-cs"/>
              </a:rPr>
              <a:t>Hilfestellung</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357" y="1376772"/>
            <a:ext cx="11299819"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4"/>
              </a:buClr>
            </a:pPr>
            <a:r>
              <a:rPr lang="de-DE" sz="1400" dirty="0"/>
              <a:t>Erzählen Sie Ihren Kolleg*innen von dem zweiten Workshop</a:t>
            </a:r>
          </a:p>
          <a:p>
            <a:pPr>
              <a:lnSpc>
                <a:spcPct val="150000"/>
              </a:lnSpc>
              <a:buClr>
                <a:schemeClr val="accent4"/>
              </a:buClr>
            </a:pPr>
            <a:r>
              <a:rPr lang="de-DE" sz="1400" dirty="0"/>
              <a:t>Steigen Sie in das Thema ein </a:t>
            </a:r>
          </a:p>
          <a:p>
            <a:pPr lvl="1">
              <a:lnSpc>
                <a:spcPct val="150000"/>
              </a:lnSpc>
              <a:buClr>
                <a:schemeClr val="accent4"/>
              </a:buClr>
            </a:pPr>
            <a:r>
              <a:rPr lang="de-DE" sz="1400" dirty="0"/>
              <a:t>Zunächst können Sie mit Folie 3 nochmal an das Ziel erinnern.</a:t>
            </a:r>
          </a:p>
          <a:p>
            <a:pPr lvl="1">
              <a:lnSpc>
                <a:spcPct val="150000"/>
              </a:lnSpc>
              <a:buClr>
                <a:schemeClr val="accent4"/>
              </a:buClr>
            </a:pPr>
            <a:r>
              <a:rPr lang="de-DE" sz="1400" dirty="0"/>
              <a:t>Danach können Sie anhand des Küchenprozesses aufgreifen, wo und was in ihrem Haus gemessen wurde.</a:t>
            </a:r>
          </a:p>
          <a:p>
            <a:pPr>
              <a:lnSpc>
                <a:spcPct val="150000"/>
              </a:lnSpc>
              <a:buClr>
                <a:schemeClr val="accent4"/>
              </a:buClr>
            </a:pPr>
            <a:r>
              <a:rPr lang="de-DE" sz="1400" dirty="0"/>
              <a:t>Stellen Sie im nächsten Schritt die Ergebnisse der Messung vor (Folie 5).</a:t>
            </a:r>
          </a:p>
          <a:p>
            <a:pPr lvl="1">
              <a:lnSpc>
                <a:spcPct val="150000"/>
              </a:lnSpc>
              <a:buClr>
                <a:schemeClr val="accent4"/>
              </a:buClr>
            </a:pPr>
            <a:r>
              <a:rPr lang="de-DE" sz="1400" dirty="0"/>
              <a:t>Geben Sie ihren Kolleg*innen Zeit die Ergebnisse zu betrachten und Fragen zu stellen.</a:t>
            </a:r>
          </a:p>
          <a:p>
            <a:pPr>
              <a:lnSpc>
                <a:spcPct val="150000"/>
              </a:lnSpc>
              <a:buClr>
                <a:schemeClr val="accent4"/>
              </a:buClr>
            </a:pPr>
            <a:r>
              <a:rPr lang="de-DE" sz="1400" dirty="0"/>
              <a:t>Im Anschluss gibt es verschiedene Optionen mit ihrem Team an der Maßnahmenplanung zu arbeiten:</a:t>
            </a:r>
          </a:p>
          <a:p>
            <a:pPr marL="342900" indent="-342900">
              <a:lnSpc>
                <a:spcPct val="150000"/>
              </a:lnSpc>
              <a:buClr>
                <a:schemeClr val="accent4"/>
              </a:buClr>
              <a:buFont typeface="+mj-lt"/>
              <a:buAutoNum type="arabicPeriod"/>
            </a:pPr>
            <a:r>
              <a:rPr lang="de-DE" sz="1400" dirty="0"/>
              <a:t>Durlaufen Sie mit ihrem Team den gleichen Prozess wie im Workshop:</a:t>
            </a:r>
          </a:p>
          <a:p>
            <a:pPr lvl="1">
              <a:lnSpc>
                <a:spcPct val="150000"/>
              </a:lnSpc>
              <a:buClr>
                <a:schemeClr val="accent4"/>
              </a:buClr>
              <a:buFont typeface="Symbol" panose="05050102010706020507" pitchFamily="18" charset="2"/>
              <a:buChar char="-"/>
            </a:pPr>
            <a:r>
              <a:rPr lang="de-DE" sz="1400" dirty="0"/>
              <a:t>Zunächst kommt die Ursachenanalyse: Was, wer und wo führt es zu den Mengen an Abfall?</a:t>
            </a:r>
          </a:p>
          <a:p>
            <a:pPr lvl="1">
              <a:lnSpc>
                <a:spcPct val="150000"/>
              </a:lnSpc>
              <a:buClr>
                <a:schemeClr val="accent4"/>
              </a:buClr>
              <a:buFont typeface="Symbol" panose="05050102010706020507" pitchFamily="18" charset="2"/>
              <a:buChar char="-"/>
            </a:pPr>
            <a:r>
              <a:rPr lang="de-DE" sz="1400" dirty="0"/>
              <a:t>Danach folgt die Maßnahmenplanung: Welche Aktionen und Handlungen können die Ursachen beheben?</a:t>
            </a:r>
          </a:p>
          <a:p>
            <a:pPr lvl="1">
              <a:lnSpc>
                <a:spcPct val="150000"/>
              </a:lnSpc>
              <a:buClr>
                <a:schemeClr val="accent4"/>
              </a:buClr>
              <a:buFont typeface="Symbol" panose="05050102010706020507" pitchFamily="18" charset="2"/>
              <a:buChar char="-"/>
            </a:pPr>
            <a:r>
              <a:rPr lang="de-DE" sz="1400" dirty="0"/>
              <a:t>Sortieren Sie die ausgearbeiteten Maßnahmen nach Priorität und setzen Sie sich einen Zeitplan (nutzen Sie dazu den Maßnahmenplan).</a:t>
            </a:r>
          </a:p>
          <a:p>
            <a:pPr>
              <a:lnSpc>
                <a:spcPct val="150000"/>
              </a:lnSpc>
              <a:buClr>
                <a:schemeClr val="accent4"/>
              </a:buClr>
              <a:buFont typeface="+mj-lt"/>
              <a:buAutoNum type="arabicPeriod"/>
            </a:pPr>
            <a:r>
              <a:rPr lang="de-DE" sz="1400" dirty="0"/>
              <a:t>Stellen Sie ihren Kolleg*innen die Ergebnisse des Workshops vor:</a:t>
            </a:r>
          </a:p>
          <a:p>
            <a:pPr lvl="1">
              <a:lnSpc>
                <a:spcPct val="150000"/>
              </a:lnSpc>
              <a:buClr>
                <a:schemeClr val="accent4"/>
              </a:buClr>
              <a:buFont typeface="Symbol" panose="05050102010706020507" pitchFamily="18" charset="2"/>
              <a:buChar char="-"/>
            </a:pPr>
            <a:r>
              <a:rPr lang="de-DE" sz="1400" dirty="0"/>
              <a:t>Stellen Sie zunächst die ausgearbeiteten Ursachen und Maßnahmen aus dem Workshop vor.</a:t>
            </a:r>
          </a:p>
          <a:p>
            <a:pPr lvl="1">
              <a:lnSpc>
                <a:spcPct val="150000"/>
              </a:lnSpc>
              <a:buClr>
                <a:schemeClr val="accent4"/>
              </a:buClr>
              <a:buFont typeface="Symbol" panose="05050102010706020507" pitchFamily="18" charset="2"/>
              <a:buChar char="-"/>
            </a:pPr>
            <a:r>
              <a:rPr lang="de-DE" sz="1400" dirty="0"/>
              <a:t>Arbeiten Sie dann mit ihrem Team an diesem Punkt weiter (wie in Punkt 1 skizziert). </a:t>
            </a:r>
          </a:p>
        </p:txBody>
      </p:sp>
    </p:spTree>
    <p:extLst>
      <p:ext uri="{BB962C8B-B14F-4D97-AF65-F5344CB8AC3E}">
        <p14:creationId xmlns:p14="http://schemas.microsoft.com/office/powerpoint/2010/main" val="108978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59575" y="1050148"/>
            <a:ext cx="8472849" cy="2027560"/>
          </a:xfrm>
        </p:spPr>
        <p:txBody>
          <a:bodyPr wrap="square" anchor="t">
            <a:noAutofit/>
          </a:bodyPr>
          <a:lstStyle/>
          <a:p>
            <a:pPr algn="ctr"/>
            <a:r>
              <a:rPr lang="de-DE" sz="3200" dirty="0"/>
              <a:t>Gerechte und nachhaltige </a:t>
            </a:r>
            <a:br>
              <a:rPr lang="de-DE" sz="3200" dirty="0"/>
            </a:br>
            <a:r>
              <a:rPr lang="de-DE" sz="3200" dirty="0"/>
              <a:t>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0"/>
          </p:nvPr>
        </p:nvSpPr>
        <p:spPr>
          <a:xfrm>
            <a:off x="2747682" y="2311880"/>
            <a:ext cx="6696633" cy="2370401"/>
          </a:xfrm>
        </p:spPr>
        <p:txBody>
          <a:bodyPr/>
          <a:lstStyle/>
          <a:p>
            <a:pPr algn="ctr"/>
            <a:r>
              <a:rPr lang="de-DE" sz="4400" b="1" dirty="0">
                <a:solidFill>
                  <a:schemeClr val="accent6"/>
                </a:solidFill>
                <a:effectLst/>
                <a:latin typeface="Arial" panose="020B0604020202020204" pitchFamily="34" charset="0"/>
                <a:cs typeface="Arial" panose="020B0604020202020204" pitchFamily="34" charset="0"/>
              </a:rPr>
              <a:t>Team-Sitzung</a:t>
            </a:r>
          </a:p>
          <a:p>
            <a:pPr algn="ctr"/>
            <a:r>
              <a:rPr lang="de-DE" sz="4400" b="1" dirty="0">
                <a:solidFill>
                  <a:schemeClr val="accent6"/>
                </a:solidFill>
                <a:latin typeface="Arial" panose="020B0604020202020204" pitchFamily="34" charset="0"/>
                <a:cs typeface="Arial" panose="020B0604020202020204" pitchFamily="34" charset="0"/>
              </a:rPr>
              <a:t>- Maßnahmen gegen Lebensmittelabfälle</a:t>
            </a:r>
            <a:endParaRPr lang="en-US" sz="4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ctrTitle"/>
          </p:nvPr>
        </p:nvSpPr>
        <p:spPr>
          <a:xfrm>
            <a:off x="2742245" y="993335"/>
            <a:ext cx="6707509" cy="2027560"/>
          </a:xfrm>
        </p:spPr>
        <p:txBody>
          <a:bodyPr/>
          <a:lstStyle/>
          <a:p>
            <a:pPr algn="ctr"/>
            <a:r>
              <a:rPr lang="de-DE" b="1" dirty="0">
                <a:latin typeface="Arial" panose="020B0604020202020204" pitchFamily="34" charset="0"/>
                <a:cs typeface="Arial" panose="020B0604020202020204" pitchFamily="34" charset="0"/>
              </a:rPr>
              <a:t>Ziel</a:t>
            </a:r>
          </a:p>
        </p:txBody>
      </p:sp>
      <p:sp>
        <p:nvSpPr>
          <p:cNvPr id="10" name="Untertitel 9">
            <a:extLst>
              <a:ext uri="{FF2B5EF4-FFF2-40B4-BE49-F238E27FC236}">
                <a16:creationId xmlns:a16="http://schemas.microsoft.com/office/drawing/2014/main" id="{AC87523B-D015-443C-9566-34C57C77F4E3}"/>
              </a:ext>
            </a:extLst>
          </p:cNvPr>
          <p:cNvSpPr>
            <a:spLocks noGrp="1"/>
          </p:cNvSpPr>
          <p:nvPr>
            <p:ph type="subTitle" idx="1"/>
          </p:nvPr>
        </p:nvSpPr>
        <p:spPr>
          <a:xfrm>
            <a:off x="2742245" y="3302122"/>
            <a:ext cx="6696633" cy="1332148"/>
          </a:xfrm>
        </p:spPr>
        <p:txBody>
          <a:bodyPr>
            <a:normAutofit/>
          </a:bodyPr>
          <a:lstStyle/>
          <a:p>
            <a:pPr algn="ctr"/>
            <a:r>
              <a:rPr lang="de-DE" sz="2400" dirty="0">
                <a:solidFill>
                  <a:schemeClr val="accent6"/>
                </a:solidFill>
                <a:latin typeface="Arial" panose="020B0604020202020204" pitchFamily="34" charset="0"/>
                <a:cs typeface="Arial" panose="020B0604020202020204" pitchFamily="34" charset="0"/>
              </a:rPr>
              <a:t>Ihre Küche möchte mehr umweltfreundliches und menschengerechtes Essen anbieten.</a:t>
            </a:r>
          </a:p>
        </p:txBody>
      </p:sp>
      <p:sp>
        <p:nvSpPr>
          <p:cNvPr id="12" name="Textplatzhalter 11">
            <a:extLst>
              <a:ext uri="{FF2B5EF4-FFF2-40B4-BE49-F238E27FC236}">
                <a16:creationId xmlns:a16="http://schemas.microsoft.com/office/drawing/2014/main" id="{DB5C3BEF-9DA2-4F24-A726-BDBB21F17BD5}"/>
              </a:ext>
            </a:extLst>
          </p:cNvPr>
          <p:cNvSpPr>
            <a:spLocks noGrp="1"/>
          </p:cNvSpPr>
          <p:nvPr>
            <p:ph type="body" sz="quarter" idx="12"/>
          </p:nvPr>
        </p:nvSpPr>
        <p:spPr>
          <a:xfrm>
            <a:off x="1898262" y="2606710"/>
            <a:ext cx="8395473" cy="1296144"/>
          </a:xfrm>
        </p:spPr>
        <p:txBody>
          <a:bodyPr/>
          <a:lstStyle/>
          <a:p>
            <a:pPr algn="ctr"/>
            <a:r>
              <a:rPr lang="de-DE" dirty="0">
                <a:latin typeface="Arial" panose="020B0604020202020204" pitchFamily="34" charset="0"/>
                <a:cs typeface="Arial" panose="020B0604020202020204" pitchFamily="34" charset="0"/>
              </a:rPr>
              <a:t>Reduzierung der Lebensmittelabfälle</a:t>
            </a:r>
          </a:p>
          <a:p>
            <a:pPr algn="ct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23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3956" y="3127066"/>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6"/>
            </a:solidFill>
          </a:ln>
        </p:spPr>
        <p:txBody>
          <a:bodyPr wrap="square" lIns="0" tIns="0" rIns="0" bIns="0" rtlCol="0"/>
          <a:lstStyle/>
          <a:p>
            <a:pPr algn="ctr"/>
            <a:endParaRPr>
              <a:solidFill>
                <a:srgbClr val="E8761B"/>
              </a:solidFill>
            </a:endParaRPr>
          </a:p>
        </p:txBody>
      </p:sp>
      <p:sp>
        <p:nvSpPr>
          <p:cNvPr id="3" name="object 3"/>
          <p:cNvSpPr txBox="1"/>
          <p:nvPr/>
        </p:nvSpPr>
        <p:spPr>
          <a:xfrm>
            <a:off x="4001624" y="3267410"/>
            <a:ext cx="1356258" cy="292491"/>
          </a:xfrm>
          <a:prstGeom prst="rect">
            <a:avLst/>
          </a:prstGeom>
          <a:ln>
            <a:noFill/>
          </a:ln>
        </p:spPr>
        <p:txBody>
          <a:bodyPr vert="horz" wrap="square" lIns="0" tIns="15342" rIns="0" bIns="0" rtlCol="0">
            <a:spAutoFit/>
          </a:bodyPr>
          <a:lstStyle/>
          <a:p>
            <a:pPr marL="15343" algn="ctr">
              <a:spcBef>
                <a:spcPts val="121"/>
              </a:spcBef>
            </a:pPr>
            <a:r>
              <a:rPr spc="-30">
                <a:solidFill>
                  <a:schemeClr val="accent6"/>
                </a:solidFill>
                <a:cs typeface="Calibri"/>
              </a:rPr>
              <a:t>Zubereitung</a:t>
            </a:r>
            <a:endParaRPr>
              <a:solidFill>
                <a:schemeClr val="accent6"/>
              </a:solidFill>
              <a:cs typeface="Calibri"/>
            </a:endParaRPr>
          </a:p>
        </p:txBody>
      </p:sp>
      <p:sp>
        <p:nvSpPr>
          <p:cNvPr id="4" name="object 4"/>
          <p:cNvSpPr/>
          <p:nvPr/>
        </p:nvSpPr>
        <p:spPr>
          <a:xfrm>
            <a:off x="6355897"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6"/>
            </a:solidFill>
          </a:ln>
        </p:spPr>
        <p:txBody>
          <a:bodyPr wrap="square" lIns="0" tIns="0" rIns="0" bIns="0" rtlCol="0"/>
          <a:lstStyle/>
          <a:p>
            <a:pPr algn="ctr"/>
            <a:endParaRPr>
              <a:solidFill>
                <a:srgbClr val="E8761B"/>
              </a:solidFill>
            </a:endParaRPr>
          </a:p>
        </p:txBody>
      </p:sp>
      <p:sp>
        <p:nvSpPr>
          <p:cNvPr id="5" name="object 5"/>
          <p:cNvSpPr txBox="1"/>
          <p:nvPr/>
        </p:nvSpPr>
        <p:spPr>
          <a:xfrm>
            <a:off x="6856959" y="3246073"/>
            <a:ext cx="976536" cy="292491"/>
          </a:xfrm>
          <a:prstGeom prst="rect">
            <a:avLst/>
          </a:prstGeom>
          <a:ln>
            <a:noFill/>
          </a:ln>
        </p:spPr>
        <p:txBody>
          <a:bodyPr vert="horz" wrap="square" lIns="0" tIns="15342" rIns="0" bIns="0" rtlCol="0">
            <a:spAutoFit/>
          </a:bodyPr>
          <a:lstStyle/>
          <a:p>
            <a:pPr marL="15343" algn="ctr">
              <a:spcBef>
                <a:spcPts val="121"/>
              </a:spcBef>
            </a:pPr>
            <a:r>
              <a:rPr spc="-12">
                <a:solidFill>
                  <a:schemeClr val="accent6"/>
                </a:solidFill>
                <a:cs typeface="Calibri"/>
              </a:rPr>
              <a:t>Ausgabe</a:t>
            </a:r>
            <a:endParaRPr>
              <a:solidFill>
                <a:schemeClr val="accent6"/>
              </a:solidFill>
              <a:cs typeface="Calibri"/>
            </a:endParaRPr>
          </a:p>
        </p:txBody>
      </p:sp>
      <p:sp>
        <p:nvSpPr>
          <p:cNvPr id="6" name="object 6"/>
          <p:cNvSpPr/>
          <p:nvPr/>
        </p:nvSpPr>
        <p:spPr>
          <a:xfrm>
            <a:off x="9001520" y="3127066"/>
            <a:ext cx="1980000" cy="596815"/>
          </a:xfrm>
          <a:custGeom>
            <a:avLst/>
            <a:gdLst/>
            <a:ahLst/>
            <a:cxnLst/>
            <a:rect l="l" t="t" r="r" b="b"/>
            <a:pathLst>
              <a:path w="1539240"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6"/>
            </a:solidFill>
          </a:ln>
        </p:spPr>
        <p:txBody>
          <a:bodyPr wrap="square" lIns="0" tIns="0" rIns="0" bIns="0" rtlCol="0"/>
          <a:lstStyle/>
          <a:p>
            <a:pPr algn="ctr"/>
            <a:endParaRPr>
              <a:solidFill>
                <a:srgbClr val="E8761B"/>
              </a:solidFill>
            </a:endParaRPr>
          </a:p>
        </p:txBody>
      </p:sp>
      <p:sp>
        <p:nvSpPr>
          <p:cNvPr id="7" name="object 7"/>
          <p:cNvSpPr txBox="1"/>
          <p:nvPr/>
        </p:nvSpPr>
        <p:spPr>
          <a:xfrm>
            <a:off x="9552020" y="3279226"/>
            <a:ext cx="866072" cy="292491"/>
          </a:xfrm>
          <a:prstGeom prst="rect">
            <a:avLst/>
          </a:prstGeom>
          <a:ln>
            <a:noFill/>
          </a:ln>
        </p:spPr>
        <p:txBody>
          <a:bodyPr vert="horz" wrap="square" lIns="0" tIns="15342" rIns="0" bIns="0" rtlCol="0">
            <a:spAutoFit/>
          </a:bodyPr>
          <a:lstStyle/>
          <a:p>
            <a:pPr marL="15343" algn="ctr">
              <a:spcBef>
                <a:spcPts val="121"/>
              </a:spcBef>
            </a:pPr>
            <a:r>
              <a:rPr spc="-48" dirty="0" err="1">
                <a:solidFill>
                  <a:schemeClr val="accent6"/>
                </a:solidFill>
                <a:cs typeface="Calibri"/>
              </a:rPr>
              <a:t>Verzehr</a:t>
            </a:r>
            <a:endParaRPr dirty="0">
              <a:solidFill>
                <a:schemeClr val="accent6"/>
              </a:solidFill>
              <a:cs typeface="Calibri"/>
            </a:endParaRPr>
          </a:p>
        </p:txBody>
      </p:sp>
      <p:sp>
        <p:nvSpPr>
          <p:cNvPr id="15" name="object 15"/>
          <p:cNvSpPr txBox="1"/>
          <p:nvPr/>
        </p:nvSpPr>
        <p:spPr>
          <a:xfrm>
            <a:off x="6362727" y="4258592"/>
            <a:ext cx="1980000" cy="451801"/>
          </a:xfrm>
          <a:prstGeom prst="rect">
            <a:avLst/>
          </a:prstGeom>
          <a:solidFill>
            <a:srgbClr val="D9D9D9"/>
          </a:solidFill>
          <a:ln w="9144">
            <a:solidFill>
              <a:schemeClr val="accent6"/>
            </a:solidFill>
          </a:ln>
        </p:spPr>
        <p:txBody>
          <a:bodyPr vert="horz" wrap="square" lIns="0" tIns="20712" rIns="0" bIns="0" rtlCol="0">
            <a:spAutoFit/>
          </a:bodyPr>
          <a:lstStyle/>
          <a:p>
            <a:pPr marL="276172" marR="184882" indent="-90523" algn="ctr">
              <a:spcBef>
                <a:spcPts val="163"/>
              </a:spcBef>
            </a:pPr>
            <a:r>
              <a:rPr lang="de-DE" sz="1400" spc="-12">
                <a:cs typeface="Calibri"/>
              </a:rPr>
              <a:t>Ausgabeverluste/ Überproduktion</a:t>
            </a:r>
            <a:endParaRPr sz="1400">
              <a:cs typeface="Calibri"/>
            </a:endParaRPr>
          </a:p>
        </p:txBody>
      </p:sp>
      <p:sp>
        <p:nvSpPr>
          <p:cNvPr id="16" name="object 16"/>
          <p:cNvSpPr txBox="1"/>
          <p:nvPr/>
        </p:nvSpPr>
        <p:spPr>
          <a:xfrm>
            <a:off x="9001520" y="4261940"/>
            <a:ext cx="1980000" cy="237907"/>
          </a:xfrm>
          <a:prstGeom prst="rect">
            <a:avLst/>
          </a:prstGeom>
          <a:solidFill>
            <a:srgbClr val="D9D9D9"/>
          </a:solidFill>
          <a:ln w="9144">
            <a:solidFill>
              <a:schemeClr val="accent6"/>
            </a:solidFill>
          </a:ln>
        </p:spPr>
        <p:txBody>
          <a:bodyPr vert="horz" wrap="square" lIns="0" tIns="22246" rIns="0" bIns="0" rtlCol="0">
            <a:spAutoFit/>
          </a:bodyPr>
          <a:lstStyle/>
          <a:p>
            <a:pPr algn="ctr">
              <a:spcBef>
                <a:spcPts val="175"/>
              </a:spcBef>
            </a:pPr>
            <a:r>
              <a:rPr sz="1400" spc="-12">
                <a:cs typeface="Calibri"/>
              </a:rPr>
              <a:t>Tellerreste</a:t>
            </a:r>
            <a:endParaRPr sz="1400">
              <a:cs typeface="Calibri"/>
            </a:endParaRPr>
          </a:p>
        </p:txBody>
      </p:sp>
      <p:sp>
        <p:nvSpPr>
          <p:cNvPr id="17" name="object 17"/>
          <p:cNvSpPr/>
          <p:nvPr/>
        </p:nvSpPr>
        <p:spPr>
          <a:xfrm>
            <a:off x="1040103" y="3134430"/>
            <a:ext cx="1980000" cy="596815"/>
          </a:xfrm>
          <a:custGeom>
            <a:avLst/>
            <a:gdLst/>
            <a:ahLst/>
            <a:cxnLst/>
            <a:rect l="l" t="t" r="r" b="b"/>
            <a:pathLst>
              <a:path w="1539239" h="494030">
                <a:moveTo>
                  <a:pt x="0" y="82295"/>
                </a:moveTo>
                <a:lnTo>
                  <a:pt x="6466" y="50261"/>
                </a:lnTo>
                <a:lnTo>
                  <a:pt x="24103" y="24103"/>
                </a:lnTo>
                <a:lnTo>
                  <a:pt x="50261" y="6466"/>
                </a:lnTo>
                <a:lnTo>
                  <a:pt x="82296" y="0"/>
                </a:lnTo>
                <a:lnTo>
                  <a:pt x="1456944" y="0"/>
                </a:lnTo>
                <a:lnTo>
                  <a:pt x="1488978" y="6466"/>
                </a:lnTo>
                <a:lnTo>
                  <a:pt x="1515136" y="24103"/>
                </a:lnTo>
                <a:lnTo>
                  <a:pt x="1532773" y="50261"/>
                </a:lnTo>
                <a:lnTo>
                  <a:pt x="1539240" y="82295"/>
                </a:lnTo>
                <a:lnTo>
                  <a:pt x="1539240" y="411479"/>
                </a:lnTo>
                <a:lnTo>
                  <a:pt x="1532773" y="443514"/>
                </a:lnTo>
                <a:lnTo>
                  <a:pt x="1515136" y="469672"/>
                </a:lnTo>
                <a:lnTo>
                  <a:pt x="1488978" y="487309"/>
                </a:lnTo>
                <a:lnTo>
                  <a:pt x="1456944" y="493775"/>
                </a:lnTo>
                <a:lnTo>
                  <a:pt x="82296" y="493775"/>
                </a:lnTo>
                <a:lnTo>
                  <a:pt x="50261" y="487309"/>
                </a:lnTo>
                <a:lnTo>
                  <a:pt x="24103" y="469672"/>
                </a:lnTo>
                <a:lnTo>
                  <a:pt x="6466" y="443514"/>
                </a:lnTo>
                <a:lnTo>
                  <a:pt x="0" y="411479"/>
                </a:lnTo>
                <a:lnTo>
                  <a:pt x="0" y="82295"/>
                </a:lnTo>
                <a:close/>
              </a:path>
            </a:pathLst>
          </a:custGeom>
          <a:ln w="19812">
            <a:solidFill>
              <a:schemeClr val="accent6"/>
            </a:solidFill>
          </a:ln>
        </p:spPr>
        <p:txBody>
          <a:bodyPr wrap="square" lIns="0" tIns="0" rIns="0" bIns="0" rtlCol="0"/>
          <a:lstStyle/>
          <a:p>
            <a:pPr algn="ctr"/>
            <a:endParaRPr>
              <a:solidFill>
                <a:srgbClr val="E8761B"/>
              </a:solidFill>
            </a:endParaRPr>
          </a:p>
        </p:txBody>
      </p:sp>
      <p:sp>
        <p:nvSpPr>
          <p:cNvPr id="18" name="object 18"/>
          <p:cNvSpPr txBox="1"/>
          <p:nvPr/>
        </p:nvSpPr>
        <p:spPr>
          <a:xfrm>
            <a:off x="1442939" y="3267410"/>
            <a:ext cx="1054015" cy="292491"/>
          </a:xfrm>
          <a:prstGeom prst="rect">
            <a:avLst/>
          </a:prstGeom>
          <a:ln>
            <a:noFill/>
          </a:ln>
        </p:spPr>
        <p:txBody>
          <a:bodyPr vert="horz" wrap="square" lIns="0" tIns="15342" rIns="0" bIns="0" rtlCol="0">
            <a:spAutoFit/>
          </a:bodyPr>
          <a:lstStyle/>
          <a:p>
            <a:pPr marL="15343" algn="ctr">
              <a:spcBef>
                <a:spcPts val="121"/>
              </a:spcBef>
            </a:pPr>
            <a:r>
              <a:rPr spc="-12" dirty="0" err="1">
                <a:solidFill>
                  <a:schemeClr val="accent6"/>
                </a:solidFill>
                <a:cs typeface="Calibri"/>
              </a:rPr>
              <a:t>Lagerung</a:t>
            </a:r>
            <a:endParaRPr dirty="0">
              <a:solidFill>
                <a:schemeClr val="accent6"/>
              </a:solidFill>
              <a:cs typeface="Calibri"/>
            </a:endParaRPr>
          </a:p>
        </p:txBody>
      </p:sp>
      <p:sp>
        <p:nvSpPr>
          <p:cNvPr id="20" name="object 20"/>
          <p:cNvSpPr/>
          <p:nvPr/>
        </p:nvSpPr>
        <p:spPr>
          <a:xfrm>
            <a:off x="3133826"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6"/>
            </a:solidFill>
          </a:ln>
        </p:spPr>
        <p:txBody>
          <a:bodyPr wrap="square" lIns="0" tIns="0" rIns="0" bIns="0" rtlCol="0"/>
          <a:lstStyle/>
          <a:p>
            <a:pPr algn="ctr"/>
            <a:endParaRPr>
              <a:solidFill>
                <a:srgbClr val="E8761B"/>
              </a:solidFill>
            </a:endParaRPr>
          </a:p>
        </p:txBody>
      </p:sp>
      <p:sp>
        <p:nvSpPr>
          <p:cNvPr id="21" name="object 21"/>
          <p:cNvSpPr/>
          <p:nvPr/>
        </p:nvSpPr>
        <p:spPr>
          <a:xfrm>
            <a:off x="3133827"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37" name="object 37"/>
          <p:cNvSpPr txBox="1"/>
          <p:nvPr/>
        </p:nvSpPr>
        <p:spPr>
          <a:xfrm>
            <a:off x="3748976" y="4926094"/>
            <a:ext cx="1980000" cy="237907"/>
          </a:xfrm>
          <a:prstGeom prst="rect">
            <a:avLst/>
          </a:prstGeom>
          <a:solidFill>
            <a:srgbClr val="D9D9D9"/>
          </a:solidFill>
          <a:ln w="9144">
            <a:solidFill>
              <a:schemeClr val="accent6"/>
            </a:solidFill>
          </a:ln>
        </p:spPr>
        <p:txBody>
          <a:bodyPr vert="horz" wrap="square" lIns="0" tIns="22246" rIns="0" bIns="0" rtlCol="0">
            <a:spAutoFit/>
          </a:bodyPr>
          <a:lstStyle/>
          <a:p>
            <a:pPr algn="ctr">
              <a:spcBef>
                <a:spcPts val="175"/>
              </a:spcBef>
            </a:pPr>
            <a:r>
              <a:rPr sz="1400" spc="-12">
                <a:cs typeface="Calibri"/>
              </a:rPr>
              <a:t>Fehlproduktion</a:t>
            </a:r>
            <a:endParaRPr sz="1400">
              <a:cs typeface="Calibri"/>
            </a:endParaRPr>
          </a:p>
        </p:txBody>
      </p:sp>
      <p:sp>
        <p:nvSpPr>
          <p:cNvPr id="39" name="object 39"/>
          <p:cNvSpPr txBox="1"/>
          <p:nvPr/>
        </p:nvSpPr>
        <p:spPr>
          <a:xfrm>
            <a:off x="6362727" y="1911591"/>
            <a:ext cx="1980000" cy="667245"/>
          </a:xfrm>
          <a:prstGeom prst="rect">
            <a:avLst/>
          </a:prstGeom>
          <a:solidFill>
            <a:srgbClr val="D9D9D9"/>
          </a:solidFill>
          <a:ln w="9144">
            <a:solidFill>
              <a:schemeClr val="accent6"/>
            </a:solidFill>
          </a:ln>
        </p:spPr>
        <p:txBody>
          <a:bodyPr vert="horz" wrap="square" lIns="0" tIns="20712" rIns="0" bIns="0" rtlCol="0">
            <a:spAutoFit/>
          </a:bodyPr>
          <a:lstStyle/>
          <a:p>
            <a:pPr algn="ctr">
              <a:spcBef>
                <a:spcPts val="163"/>
              </a:spcBef>
            </a:pPr>
            <a:r>
              <a:rPr sz="1400" spc="-12">
                <a:cs typeface="Calibri"/>
              </a:rPr>
              <a:t>Anzahl</a:t>
            </a:r>
            <a:endParaRPr sz="1400">
              <a:cs typeface="Calibri"/>
            </a:endParaRPr>
          </a:p>
          <a:p>
            <a:pPr marL="362092" marR="355955" algn="ctr"/>
            <a:r>
              <a:rPr sz="1400" spc="-12">
                <a:cs typeface="Calibri"/>
              </a:rPr>
              <a:t>ausgegebene Essen</a:t>
            </a:r>
            <a:endParaRPr sz="1400">
              <a:cs typeface="Calibri"/>
            </a:endParaRPr>
          </a:p>
        </p:txBody>
      </p:sp>
      <p:sp>
        <p:nvSpPr>
          <p:cNvPr id="45" name="Titel 1">
            <a:extLst>
              <a:ext uri="{FF2B5EF4-FFF2-40B4-BE49-F238E27FC236}">
                <a16:creationId xmlns:a16="http://schemas.microsoft.com/office/drawing/2014/main" id="{BC89CFB1-78BE-D743-27E7-C29CE530CDFE}"/>
              </a:ext>
            </a:extLst>
          </p:cNvPr>
          <p:cNvSpPr txBox="1">
            <a:spLocks/>
          </p:cNvSpPr>
          <p:nvPr/>
        </p:nvSpPr>
        <p:spPr bwMode="auto">
          <a:xfrm>
            <a:off x="523881" y="527058"/>
            <a:ext cx="89724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r>
              <a:rPr lang="de-DE" spc="-24">
                <a:latin typeface="+mn-lt"/>
              </a:rPr>
              <a:t>Lebensmittelabfälle entlang der Prozesse</a:t>
            </a:r>
            <a:endParaRPr lang="de-DE">
              <a:latin typeface="+mn-lt"/>
            </a:endParaRPr>
          </a:p>
        </p:txBody>
      </p:sp>
      <p:sp>
        <p:nvSpPr>
          <p:cNvPr id="47" name="object 16">
            <a:extLst>
              <a:ext uri="{FF2B5EF4-FFF2-40B4-BE49-F238E27FC236}">
                <a16:creationId xmlns:a16="http://schemas.microsoft.com/office/drawing/2014/main" id="{AF70A63F-FA3D-F4A2-9D12-3432267A220F}"/>
              </a:ext>
            </a:extLst>
          </p:cNvPr>
          <p:cNvSpPr txBox="1"/>
          <p:nvPr/>
        </p:nvSpPr>
        <p:spPr>
          <a:xfrm>
            <a:off x="3748976" y="4261940"/>
            <a:ext cx="1980000" cy="453350"/>
          </a:xfrm>
          <a:prstGeom prst="rect">
            <a:avLst/>
          </a:prstGeom>
          <a:solidFill>
            <a:srgbClr val="D9D9D9"/>
          </a:solidFill>
          <a:ln w="9144">
            <a:solidFill>
              <a:schemeClr val="accent6"/>
            </a:solidFill>
          </a:ln>
        </p:spPr>
        <p:txBody>
          <a:bodyPr vert="horz" wrap="square" lIns="0" tIns="22246" rIns="0" bIns="0" rtlCol="0">
            <a:spAutoFit/>
          </a:bodyPr>
          <a:lstStyle/>
          <a:p>
            <a:pPr algn="ctr">
              <a:spcBef>
                <a:spcPts val="175"/>
              </a:spcBef>
            </a:pPr>
            <a:r>
              <a:rPr lang="de-DE" sz="1400" spc="-12">
                <a:cs typeface="Calibri"/>
              </a:rPr>
              <a:t>Putz- und Zubereitungs-verluste</a:t>
            </a:r>
            <a:endParaRPr sz="1400">
              <a:cs typeface="Calibri"/>
            </a:endParaRPr>
          </a:p>
        </p:txBody>
      </p:sp>
      <p:sp>
        <p:nvSpPr>
          <p:cNvPr id="48" name="object 37">
            <a:extLst>
              <a:ext uri="{FF2B5EF4-FFF2-40B4-BE49-F238E27FC236}">
                <a16:creationId xmlns:a16="http://schemas.microsoft.com/office/drawing/2014/main" id="{167EF8BD-9F56-8CF5-B707-C490DB81B36D}"/>
              </a:ext>
            </a:extLst>
          </p:cNvPr>
          <p:cNvSpPr txBox="1"/>
          <p:nvPr/>
        </p:nvSpPr>
        <p:spPr>
          <a:xfrm>
            <a:off x="1040103" y="4261940"/>
            <a:ext cx="1980000" cy="237907"/>
          </a:xfrm>
          <a:prstGeom prst="rect">
            <a:avLst/>
          </a:prstGeom>
          <a:solidFill>
            <a:srgbClr val="D9D9D9"/>
          </a:solidFill>
          <a:ln w="9144">
            <a:solidFill>
              <a:schemeClr val="accent6"/>
            </a:solidFill>
          </a:ln>
        </p:spPr>
        <p:txBody>
          <a:bodyPr vert="horz" wrap="square" lIns="0" tIns="22246" rIns="0" bIns="0" rtlCol="0">
            <a:spAutoFit/>
          </a:bodyPr>
          <a:lstStyle/>
          <a:p>
            <a:pPr algn="ctr">
              <a:spcBef>
                <a:spcPts val="175"/>
              </a:spcBef>
            </a:pPr>
            <a:r>
              <a:rPr lang="de-DE" sz="1400" spc="-12">
                <a:cs typeface="Calibri"/>
              </a:rPr>
              <a:t>Lagerverluste</a:t>
            </a:r>
            <a:endParaRPr sz="1400">
              <a:cs typeface="Calibri"/>
            </a:endParaRPr>
          </a:p>
        </p:txBody>
      </p:sp>
      <p:sp>
        <p:nvSpPr>
          <p:cNvPr id="57" name="object 36">
            <a:extLst>
              <a:ext uri="{FF2B5EF4-FFF2-40B4-BE49-F238E27FC236}">
                <a16:creationId xmlns:a16="http://schemas.microsoft.com/office/drawing/2014/main" id="{82478774-8DE8-128C-32A3-61BD9048D3EB}"/>
              </a:ext>
            </a:extLst>
          </p:cNvPr>
          <p:cNvSpPr/>
          <p:nvPr/>
        </p:nvSpPr>
        <p:spPr>
          <a:xfrm>
            <a:off x="1884074" y="3772905"/>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60" name="object 36">
            <a:extLst>
              <a:ext uri="{FF2B5EF4-FFF2-40B4-BE49-F238E27FC236}">
                <a16:creationId xmlns:a16="http://schemas.microsoft.com/office/drawing/2014/main" id="{B55E4766-BBDD-C1B3-6E28-5D9FEEE8DAEF}"/>
              </a:ext>
            </a:extLst>
          </p:cNvPr>
          <p:cNvSpPr/>
          <p:nvPr/>
        </p:nvSpPr>
        <p:spPr>
          <a:xfrm>
            <a:off x="461808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64" name="object 16">
            <a:extLst>
              <a:ext uri="{FF2B5EF4-FFF2-40B4-BE49-F238E27FC236}">
                <a16:creationId xmlns:a16="http://schemas.microsoft.com/office/drawing/2014/main" id="{D554FF99-CB66-2008-349C-36A9C0BCBFBE}"/>
              </a:ext>
            </a:extLst>
          </p:cNvPr>
          <p:cNvSpPr txBox="1"/>
          <p:nvPr/>
        </p:nvSpPr>
        <p:spPr>
          <a:xfrm>
            <a:off x="3709354" y="2149680"/>
            <a:ext cx="1980000" cy="453350"/>
          </a:xfrm>
          <a:prstGeom prst="rect">
            <a:avLst/>
          </a:prstGeom>
          <a:solidFill>
            <a:srgbClr val="D9D9D9"/>
          </a:solidFill>
          <a:ln w="9144">
            <a:solidFill>
              <a:schemeClr val="accent6"/>
            </a:solidFill>
          </a:ln>
        </p:spPr>
        <p:txBody>
          <a:bodyPr vert="horz" wrap="square" lIns="0" tIns="22246" rIns="0" bIns="0" rtlCol="0">
            <a:spAutoFit/>
          </a:bodyPr>
          <a:lstStyle/>
          <a:p>
            <a:pPr algn="ctr">
              <a:spcBef>
                <a:spcPts val="175"/>
              </a:spcBef>
            </a:pPr>
            <a:r>
              <a:rPr lang="de-DE" sz="1400" spc="-12">
                <a:cs typeface="Calibri"/>
              </a:rPr>
              <a:t>Produktions-</a:t>
            </a:r>
            <a:br>
              <a:rPr lang="de-DE" sz="1400" spc="-12">
                <a:cs typeface="Calibri"/>
              </a:rPr>
            </a:br>
            <a:r>
              <a:rPr lang="de-DE" sz="1400" spc="-12">
                <a:cs typeface="Calibri"/>
              </a:rPr>
              <a:t>menge</a:t>
            </a:r>
            <a:endParaRPr sz="1400">
              <a:cs typeface="Calibri"/>
            </a:endParaRPr>
          </a:p>
        </p:txBody>
      </p:sp>
      <p:sp>
        <p:nvSpPr>
          <p:cNvPr id="72" name="object 20">
            <a:extLst>
              <a:ext uri="{FF2B5EF4-FFF2-40B4-BE49-F238E27FC236}">
                <a16:creationId xmlns:a16="http://schemas.microsoft.com/office/drawing/2014/main" id="{8DACFF5B-4EBB-F426-4AA2-0EA76A6B7DFD}"/>
              </a:ext>
            </a:extLst>
          </p:cNvPr>
          <p:cNvSpPr/>
          <p:nvPr/>
        </p:nvSpPr>
        <p:spPr>
          <a:xfrm>
            <a:off x="8449538" y="3329275"/>
            <a:ext cx="466405" cy="199449"/>
          </a:xfrm>
          <a:custGeom>
            <a:avLst/>
            <a:gdLst/>
            <a:ahLst/>
            <a:cxnLst/>
            <a:rect l="l" t="t" r="r" b="b"/>
            <a:pathLst>
              <a:path w="386080" h="165100">
                <a:moveTo>
                  <a:pt x="303276" y="0"/>
                </a:moveTo>
                <a:lnTo>
                  <a:pt x="303276" y="41148"/>
                </a:lnTo>
                <a:lnTo>
                  <a:pt x="0" y="41148"/>
                </a:lnTo>
                <a:lnTo>
                  <a:pt x="0" y="123444"/>
                </a:lnTo>
                <a:lnTo>
                  <a:pt x="303276" y="123444"/>
                </a:lnTo>
                <a:lnTo>
                  <a:pt x="303276" y="164592"/>
                </a:lnTo>
                <a:lnTo>
                  <a:pt x="385572" y="82296"/>
                </a:lnTo>
                <a:lnTo>
                  <a:pt x="303276" y="0"/>
                </a:lnTo>
                <a:close/>
              </a:path>
            </a:pathLst>
          </a:custGeom>
          <a:solidFill>
            <a:srgbClr val="007C84"/>
          </a:solidFill>
          <a:ln>
            <a:solidFill>
              <a:schemeClr val="accent6"/>
            </a:solidFill>
          </a:ln>
        </p:spPr>
        <p:txBody>
          <a:bodyPr wrap="square" lIns="0" tIns="0" rIns="0" bIns="0" rtlCol="0"/>
          <a:lstStyle/>
          <a:p>
            <a:pPr algn="ctr"/>
            <a:endParaRPr>
              <a:solidFill>
                <a:srgbClr val="E8761B"/>
              </a:solidFill>
            </a:endParaRPr>
          </a:p>
        </p:txBody>
      </p:sp>
      <p:sp>
        <p:nvSpPr>
          <p:cNvPr id="73" name="object 21">
            <a:extLst>
              <a:ext uri="{FF2B5EF4-FFF2-40B4-BE49-F238E27FC236}">
                <a16:creationId xmlns:a16="http://schemas.microsoft.com/office/drawing/2014/main" id="{2DE6BB46-3AFF-5FAA-EFBB-6E0A12AD7D34}"/>
              </a:ext>
            </a:extLst>
          </p:cNvPr>
          <p:cNvSpPr/>
          <p:nvPr/>
        </p:nvSpPr>
        <p:spPr>
          <a:xfrm>
            <a:off x="8449539" y="3329275"/>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74" name="object 36">
            <a:extLst>
              <a:ext uri="{FF2B5EF4-FFF2-40B4-BE49-F238E27FC236}">
                <a16:creationId xmlns:a16="http://schemas.microsoft.com/office/drawing/2014/main" id="{13FE5A77-482A-122C-FC06-0F4FED561FCE}"/>
              </a:ext>
            </a:extLst>
          </p:cNvPr>
          <p:cNvSpPr/>
          <p:nvPr/>
        </p:nvSpPr>
        <p:spPr>
          <a:xfrm>
            <a:off x="7294714" y="376665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75" name="object 36">
            <a:extLst>
              <a:ext uri="{FF2B5EF4-FFF2-40B4-BE49-F238E27FC236}">
                <a16:creationId xmlns:a16="http://schemas.microsoft.com/office/drawing/2014/main" id="{C0AD11F0-3551-F2E7-4903-89409018DE8D}"/>
              </a:ext>
            </a:extLst>
          </p:cNvPr>
          <p:cNvSpPr/>
          <p:nvPr/>
        </p:nvSpPr>
        <p:spPr>
          <a:xfrm>
            <a:off x="9985056" y="3771897"/>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76" name="object 21">
            <a:extLst>
              <a:ext uri="{FF2B5EF4-FFF2-40B4-BE49-F238E27FC236}">
                <a16:creationId xmlns:a16="http://schemas.microsoft.com/office/drawing/2014/main" id="{CAC800CB-0634-B4E0-4508-E33A0B35D18C}"/>
              </a:ext>
            </a:extLst>
          </p:cNvPr>
          <p:cNvSpPr/>
          <p:nvPr/>
        </p:nvSpPr>
        <p:spPr>
          <a:xfrm>
            <a:off x="5789883" y="3325748"/>
            <a:ext cx="466405" cy="199449"/>
          </a:xfrm>
          <a:custGeom>
            <a:avLst/>
            <a:gdLst/>
            <a:ahLst/>
            <a:cxnLst/>
            <a:rect l="l" t="t" r="r" b="b"/>
            <a:pathLst>
              <a:path w="386080" h="165100">
                <a:moveTo>
                  <a:pt x="0" y="41148"/>
                </a:moveTo>
                <a:lnTo>
                  <a:pt x="303276" y="41148"/>
                </a:lnTo>
                <a:lnTo>
                  <a:pt x="303276" y="0"/>
                </a:lnTo>
                <a:lnTo>
                  <a:pt x="385572" y="82296"/>
                </a:lnTo>
                <a:lnTo>
                  <a:pt x="303276" y="164592"/>
                </a:lnTo>
                <a:lnTo>
                  <a:pt x="303276" y="123444"/>
                </a:lnTo>
                <a:lnTo>
                  <a:pt x="0" y="123444"/>
                </a:lnTo>
                <a:lnTo>
                  <a:pt x="0" y="4114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77" name="object 36">
            <a:extLst>
              <a:ext uri="{FF2B5EF4-FFF2-40B4-BE49-F238E27FC236}">
                <a16:creationId xmlns:a16="http://schemas.microsoft.com/office/drawing/2014/main" id="{1A722355-E9CA-0C71-5BA5-FE158A130726}"/>
              </a:ext>
            </a:extLst>
          </p:cNvPr>
          <p:cNvSpPr/>
          <p:nvPr/>
        </p:nvSpPr>
        <p:spPr>
          <a:xfrm rot="10800000">
            <a:off x="7266855" y="2635131"/>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
        <p:nvSpPr>
          <p:cNvPr id="78" name="object 36">
            <a:extLst>
              <a:ext uri="{FF2B5EF4-FFF2-40B4-BE49-F238E27FC236}">
                <a16:creationId xmlns:a16="http://schemas.microsoft.com/office/drawing/2014/main" id="{D0A2EDA7-FC4A-752C-804A-EE358A820781}"/>
              </a:ext>
            </a:extLst>
          </p:cNvPr>
          <p:cNvSpPr/>
          <p:nvPr/>
        </p:nvSpPr>
        <p:spPr>
          <a:xfrm rot="10800000">
            <a:off x="4593881" y="2641360"/>
            <a:ext cx="171743" cy="447375"/>
          </a:xfrm>
          <a:custGeom>
            <a:avLst/>
            <a:gdLst/>
            <a:ahLst/>
            <a:cxnLst/>
            <a:rect l="l" t="t" r="r" b="b"/>
            <a:pathLst>
              <a:path w="198120" h="360045">
                <a:moveTo>
                  <a:pt x="0" y="260438"/>
                </a:moveTo>
                <a:lnTo>
                  <a:pt x="49530" y="260438"/>
                </a:lnTo>
                <a:lnTo>
                  <a:pt x="49530" y="0"/>
                </a:lnTo>
                <a:lnTo>
                  <a:pt x="148590" y="0"/>
                </a:lnTo>
                <a:lnTo>
                  <a:pt x="148590" y="260438"/>
                </a:lnTo>
                <a:lnTo>
                  <a:pt x="198120" y="260438"/>
                </a:lnTo>
                <a:lnTo>
                  <a:pt x="99060" y="359664"/>
                </a:lnTo>
                <a:lnTo>
                  <a:pt x="0" y="260438"/>
                </a:lnTo>
                <a:close/>
              </a:path>
            </a:pathLst>
          </a:custGeom>
          <a:solidFill>
            <a:schemeClr val="bg2">
              <a:lumMod val="40000"/>
              <a:lumOff val="60000"/>
            </a:schemeClr>
          </a:solidFill>
          <a:ln w="9144">
            <a:solidFill>
              <a:schemeClr val="accent6"/>
            </a:solidFill>
          </a:ln>
        </p:spPr>
        <p:txBody>
          <a:bodyPr wrap="square" lIns="0" tIns="0" rIns="0" bIns="0" rtlCol="0"/>
          <a:lstStyle/>
          <a:p>
            <a:pPr algn="ctr"/>
            <a:endParaRPr>
              <a:solidFill>
                <a:srgbClr val="E8761B"/>
              </a:solidFill>
            </a:endParaRPr>
          </a:p>
        </p:txBody>
      </p:sp>
    </p:spTree>
    <p:extLst>
      <p:ext uri="{BB962C8B-B14F-4D97-AF65-F5344CB8AC3E}">
        <p14:creationId xmlns:p14="http://schemas.microsoft.com/office/powerpoint/2010/main" val="318274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9849F-C00A-4235-9040-3921D5BA59F3}"/>
              </a:ext>
            </a:extLst>
          </p:cNvPr>
          <p:cNvSpPr>
            <a:spLocks noGrp="1"/>
          </p:cNvSpPr>
          <p:nvPr>
            <p:ph type="title"/>
          </p:nvPr>
        </p:nvSpPr>
        <p:spPr/>
        <p:txBody>
          <a:bodyPr/>
          <a:lstStyle/>
          <a:p>
            <a:r>
              <a:rPr lang="de-DE" dirty="0"/>
              <a:t>Messergebnisse</a:t>
            </a:r>
          </a:p>
        </p:txBody>
      </p:sp>
      <p:sp>
        <p:nvSpPr>
          <p:cNvPr id="5" name="Foliennummernplatzhalter 4">
            <a:extLst>
              <a:ext uri="{FF2B5EF4-FFF2-40B4-BE49-F238E27FC236}">
                <a16:creationId xmlns:a16="http://schemas.microsoft.com/office/drawing/2014/main" id="{3E851F07-BBB0-4962-8A6D-2F4366F11F67}"/>
              </a:ext>
            </a:extLst>
          </p:cNvPr>
          <p:cNvSpPr>
            <a:spLocks noGrp="1"/>
          </p:cNvSpPr>
          <p:nvPr>
            <p:ph type="sldNum" sz="quarter" idx="4294967295"/>
          </p:nvPr>
        </p:nvSpPr>
        <p:spPr>
          <a:xfrm>
            <a:off x="8610600" y="6356358"/>
            <a:ext cx="2743200" cy="365125"/>
          </a:xfrm>
          <a:prstGeom prst="rect">
            <a:avLst/>
          </a:prstGeom>
        </p:spPr>
        <p:txBody>
          <a:bodyPr/>
          <a:lstStyle/>
          <a:p>
            <a:pPr eaLnBrk="0" fontAlgn="base" hangingPunct="0">
              <a:spcBef>
                <a:spcPct val="0"/>
              </a:spcBef>
              <a:spcAft>
                <a:spcPct val="0"/>
              </a:spcAft>
              <a:defRPr/>
            </a:pPr>
            <a:fld id="{C8DB9F5B-599B-3147-B486-2BC5FBD174D0}" type="slidenum">
              <a:rPr lang="de-DE" smtClean="0">
                <a:solidFill>
                  <a:prstClr val="black"/>
                </a:solidFill>
              </a:rPr>
              <a:pPr eaLnBrk="0" fontAlgn="base" hangingPunct="0">
                <a:spcBef>
                  <a:spcPct val="0"/>
                </a:spcBef>
                <a:spcAft>
                  <a:spcPct val="0"/>
                </a:spcAft>
                <a:defRPr/>
              </a:pPr>
              <a:t>7</a:t>
            </a:fld>
            <a:endParaRPr lang="de-DE">
              <a:solidFill>
                <a:prstClr val="black"/>
              </a:solidFill>
            </a:endParaRPr>
          </a:p>
        </p:txBody>
      </p:sp>
      <p:sp>
        <p:nvSpPr>
          <p:cNvPr id="6" name="Inhaltsplatzhalter 2">
            <a:extLst>
              <a:ext uri="{FF2B5EF4-FFF2-40B4-BE49-F238E27FC236}">
                <a16:creationId xmlns:a16="http://schemas.microsoft.com/office/drawing/2014/main" id="{D7D9EE91-636A-4AF5-BEB7-C3A4E8DD8E51}"/>
              </a:ext>
            </a:extLst>
          </p:cNvPr>
          <p:cNvSpPr txBox="1">
            <a:spLocks/>
          </p:cNvSpPr>
          <p:nvPr/>
        </p:nvSpPr>
        <p:spPr>
          <a:xfrm>
            <a:off x="371481" y="1219200"/>
            <a:ext cx="11359602" cy="4586288"/>
          </a:xfrm>
          <a:prstGeom prst="rect">
            <a:avLst/>
          </a:prstGeom>
          <a:ln>
            <a:solidFill>
              <a:schemeClr val="bg1">
                <a:lumMod val="75000"/>
              </a:schemeClr>
            </a:solidFill>
            <a:prstDash val="dash"/>
          </a:ln>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de-DE" i="1" dirty="0">
                <a:solidFill>
                  <a:schemeClr val="bg1">
                    <a:lumMod val="75000"/>
                  </a:schemeClr>
                </a:solidFill>
              </a:rPr>
              <a:t>Hier können die Ergebnisse der Messung eingestellt werden.</a:t>
            </a:r>
          </a:p>
        </p:txBody>
      </p:sp>
    </p:spTree>
    <p:extLst>
      <p:ext uri="{BB962C8B-B14F-4D97-AF65-F5344CB8AC3E}">
        <p14:creationId xmlns:p14="http://schemas.microsoft.com/office/powerpoint/2010/main" val="206102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71229-4E4A-47EB-AE52-651ADE2DA383}"/>
              </a:ext>
            </a:extLst>
          </p:cNvPr>
          <p:cNvSpPr>
            <a:spLocks noGrp="1"/>
          </p:cNvSpPr>
          <p:nvPr>
            <p:ph type="ctrTitle"/>
          </p:nvPr>
        </p:nvSpPr>
        <p:spPr>
          <a:xfrm>
            <a:off x="660479" y="2722474"/>
            <a:ext cx="10871042" cy="1413051"/>
          </a:xfrm>
        </p:spPr>
        <p:txBody>
          <a:bodyPr/>
          <a:lstStyle/>
          <a:p>
            <a:r>
              <a:rPr lang="de-DE" sz="8800" b="1" dirty="0"/>
              <a:t>Maßnahmenplanung</a:t>
            </a:r>
          </a:p>
        </p:txBody>
      </p:sp>
    </p:spTree>
    <p:extLst>
      <p:ext uri="{BB962C8B-B14F-4D97-AF65-F5344CB8AC3E}">
        <p14:creationId xmlns:p14="http://schemas.microsoft.com/office/powerpoint/2010/main" val="324249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8">
            <a:extLst>
              <a:ext uri="{FF2B5EF4-FFF2-40B4-BE49-F238E27FC236}">
                <a16:creationId xmlns:a16="http://schemas.microsoft.com/office/drawing/2014/main" id="{A082AEA5-085F-4648-A041-9E8CC4F59AD8}"/>
              </a:ext>
            </a:extLst>
          </p:cNvPr>
          <p:cNvPicPr>
            <a:picLocks noChangeAspect="1"/>
          </p:cNvPicPr>
          <p:nvPr/>
        </p:nvPicPr>
        <p:blipFill>
          <a:blip r:embed="rId2"/>
          <a:srcRect t="26191" b="26191"/>
          <a:stretch>
            <a:fillRect/>
          </a:stretch>
        </p:blipFill>
        <p:spPr bwMode="auto">
          <a:xfrm>
            <a:off x="-1" y="1052736"/>
            <a:ext cx="12192000" cy="58052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nchor="ctr"/>
          <a:lstStyle/>
          <a:p>
            <a:r>
              <a:rPr lang="de-DE" b="1" dirty="0">
                <a:solidFill>
                  <a:schemeClr val="tx1"/>
                </a:solidFill>
              </a:rPr>
              <a:t>Los geht’s!</a:t>
            </a:r>
          </a:p>
        </p:txBody>
      </p:sp>
      <p:sp>
        <p:nvSpPr>
          <p:cNvPr id="11" name="Rechteck 10">
            <a:extLst>
              <a:ext uri="{FF2B5EF4-FFF2-40B4-BE49-F238E27FC236}">
                <a16:creationId xmlns:a16="http://schemas.microsoft.com/office/drawing/2014/main" id="{DD6CADC9-2A08-436B-B040-F80BD88FB2A2}"/>
              </a:ext>
            </a:extLst>
          </p:cNvPr>
          <p:cNvSpPr/>
          <p:nvPr/>
        </p:nvSpPr>
        <p:spPr>
          <a:xfrm>
            <a:off x="0" y="6627168"/>
            <a:ext cx="4646762" cy="230832"/>
          </a:xfrm>
          <a:prstGeom prst="rect">
            <a:avLst/>
          </a:prstGeom>
          <a:solidFill>
            <a:schemeClr val="bg1"/>
          </a:solidFill>
        </p:spPr>
        <p:txBody>
          <a:bodyPr wrap="square">
            <a:spAutoFit/>
          </a:bodyPr>
          <a:lstStyle/>
          <a:p>
            <a:r>
              <a:rPr lang="de-DE" sz="900" dirty="0"/>
              <a:t>Bildquelle: KI generiert mit Adobe Express -  </a:t>
            </a:r>
            <a:r>
              <a:rPr lang="de-DE" sz="900" dirty="0">
                <a:solidFill>
                  <a:srgbClr val="FF0000"/>
                </a:solidFill>
              </a:rPr>
              <a:t>gemeinfrei (daher nicht unter freier Lizenz.)</a:t>
            </a:r>
          </a:p>
        </p:txBody>
      </p:sp>
    </p:spTree>
    <p:extLst>
      <p:ext uri="{BB962C8B-B14F-4D97-AF65-F5344CB8AC3E}">
        <p14:creationId xmlns:p14="http://schemas.microsoft.com/office/powerpoint/2010/main" val="385184969"/>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F4317BBDAD52D439E707393F6C00B32" ma:contentTypeVersion="6" ma:contentTypeDescription="Ein neues Dokument erstellen." ma:contentTypeScope="" ma:versionID="c696cf1b024253170d1c5e8e038aea7d">
  <xsd:schema xmlns:xsd="http://www.w3.org/2001/XMLSchema" xmlns:xs="http://www.w3.org/2001/XMLSchema" xmlns:p="http://schemas.microsoft.com/office/2006/metadata/properties" xmlns:ns2="6d9729ed-88dd-414f-8167-ce29a193c7d9" targetNamespace="http://schemas.microsoft.com/office/2006/metadata/properties" ma:root="true" ma:fieldsID="edf995c05f2022fc27b3be51a0b58ff7" ns2:_="">
    <xsd:import namespace="6d9729ed-88dd-414f-8167-ce29a193c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729ed-88dd-414f-8167-ce29a193c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2.xml><?xml version="1.0" encoding="utf-8"?>
<ds:datastoreItem xmlns:ds="http://schemas.openxmlformats.org/officeDocument/2006/customXml" ds:itemID="{61A74D06-AD25-4CB9-9CCA-B19348466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729ed-88dd-414f-8167-ce29a193c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000DF0-5B19-4087-B9DD-1351C47DD195}">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d9729ed-88dd-414f-8167-ce29a193c7d9"/>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757</Words>
  <Application>Microsoft Office PowerPoint</Application>
  <PresentationFormat>Breitbild</PresentationFormat>
  <Paragraphs>82</Paragraphs>
  <Slides>9</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Helvetica</vt:lpstr>
      <vt:lpstr>Symbol</vt:lpstr>
      <vt:lpstr>Times New Roman</vt:lpstr>
      <vt:lpstr>FHM_PowerPoint_16x9</vt:lpstr>
      <vt:lpstr>PowerPoint-Präsentation</vt:lpstr>
      <vt:lpstr>PowerPoint-Präsentation</vt:lpstr>
      <vt:lpstr>PowerPoint-Präsentation</vt:lpstr>
      <vt:lpstr>Gerechte und nachhaltige  Außer-Haus-Angebote gestalten     </vt:lpstr>
      <vt:lpstr>Ziel</vt:lpstr>
      <vt:lpstr>PowerPoint-Präsentation</vt:lpstr>
      <vt:lpstr>Messergebnisse</vt:lpstr>
      <vt:lpstr>Maßnahmenplanung</vt:lpstr>
      <vt:lpstr>Los geht’s!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13</cp:revision>
  <cp:lastPrinted>2022-09-26T09:31:14Z</cp:lastPrinted>
  <dcterms:created xsi:type="dcterms:W3CDTF">2018-11-09T22:28:34Z</dcterms:created>
  <dcterms:modified xsi:type="dcterms:W3CDTF">2024-08-21T13:51:19Z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0x010100BF4317BBDAD52D439E707393F6C00B32</vt:lpwstr>
  </property>
  <property fmtid="{D5CDD505-2E9C-101B-9397-08002B2CF9AE}" pid="3" name="MediaServiceImageTags">
    <vt:lpwstr/>
  </property>
</Properties>
</file>